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8"/>
  </p:notesMasterIdLst>
  <p:sldIdLst>
    <p:sldId id="2170" r:id="rId5"/>
    <p:sldId id="2172" r:id="rId6"/>
    <p:sldId id="2174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ＭＳ Ｐゴシック" panose="020B0600070205080204" pitchFamily="34" charset="-128"/>
      <p:regular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71D"/>
    <a:srgbClr val="D8B5E5"/>
    <a:srgbClr val="A655C3"/>
    <a:srgbClr val="EEEEEE"/>
    <a:srgbClr val="DCDEE0"/>
    <a:srgbClr val="4472C4"/>
    <a:srgbClr val="0092DA"/>
    <a:srgbClr val="FFFFFF"/>
    <a:srgbClr val="17385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4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3FF7C1E1-0398-4655-AD2D-29CC18E4B9F8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ECD17C98-54AD-43BF-9936-939F41871A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17C98-54AD-43BF-9936-939F41871A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8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17C98-54AD-43BF-9936-939F41871A7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5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17C98-54AD-43BF-9936-939F41871A7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B205E-A363-4B7A-BF06-E885CFAAF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1A93358-448D-46D7-B242-35456B7FF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606E0E-2239-47C3-A831-D818F903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5CD39C4C-4C89-4B02-A079-19E06F8D1402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9B12FE-BD18-4073-B25B-A4CBCF24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E812C9-AA18-4559-B855-103FE8AB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11F52E72-ADE4-4294-AF9D-FC9BA9394F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8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1B008C0-5B8E-4350-9164-211ED3166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273" r="27854" b="30684"/>
          <a:stretch/>
        </p:blipFill>
        <p:spPr>
          <a:xfrm>
            <a:off x="11654107" y="136163"/>
            <a:ext cx="380729" cy="3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8165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91050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25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Elbow Connector 15">
            <a:extLst>
              <a:ext uri="{FF2B5EF4-FFF2-40B4-BE49-F238E27FC236}">
                <a16:creationId xmlns="" xmlns:a16="http://schemas.microsoft.com/office/drawing/2014/main" id="{7EE73EAA-7170-4FD9-9195-B39D9F7EB7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068151" y="5440294"/>
            <a:ext cx="2247158" cy="2010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709F8995-6683-4D33-ACFC-99DE01FBE67D}"/>
              </a:ext>
            </a:extLst>
          </p:cNvPr>
          <p:cNvSpPr/>
          <p:nvPr/>
        </p:nvSpPr>
        <p:spPr bwMode="auto">
          <a:xfrm>
            <a:off x="921123" y="4828980"/>
            <a:ext cx="10659518" cy="86900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12" tIns="43107" rIns="86212" bIns="43107" numCol="1" rtlCol="0" anchor="t" anchorCtr="0" compatLnSpc="1">
            <a:prstTxWarp prst="textNoShape">
              <a:avLst/>
            </a:prstTxWarp>
          </a:bodyPr>
          <a:lstStyle/>
          <a:p>
            <a:pPr algn="ctr" defTabSz="862168"/>
            <a:endParaRPr lang="en-US" sz="1200" dirty="0">
              <a:latin typeface="Calibri" panose="020F050202020403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975CFC5D-CD23-4012-96B7-9C5B5438225D}"/>
              </a:ext>
            </a:extLst>
          </p:cNvPr>
          <p:cNvSpPr/>
          <p:nvPr/>
        </p:nvSpPr>
        <p:spPr bwMode="auto">
          <a:xfrm>
            <a:off x="921123" y="3648143"/>
            <a:ext cx="10659518" cy="985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12" tIns="43107" rIns="86212" bIns="43107" numCol="1" rtlCol="0" anchor="t" anchorCtr="0" compatLnSpc="1">
            <a:prstTxWarp prst="textNoShape">
              <a:avLst/>
            </a:prstTxWarp>
          </a:bodyPr>
          <a:lstStyle/>
          <a:p>
            <a:pPr algn="ctr" defTabSz="862168"/>
            <a:endParaRPr lang="en-US" sz="155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9032ADA8-35AC-44A6-A31E-4CA4862B111F}"/>
              </a:ext>
            </a:extLst>
          </p:cNvPr>
          <p:cNvSpPr/>
          <p:nvPr/>
        </p:nvSpPr>
        <p:spPr bwMode="auto">
          <a:xfrm>
            <a:off x="904143" y="1080655"/>
            <a:ext cx="10643844" cy="9147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12" tIns="43107" rIns="86212" bIns="43107" numCol="1" rtlCol="0" anchor="t" anchorCtr="0" compatLnSpc="1">
            <a:prstTxWarp prst="textNoShape">
              <a:avLst/>
            </a:prstTxWarp>
          </a:bodyPr>
          <a:lstStyle/>
          <a:p>
            <a:pPr algn="ctr" defTabSz="862168"/>
            <a:endParaRPr lang="en-US" sz="1150" dirty="0">
              <a:solidFill>
                <a:schemeClr val="bg1"/>
              </a:solidFill>
              <a:latin typeface="Calibri" panose="020F050202020403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939B80D8-C3EA-41F6-B2B5-AD919305FB5D}"/>
              </a:ext>
            </a:extLst>
          </p:cNvPr>
          <p:cNvSpPr/>
          <p:nvPr/>
        </p:nvSpPr>
        <p:spPr bwMode="auto">
          <a:xfrm>
            <a:off x="389830" y="1080656"/>
            <a:ext cx="443243" cy="9147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86212" tIns="43107" rIns="86212" bIns="431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2168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/>
                <a:cs typeface="ＭＳ Ｐゴシック"/>
              </a:rPr>
              <a:t>User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ＭＳ Ｐゴシック"/>
              <a:cs typeface="ＭＳ Ｐゴシック"/>
            </a:endParaRPr>
          </a:p>
          <a:p>
            <a:pPr algn="ctr" defTabSz="862168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/>
                <a:cs typeface="ＭＳ Ｐゴシック"/>
              </a:rPr>
              <a:t> Engagement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5A72934C-7665-467B-B860-7EFD71898C7E}"/>
              </a:ext>
            </a:extLst>
          </p:cNvPr>
          <p:cNvSpPr/>
          <p:nvPr/>
        </p:nvSpPr>
        <p:spPr bwMode="auto">
          <a:xfrm>
            <a:off x="389830" y="2045343"/>
            <a:ext cx="443243" cy="662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86212" tIns="43107" rIns="86212" bIns="431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2168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/>
              </a:rPr>
              <a:t>Business Services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C636AEBB-B563-4388-AD12-0916738B1DF3}"/>
              </a:ext>
            </a:extLst>
          </p:cNvPr>
          <p:cNvSpPr/>
          <p:nvPr/>
        </p:nvSpPr>
        <p:spPr bwMode="auto">
          <a:xfrm>
            <a:off x="378166" y="4763463"/>
            <a:ext cx="443243" cy="9263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86212" tIns="43107" rIns="86212" bIns="431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2168"/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ＭＳ Ｐゴシック"/>
              </a:rPr>
              <a:t>Data Management</a:t>
            </a:r>
          </a:p>
        </p:txBody>
      </p:sp>
      <p:sp>
        <p:nvSpPr>
          <p:cNvPr id="95" name="Rounded Rectangle 67">
            <a:extLst>
              <a:ext uri="{FF2B5EF4-FFF2-40B4-BE49-F238E27FC236}">
                <a16:creationId xmlns="" xmlns:a16="http://schemas.microsoft.com/office/drawing/2014/main" id="{F08A2154-6B5D-4BD0-A615-978A6FAF008E}"/>
              </a:ext>
            </a:extLst>
          </p:cNvPr>
          <p:cNvSpPr/>
          <p:nvPr/>
        </p:nvSpPr>
        <p:spPr>
          <a:xfrm>
            <a:off x="921123" y="5763997"/>
            <a:ext cx="10684336" cy="481422"/>
          </a:xfrm>
          <a:prstGeom prst="roundRect">
            <a:avLst>
              <a:gd name="adj" fmla="val 8591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defTabSz="100693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kern="0" dirty="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/>
              </a:rPr>
              <a:t>Cloud Infrastructure Services</a:t>
            </a:r>
            <a:endParaRPr lang="en-US" sz="1300" b="1" kern="0" dirty="0">
              <a:solidFill>
                <a:schemeClr val="tx2"/>
              </a:solidFill>
              <a:latin typeface="Calibri" panose="020F0502020204030204" pitchFamily="34" charset="0"/>
              <a:ea typeface="ＭＳ Ｐゴシック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44178" y="4183684"/>
            <a:ext cx="10374062" cy="33632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Common Framework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44178" y="3833659"/>
            <a:ext cx="3506066" cy="31403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Framework for  micro services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44178" y="2172311"/>
            <a:ext cx="1166442" cy="3054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Guest Invitation Service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195182" y="3801807"/>
            <a:ext cx="3270737" cy="2937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Framework for CI/CD Pipeline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616594" y="3815265"/>
            <a:ext cx="3481441" cy="2902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Framework for Web Portal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88063" y="2788594"/>
            <a:ext cx="1009973" cy="3070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Manage</a:t>
            </a:r>
            <a:r>
              <a:rPr lang="en-US" sz="1000" dirty="0" smtClean="0">
                <a:solidFill>
                  <a:schemeClr val="tx1"/>
                </a:solidFill>
              </a:rPr>
              <a:t> Users and Access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104">
            <a:extLst>
              <a:ext uri="{FF2B5EF4-FFF2-40B4-BE49-F238E27FC236}">
                <a16:creationId xmlns="" xmlns:a16="http://schemas.microsoft.com/office/drawing/2014/main" id="{0FF0BDC2-FF5B-415A-841D-277F18D0AEC3}"/>
              </a:ext>
            </a:extLst>
          </p:cNvPr>
          <p:cNvSpPr/>
          <p:nvPr/>
        </p:nvSpPr>
        <p:spPr bwMode="auto">
          <a:xfrm>
            <a:off x="1018204" y="4942040"/>
            <a:ext cx="1326249" cy="45301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chemeClr val="bg1"/>
                </a:solidFill>
                <a:ea typeface="ＭＳ Ｐゴシック"/>
              </a:rPr>
              <a:t>User Profiles</a:t>
            </a:r>
            <a:endParaRPr lang="en-US" sz="1000" dirty="0">
              <a:solidFill>
                <a:schemeClr val="bg1"/>
              </a:solidFill>
              <a:ea typeface="ＭＳ Ｐゴシック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4922" y="1462269"/>
            <a:ext cx="854890" cy="3954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Invite Guest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066565" y="1464038"/>
            <a:ext cx="931023" cy="3954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Self Registration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074468" y="1468919"/>
            <a:ext cx="977310" cy="3954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Notifications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127940" y="1483908"/>
            <a:ext cx="977310" cy="3954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Bulk Invitation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155068" y="1498054"/>
            <a:ext cx="968006" cy="3954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Whitelist Privileges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090780" y="2751996"/>
            <a:ext cx="833861" cy="3236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Health Declaration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971178" y="2751995"/>
            <a:ext cx="890436" cy="3211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Documents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080172" y="3124111"/>
            <a:ext cx="2549207" cy="3054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Invitation /Self Registration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2967769" y="2740802"/>
            <a:ext cx="1872605" cy="3196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Whitelist  Data 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898290" y="3149394"/>
            <a:ext cx="977310" cy="292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Notification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9424206" y="2803996"/>
            <a:ext cx="1994034" cy="2916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Manage FAQ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080676" y="3137100"/>
            <a:ext cx="4337564" cy="305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Management Service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272932" y="2186184"/>
            <a:ext cx="1246063" cy="3054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Self Registration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5A72934C-7665-467B-B860-7EFD71898C7E}"/>
              </a:ext>
            </a:extLst>
          </p:cNvPr>
          <p:cNvSpPr/>
          <p:nvPr/>
        </p:nvSpPr>
        <p:spPr bwMode="auto">
          <a:xfrm>
            <a:off x="402661" y="2751433"/>
            <a:ext cx="443243" cy="80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86212" tIns="43107" rIns="86212" bIns="431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2168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/>
              </a:rPr>
              <a:t>Application</a:t>
            </a:r>
          </a:p>
          <a:p>
            <a:pPr algn="ctr" defTabSz="862168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/>
              </a:rPr>
              <a:t>Services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ＭＳ Ｐゴシック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5A72934C-7665-467B-B860-7EFD71898C7E}"/>
              </a:ext>
            </a:extLst>
          </p:cNvPr>
          <p:cNvSpPr/>
          <p:nvPr/>
        </p:nvSpPr>
        <p:spPr bwMode="auto">
          <a:xfrm>
            <a:off x="402660" y="3618624"/>
            <a:ext cx="443243" cy="1015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86212" tIns="43107" rIns="86212" bIns="431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2168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/>
              </a:rPr>
              <a:t>Foundational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/>
              </a:rPr>
              <a:t>Services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975CFC5D-CD23-4012-96B7-9C5B5438225D}"/>
              </a:ext>
            </a:extLst>
          </p:cNvPr>
          <p:cNvSpPr/>
          <p:nvPr/>
        </p:nvSpPr>
        <p:spPr bwMode="auto">
          <a:xfrm>
            <a:off x="896306" y="2720694"/>
            <a:ext cx="10659518" cy="8392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12" tIns="43107" rIns="86212" bIns="43107" numCol="1" rtlCol="0" anchor="t" anchorCtr="0" compatLnSpc="1">
            <a:prstTxWarp prst="textNoShape">
              <a:avLst/>
            </a:prstTxWarp>
          </a:bodyPr>
          <a:lstStyle/>
          <a:p>
            <a:pPr algn="ctr" defTabSz="862168"/>
            <a:endParaRPr lang="en-US" sz="155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975CFC5D-CD23-4012-96B7-9C5B5438225D}"/>
              </a:ext>
            </a:extLst>
          </p:cNvPr>
          <p:cNvSpPr/>
          <p:nvPr/>
        </p:nvSpPr>
        <p:spPr bwMode="auto">
          <a:xfrm>
            <a:off x="904141" y="2040191"/>
            <a:ext cx="10659518" cy="6152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12" tIns="43107" rIns="86212" bIns="43107" numCol="1" rtlCol="0" anchor="t" anchorCtr="0" compatLnSpc="1">
            <a:prstTxWarp prst="textNoShape">
              <a:avLst/>
            </a:prstTxWarp>
          </a:bodyPr>
          <a:lstStyle/>
          <a:p>
            <a:pPr algn="ctr" defTabSz="862168"/>
            <a:endParaRPr lang="en-US" sz="155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590063" y="2183682"/>
            <a:ext cx="1139056" cy="3073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Bulk Invitation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826902" y="2169325"/>
            <a:ext cx="1139056" cy="3073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Access Control</a:t>
            </a:r>
            <a:endParaRPr lang="en-IN" sz="1050" dirty="0"/>
          </a:p>
        </p:txBody>
      </p:sp>
      <p:sp>
        <p:nvSpPr>
          <p:cNvPr id="94" name="Rounded Rectangle 93"/>
          <p:cNvSpPr/>
          <p:nvPr/>
        </p:nvSpPr>
        <p:spPr>
          <a:xfrm>
            <a:off x="4822951" y="2168848"/>
            <a:ext cx="1139056" cy="3073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User </a:t>
            </a:r>
            <a:r>
              <a:rPr lang="en-US" sz="1050" dirty="0">
                <a:solidFill>
                  <a:schemeClr val="tx1"/>
                </a:solidFill>
              </a:rPr>
              <a:t>Profile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004017" y="2156477"/>
            <a:ext cx="1139056" cy="3073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Reporting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721365" y="3108177"/>
            <a:ext cx="1145213" cy="3196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Approval /Reject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Invitation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7360373" y="1498054"/>
            <a:ext cx="977310" cy="3954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Building</a:t>
            </a:r>
            <a:r>
              <a:rPr lang="en-US" sz="1050" dirty="0" smtClean="0">
                <a:solidFill>
                  <a:schemeClr val="tx1"/>
                </a:solidFill>
              </a:rPr>
              <a:t> Details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210422" y="2177084"/>
            <a:ext cx="1351921" cy="3070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Building Details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8152931" y="2788594"/>
            <a:ext cx="1188496" cy="3070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Manage Building Details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8409569" y="1485812"/>
            <a:ext cx="977310" cy="395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QR Code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610050" y="2183682"/>
            <a:ext cx="862588" cy="3311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QR Code Generation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965783" y="3149394"/>
            <a:ext cx="977310" cy="292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Dynamic QR Code 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946529" y="2753774"/>
            <a:ext cx="2011331" cy="3029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Manage User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Profiles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6248402" y="1522079"/>
            <a:ext cx="977310" cy="3954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User Profiles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9552720" y="1512532"/>
            <a:ext cx="1865519" cy="3954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FAQ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9624376" y="2194315"/>
            <a:ext cx="1793864" cy="3070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FAQ Service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15" name="Rectangle: Rounded Corners 104">
            <a:extLst>
              <a:ext uri="{FF2B5EF4-FFF2-40B4-BE49-F238E27FC236}">
                <a16:creationId xmlns="" xmlns:a16="http://schemas.microsoft.com/office/drawing/2014/main" id="{0FF0BDC2-FF5B-415A-841D-277F18D0AEC3}"/>
              </a:ext>
            </a:extLst>
          </p:cNvPr>
          <p:cNvSpPr/>
          <p:nvPr/>
        </p:nvSpPr>
        <p:spPr bwMode="auto">
          <a:xfrm>
            <a:off x="2496987" y="4942039"/>
            <a:ext cx="1378190" cy="4517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Building </a:t>
            </a:r>
            <a:r>
              <a:rPr lang="en-US" sz="1050" dirty="0" smtClean="0">
                <a:solidFill>
                  <a:schemeClr val="bg1"/>
                </a:solidFill>
              </a:rPr>
              <a:t>Details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6" name="Rectangle: Rounded Corners 104">
            <a:extLst>
              <a:ext uri="{FF2B5EF4-FFF2-40B4-BE49-F238E27FC236}">
                <a16:creationId xmlns="" xmlns:a16="http://schemas.microsoft.com/office/drawing/2014/main" id="{0FF0BDC2-FF5B-415A-841D-277F18D0AEC3}"/>
              </a:ext>
            </a:extLst>
          </p:cNvPr>
          <p:cNvSpPr/>
          <p:nvPr/>
        </p:nvSpPr>
        <p:spPr bwMode="auto">
          <a:xfrm>
            <a:off x="4027711" y="4942039"/>
            <a:ext cx="1265658" cy="4695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Invitation Details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7" name="Rectangle: Rounded Corners 104">
            <a:extLst>
              <a:ext uri="{FF2B5EF4-FFF2-40B4-BE49-F238E27FC236}">
                <a16:creationId xmlns="" xmlns:a16="http://schemas.microsoft.com/office/drawing/2014/main" id="{0FF0BDC2-FF5B-415A-841D-277F18D0AEC3}"/>
              </a:ext>
            </a:extLst>
          </p:cNvPr>
          <p:cNvSpPr/>
          <p:nvPr/>
        </p:nvSpPr>
        <p:spPr bwMode="auto">
          <a:xfrm>
            <a:off x="10170133" y="4942039"/>
            <a:ext cx="1140110" cy="45176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ea typeface="ＭＳ Ｐゴシック"/>
              </a:rPr>
              <a:t>Visitor Documents </a:t>
            </a:r>
            <a:endParaRPr lang="en-US" sz="1000" dirty="0">
              <a:ea typeface="ＭＳ Ｐゴシック"/>
            </a:endParaRPr>
          </a:p>
        </p:txBody>
      </p:sp>
      <p:sp>
        <p:nvSpPr>
          <p:cNvPr id="120" name="Rectangle: Rounded Corners 104">
            <a:extLst>
              <a:ext uri="{FF2B5EF4-FFF2-40B4-BE49-F238E27FC236}">
                <a16:creationId xmlns="" xmlns:a16="http://schemas.microsoft.com/office/drawing/2014/main" id="{0FF0BDC2-FF5B-415A-841D-277F18D0AEC3}"/>
              </a:ext>
            </a:extLst>
          </p:cNvPr>
          <p:cNvSpPr/>
          <p:nvPr/>
        </p:nvSpPr>
        <p:spPr bwMode="auto">
          <a:xfrm>
            <a:off x="8759625" y="4942039"/>
            <a:ext cx="1140110" cy="48086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ea typeface="ＭＳ Ｐゴシック"/>
              </a:rPr>
              <a:t>FAQ</a:t>
            </a:r>
            <a:endParaRPr lang="en-US" sz="1000" dirty="0">
              <a:ea typeface="ＭＳ Ｐゴシック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91B4CA47-3199-4050-B7F1-1E7B01CB69A8}"/>
              </a:ext>
            </a:extLst>
          </p:cNvPr>
          <p:cNvSpPr txBox="1"/>
          <p:nvPr/>
        </p:nvSpPr>
        <p:spPr>
          <a:xfrm>
            <a:off x="2532076" y="5416288"/>
            <a:ext cx="170111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rgbClr val="00B05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Transactional Storage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91B4CA47-3199-4050-B7F1-1E7B01CB69A8}"/>
              </a:ext>
            </a:extLst>
          </p:cNvPr>
          <p:cNvSpPr txBox="1"/>
          <p:nvPr/>
        </p:nvSpPr>
        <p:spPr>
          <a:xfrm>
            <a:off x="9433323" y="5412848"/>
            <a:ext cx="187692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rgbClr val="00B05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Object/File  Storage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19470" y="25104"/>
            <a:ext cx="2887570" cy="977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870869" y="156995"/>
            <a:ext cx="708772" cy="3516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VMS</a:t>
            </a:r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870659" y="551117"/>
            <a:ext cx="708982" cy="3213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User Profiles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8617608" y="551116"/>
            <a:ext cx="755959" cy="3013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Others</a:t>
            </a:r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8630113" y="199444"/>
            <a:ext cx="743455" cy="317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Shared Services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9433323" y="199442"/>
            <a:ext cx="838382" cy="35167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 Framework</a:t>
            </a:r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97098" y="153061"/>
            <a:ext cx="3800530" cy="997513"/>
            <a:chOff x="797098" y="153061"/>
            <a:chExt cx="3800530" cy="997513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91B4CA47-3199-4050-B7F1-1E7B01CB69A8}"/>
                </a:ext>
              </a:extLst>
            </p:cNvPr>
            <p:cNvSpPr txBox="1"/>
            <p:nvPr/>
          </p:nvSpPr>
          <p:spPr>
            <a:xfrm>
              <a:off x="797098" y="706166"/>
              <a:ext cx="102202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rgbClr val="00B050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ctr"/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CS @ Work</a:t>
              </a:r>
              <a:endPara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91B4CA47-3199-4050-B7F1-1E7B01CB69A8}"/>
                </a:ext>
              </a:extLst>
            </p:cNvPr>
            <p:cNvSpPr txBox="1"/>
            <p:nvPr/>
          </p:nvSpPr>
          <p:spPr>
            <a:xfrm>
              <a:off x="1729570" y="688909"/>
              <a:ext cx="115049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rgbClr val="00B050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ctr"/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Security</a:t>
              </a:r>
            </a:p>
            <a:p>
              <a:pPr algn="ctr"/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Guard</a:t>
              </a:r>
              <a:endPara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4" name="Picture 4" descr="Image result for azure mobile app icon">
              <a:extLst>
                <a:ext uri="{FF2B5EF4-FFF2-40B4-BE49-F238E27FC236}">
                  <a16:creationId xmlns="" xmlns:a16="http://schemas.microsoft.com/office/drawing/2014/main" id="{FA6EE864-E41E-4C4D-880E-4642BA2693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859" y="154788"/>
              <a:ext cx="459494" cy="476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Image result for azure mobile app icon">
              <a:extLst>
                <a:ext uri="{FF2B5EF4-FFF2-40B4-BE49-F238E27FC236}">
                  <a16:creationId xmlns="" xmlns:a16="http://schemas.microsoft.com/office/drawing/2014/main" id="{FA6EE864-E41E-4C4D-880E-4642BA2693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5237" y="166402"/>
              <a:ext cx="459494" cy="476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7769" y="185806"/>
              <a:ext cx="377133" cy="50406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456" y="153061"/>
              <a:ext cx="593976" cy="520486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91B4CA47-3199-4050-B7F1-1E7B01CB69A8}"/>
                </a:ext>
              </a:extLst>
            </p:cNvPr>
            <p:cNvSpPr txBox="1"/>
            <p:nvPr/>
          </p:nvSpPr>
          <p:spPr>
            <a:xfrm>
              <a:off x="2652588" y="678375"/>
              <a:ext cx="102202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rgbClr val="00B050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ctr"/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Tablet</a:t>
              </a:r>
              <a:endPara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91B4CA47-3199-4050-B7F1-1E7B01CB69A8}"/>
                </a:ext>
              </a:extLst>
            </p:cNvPr>
            <p:cNvSpPr txBox="1"/>
            <p:nvPr/>
          </p:nvSpPr>
          <p:spPr>
            <a:xfrm>
              <a:off x="3575607" y="655887"/>
              <a:ext cx="102202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rgbClr val="00B050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ctr"/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Portal</a:t>
              </a:r>
              <a:endParaRPr lang="en-US" sz="1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31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Elbow Connector 15">
            <a:extLst>
              <a:ext uri="{FF2B5EF4-FFF2-40B4-BE49-F238E27FC236}">
                <a16:creationId xmlns="" xmlns:a16="http://schemas.microsoft.com/office/drawing/2014/main" id="{7EE73EAA-7170-4FD9-9195-B39D9F7EB7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068151" y="5440294"/>
            <a:ext cx="2247158" cy="2010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709F8995-6683-4D33-ACFC-99DE01FBE67D}"/>
              </a:ext>
            </a:extLst>
          </p:cNvPr>
          <p:cNvSpPr/>
          <p:nvPr/>
        </p:nvSpPr>
        <p:spPr bwMode="auto">
          <a:xfrm>
            <a:off x="921123" y="4828980"/>
            <a:ext cx="10659518" cy="8667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12" tIns="43107" rIns="86212" bIns="43107" numCol="1" rtlCol="0" anchor="t" anchorCtr="0" compatLnSpc="1">
            <a:prstTxWarp prst="textNoShape">
              <a:avLst/>
            </a:prstTxWarp>
          </a:bodyPr>
          <a:lstStyle/>
          <a:p>
            <a:pPr algn="ctr" defTabSz="862168"/>
            <a:endParaRPr lang="en-US" sz="1200" dirty="0">
              <a:latin typeface="Calibri" panose="020F050202020403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975CFC5D-CD23-4012-96B7-9C5B5438225D}"/>
              </a:ext>
            </a:extLst>
          </p:cNvPr>
          <p:cNvSpPr/>
          <p:nvPr/>
        </p:nvSpPr>
        <p:spPr bwMode="auto">
          <a:xfrm>
            <a:off x="921123" y="3648143"/>
            <a:ext cx="10659518" cy="985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12" tIns="43107" rIns="86212" bIns="43107" numCol="1" rtlCol="0" anchor="t" anchorCtr="0" compatLnSpc="1">
            <a:prstTxWarp prst="textNoShape">
              <a:avLst/>
            </a:prstTxWarp>
          </a:bodyPr>
          <a:lstStyle/>
          <a:p>
            <a:pPr algn="ctr" defTabSz="862168"/>
            <a:endParaRPr lang="en-US" sz="1550" dirty="0">
              <a:latin typeface="Calibri" panose="020F050202020403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9032ADA8-35AC-44A6-A31E-4CA4862B111F}"/>
              </a:ext>
            </a:extLst>
          </p:cNvPr>
          <p:cNvSpPr/>
          <p:nvPr/>
        </p:nvSpPr>
        <p:spPr bwMode="auto">
          <a:xfrm>
            <a:off x="904143" y="1080655"/>
            <a:ext cx="10643844" cy="9147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12" tIns="43107" rIns="86212" bIns="43107" numCol="1" rtlCol="0" anchor="t" anchorCtr="0" compatLnSpc="1">
            <a:prstTxWarp prst="textNoShape">
              <a:avLst/>
            </a:prstTxWarp>
          </a:bodyPr>
          <a:lstStyle/>
          <a:p>
            <a:pPr algn="ctr" defTabSz="862168"/>
            <a:endParaRPr lang="en-US" sz="1150" dirty="0">
              <a:latin typeface="Calibri" panose="020F050202020403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939B80D8-C3EA-41F6-B2B5-AD919305FB5D}"/>
              </a:ext>
            </a:extLst>
          </p:cNvPr>
          <p:cNvSpPr/>
          <p:nvPr/>
        </p:nvSpPr>
        <p:spPr bwMode="auto">
          <a:xfrm>
            <a:off x="389830" y="1080656"/>
            <a:ext cx="443243" cy="9147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86212" tIns="43107" rIns="86212" bIns="431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2168"/>
            <a:r>
              <a:rPr lang="en-US" sz="1200" dirty="0" smtClean="0">
                <a:latin typeface="Calibri" panose="020F0502020204030204" pitchFamily="34" charset="0"/>
                <a:ea typeface="ＭＳ Ｐゴシック"/>
                <a:cs typeface="ＭＳ Ｐゴシック"/>
              </a:rPr>
              <a:t>User</a:t>
            </a:r>
            <a:endParaRPr lang="en-US" sz="1200" dirty="0">
              <a:latin typeface="Calibri" panose="020F0502020204030204" pitchFamily="34" charset="0"/>
              <a:ea typeface="ＭＳ Ｐゴシック"/>
              <a:cs typeface="ＭＳ Ｐゴシック"/>
            </a:endParaRPr>
          </a:p>
          <a:p>
            <a:pPr algn="ctr" defTabSz="862168"/>
            <a:r>
              <a:rPr lang="en-US" sz="1200" dirty="0">
                <a:latin typeface="Calibri" panose="020F0502020204030204" pitchFamily="34" charset="0"/>
                <a:ea typeface="ＭＳ Ｐゴシック"/>
                <a:cs typeface="ＭＳ Ｐゴシック"/>
              </a:rPr>
              <a:t> Engagement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5A72934C-7665-467B-B860-7EFD71898C7E}"/>
              </a:ext>
            </a:extLst>
          </p:cNvPr>
          <p:cNvSpPr/>
          <p:nvPr/>
        </p:nvSpPr>
        <p:spPr bwMode="auto">
          <a:xfrm>
            <a:off x="389830" y="2045343"/>
            <a:ext cx="443243" cy="662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86212" tIns="43107" rIns="86212" bIns="431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2168"/>
            <a:r>
              <a:rPr lang="en-US" sz="1200" dirty="0">
                <a:latin typeface="Calibri" panose="020F0502020204030204" pitchFamily="34" charset="0"/>
                <a:ea typeface="ＭＳ Ｐゴシック"/>
              </a:rPr>
              <a:t>Business Services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C636AEBB-B563-4388-AD12-0916738B1DF3}"/>
              </a:ext>
            </a:extLst>
          </p:cNvPr>
          <p:cNvSpPr/>
          <p:nvPr/>
        </p:nvSpPr>
        <p:spPr bwMode="auto">
          <a:xfrm>
            <a:off x="378166" y="4763463"/>
            <a:ext cx="443243" cy="888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86212" tIns="43107" rIns="86212" bIns="431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2168"/>
            <a:r>
              <a:rPr lang="en-US" sz="1100" dirty="0">
                <a:latin typeface="Calibri" panose="020F0502020204030204" pitchFamily="34" charset="0"/>
                <a:ea typeface="ＭＳ Ｐゴシック"/>
              </a:rPr>
              <a:t>Data Management</a:t>
            </a:r>
          </a:p>
        </p:txBody>
      </p:sp>
      <p:sp>
        <p:nvSpPr>
          <p:cNvPr id="95" name="Rounded Rectangle 67">
            <a:extLst>
              <a:ext uri="{FF2B5EF4-FFF2-40B4-BE49-F238E27FC236}">
                <a16:creationId xmlns="" xmlns:a16="http://schemas.microsoft.com/office/drawing/2014/main" id="{F08A2154-6B5D-4BD0-A615-978A6FAF008E}"/>
              </a:ext>
            </a:extLst>
          </p:cNvPr>
          <p:cNvSpPr/>
          <p:nvPr/>
        </p:nvSpPr>
        <p:spPr>
          <a:xfrm>
            <a:off x="896306" y="5788817"/>
            <a:ext cx="10684336" cy="481422"/>
          </a:xfrm>
          <a:prstGeom prst="roundRect">
            <a:avLst>
              <a:gd name="adj" fmla="val 8591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defTabSz="100693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kern="0" dirty="0" smtClean="0">
                <a:latin typeface="Calibri" panose="020F0502020204030204" pitchFamily="34" charset="0"/>
                <a:ea typeface="ＭＳ Ｐゴシック"/>
              </a:rPr>
              <a:t>Cloud Infrastructure Services</a:t>
            </a:r>
            <a:endParaRPr lang="en-US" sz="1300" b="1" kern="0" dirty="0">
              <a:latin typeface="Calibri" panose="020F0502020204030204" pitchFamily="34" charset="0"/>
              <a:ea typeface="ＭＳ Ｐゴシック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44178" y="4183684"/>
            <a:ext cx="10374062" cy="33632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Common Framework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44178" y="3791456"/>
            <a:ext cx="3506066" cy="31403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Framework for  micro services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44178" y="2171265"/>
            <a:ext cx="1166442" cy="305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Book Parking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273394" y="2770360"/>
            <a:ext cx="809960" cy="2963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QR Code 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95182" y="3801807"/>
            <a:ext cx="3270737" cy="2937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Framework for CI/CD Pipeline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616594" y="3815265"/>
            <a:ext cx="3481441" cy="2902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Framework for Web Portal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498099" y="2816698"/>
            <a:ext cx="1371436" cy="2914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Book Issues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104">
            <a:extLst>
              <a:ext uri="{FF2B5EF4-FFF2-40B4-BE49-F238E27FC236}">
                <a16:creationId xmlns="" xmlns:a16="http://schemas.microsoft.com/office/drawing/2014/main" id="{0FF0BDC2-FF5B-415A-841D-277F18D0AEC3}"/>
              </a:ext>
            </a:extLst>
          </p:cNvPr>
          <p:cNvSpPr/>
          <p:nvPr/>
        </p:nvSpPr>
        <p:spPr bwMode="auto">
          <a:xfrm>
            <a:off x="1028346" y="4979963"/>
            <a:ext cx="1269909" cy="43540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ea typeface="ＭＳ Ｐゴシック"/>
              </a:rPr>
              <a:t>Parking Lot Details</a:t>
            </a:r>
            <a:endParaRPr lang="en-US" sz="1000" dirty="0">
              <a:ea typeface="ＭＳ Ｐゴシック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28346" y="1459895"/>
            <a:ext cx="942832" cy="395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Book Parking Space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067931" y="1464038"/>
            <a:ext cx="931023" cy="395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Appl</a:t>
            </a:r>
            <a:r>
              <a:rPr lang="en-US" sz="1050" dirty="0" smtClean="0">
                <a:solidFill>
                  <a:schemeClr val="tx1"/>
                </a:solidFill>
              </a:rPr>
              <a:t>y </a:t>
            </a:r>
            <a:r>
              <a:rPr lang="en-US" sz="1050" dirty="0" smtClean="0">
                <a:solidFill>
                  <a:schemeClr val="tx1"/>
                </a:solidFill>
              </a:rPr>
              <a:t>Pass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074468" y="1468357"/>
            <a:ext cx="977310" cy="395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Notifications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127940" y="1483908"/>
            <a:ext cx="1027128" cy="3954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Search 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Vehicle Details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205038" y="1498054"/>
            <a:ext cx="1486048" cy="3954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Register Events</a:t>
            </a:r>
            <a:endParaRPr lang="en-IN" sz="1050" dirty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886382" y="1487929"/>
            <a:ext cx="1052824" cy="3954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News &amp; Bulletin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062083" y="2779266"/>
            <a:ext cx="939733" cy="32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Book Parking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061720" y="2764847"/>
            <a:ext cx="1151770" cy="33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Apply /Renew Pass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181829" y="2764847"/>
            <a:ext cx="1145213" cy="3196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Register Events 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376900" y="3135539"/>
            <a:ext cx="977310" cy="3182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Notification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376900" y="2792106"/>
            <a:ext cx="977310" cy="292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Document Upload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272932" y="2185622"/>
            <a:ext cx="1246063" cy="305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Manage Parking Lots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5A72934C-7665-467B-B860-7EFD71898C7E}"/>
              </a:ext>
            </a:extLst>
          </p:cNvPr>
          <p:cNvSpPr/>
          <p:nvPr/>
        </p:nvSpPr>
        <p:spPr bwMode="auto">
          <a:xfrm>
            <a:off x="402661" y="2751433"/>
            <a:ext cx="443243" cy="80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86212" tIns="43107" rIns="86212" bIns="431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2168"/>
            <a:r>
              <a:rPr lang="en-US" sz="1200" dirty="0" smtClean="0">
                <a:latin typeface="Calibri" panose="020F0502020204030204" pitchFamily="34" charset="0"/>
                <a:ea typeface="ＭＳ Ｐゴシック"/>
              </a:rPr>
              <a:t>Application</a:t>
            </a:r>
          </a:p>
          <a:p>
            <a:pPr algn="ctr" defTabSz="862168"/>
            <a:r>
              <a:rPr lang="en-US" sz="1200" dirty="0" smtClean="0">
                <a:latin typeface="Calibri" panose="020F0502020204030204" pitchFamily="34" charset="0"/>
                <a:ea typeface="ＭＳ Ｐゴシック"/>
              </a:rPr>
              <a:t>Services</a:t>
            </a:r>
            <a:endParaRPr lang="en-US" sz="1200" dirty="0">
              <a:latin typeface="Calibri" panose="020F0502020204030204" pitchFamily="34" charset="0"/>
              <a:ea typeface="ＭＳ Ｐゴシック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5A72934C-7665-467B-B860-7EFD71898C7E}"/>
              </a:ext>
            </a:extLst>
          </p:cNvPr>
          <p:cNvSpPr/>
          <p:nvPr/>
        </p:nvSpPr>
        <p:spPr bwMode="auto">
          <a:xfrm>
            <a:off x="402660" y="3618624"/>
            <a:ext cx="443243" cy="1015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86212" tIns="43107" rIns="86212" bIns="431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2168"/>
            <a:r>
              <a:rPr lang="en-US" sz="1200" dirty="0" smtClean="0">
                <a:latin typeface="Calibri" panose="020F0502020204030204" pitchFamily="34" charset="0"/>
                <a:ea typeface="ＭＳ Ｐゴシック"/>
              </a:rPr>
              <a:t>Foundational </a:t>
            </a:r>
            <a:r>
              <a:rPr lang="en-US" sz="1200" dirty="0">
                <a:latin typeface="Calibri" panose="020F0502020204030204" pitchFamily="34" charset="0"/>
                <a:ea typeface="ＭＳ Ｐゴシック"/>
              </a:rPr>
              <a:t>Services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975CFC5D-CD23-4012-96B7-9C5B5438225D}"/>
              </a:ext>
            </a:extLst>
          </p:cNvPr>
          <p:cNvSpPr/>
          <p:nvPr/>
        </p:nvSpPr>
        <p:spPr bwMode="auto">
          <a:xfrm>
            <a:off x="896306" y="2720694"/>
            <a:ext cx="10659518" cy="8392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12" tIns="43107" rIns="86212" bIns="43107" numCol="1" rtlCol="0" anchor="t" anchorCtr="0" compatLnSpc="1">
            <a:prstTxWarp prst="textNoShape">
              <a:avLst/>
            </a:prstTxWarp>
          </a:bodyPr>
          <a:lstStyle/>
          <a:p>
            <a:pPr algn="ctr" defTabSz="862168"/>
            <a:endParaRPr lang="en-US" sz="1550" dirty="0">
              <a:latin typeface="Calibri" panose="020F050202020403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975CFC5D-CD23-4012-96B7-9C5B5438225D}"/>
              </a:ext>
            </a:extLst>
          </p:cNvPr>
          <p:cNvSpPr/>
          <p:nvPr/>
        </p:nvSpPr>
        <p:spPr bwMode="auto">
          <a:xfrm>
            <a:off x="904141" y="2040191"/>
            <a:ext cx="10659518" cy="6152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12" tIns="43107" rIns="86212" bIns="43107" numCol="1" rtlCol="0" anchor="t" anchorCtr="0" compatLnSpc="1">
            <a:prstTxWarp prst="textNoShape">
              <a:avLst/>
            </a:prstTxWarp>
          </a:bodyPr>
          <a:lstStyle/>
          <a:p>
            <a:pPr algn="ctr" defTabSz="862168"/>
            <a:endParaRPr lang="en-US" sz="1550" dirty="0">
              <a:latin typeface="Calibri" panose="020F050202020403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590063" y="2183682"/>
            <a:ext cx="1139056" cy="3073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Manage Pass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826902" y="2169325"/>
            <a:ext cx="1139056" cy="3073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Access Control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822951" y="2168848"/>
            <a:ext cx="1139056" cy="3073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Manage Events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000298" y="2185043"/>
            <a:ext cx="1139056" cy="3073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Reporting Services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4199975" y="3120234"/>
            <a:ext cx="1145213" cy="3196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Browse Event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9045466" y="1482629"/>
            <a:ext cx="977310" cy="3954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Issues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210422" y="2177084"/>
            <a:ext cx="1351921" cy="3070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Browse News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8912437" y="2816697"/>
            <a:ext cx="1188496" cy="3070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Provide Feedback 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610050" y="2183682"/>
            <a:ext cx="862588" cy="3073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Manage Issues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460885" y="2794647"/>
            <a:ext cx="977310" cy="6903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Payments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15" name="Rectangle: Rounded Corners 104">
            <a:extLst>
              <a:ext uri="{FF2B5EF4-FFF2-40B4-BE49-F238E27FC236}">
                <a16:creationId xmlns="" xmlns:a16="http://schemas.microsoft.com/office/drawing/2014/main" id="{0FF0BDC2-FF5B-415A-841D-277F18D0AEC3}"/>
              </a:ext>
            </a:extLst>
          </p:cNvPr>
          <p:cNvSpPr/>
          <p:nvPr/>
        </p:nvSpPr>
        <p:spPr bwMode="auto">
          <a:xfrm>
            <a:off x="2969162" y="4979963"/>
            <a:ext cx="1187922" cy="46186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ea typeface="ＭＳ Ｐゴシック"/>
              </a:rPr>
              <a:t>Building Info</a:t>
            </a:r>
            <a:endParaRPr lang="en-US" sz="1000" dirty="0">
              <a:ea typeface="ＭＳ Ｐゴシック"/>
            </a:endParaRPr>
          </a:p>
        </p:txBody>
      </p:sp>
      <p:sp>
        <p:nvSpPr>
          <p:cNvPr id="116" name="Rectangle: Rounded Corners 104">
            <a:extLst>
              <a:ext uri="{FF2B5EF4-FFF2-40B4-BE49-F238E27FC236}">
                <a16:creationId xmlns="" xmlns:a16="http://schemas.microsoft.com/office/drawing/2014/main" id="{0FF0BDC2-FF5B-415A-841D-277F18D0AEC3}"/>
              </a:ext>
            </a:extLst>
          </p:cNvPr>
          <p:cNvSpPr/>
          <p:nvPr/>
        </p:nvSpPr>
        <p:spPr bwMode="auto">
          <a:xfrm>
            <a:off x="4722236" y="4979964"/>
            <a:ext cx="1404450" cy="44733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ea typeface="ＭＳ Ｐゴシック"/>
              </a:rPr>
              <a:t>User </a:t>
            </a:r>
            <a:endParaRPr lang="en-US" sz="1000" dirty="0">
              <a:ea typeface="ＭＳ Ｐゴシック"/>
            </a:endParaRPr>
          </a:p>
        </p:txBody>
      </p:sp>
      <p:sp>
        <p:nvSpPr>
          <p:cNvPr id="117" name="Rectangle: Rounded Corners 104">
            <a:extLst>
              <a:ext uri="{FF2B5EF4-FFF2-40B4-BE49-F238E27FC236}">
                <a16:creationId xmlns="" xmlns:a16="http://schemas.microsoft.com/office/drawing/2014/main" id="{0FF0BDC2-FF5B-415A-841D-277F18D0AEC3}"/>
              </a:ext>
            </a:extLst>
          </p:cNvPr>
          <p:cNvSpPr/>
          <p:nvPr/>
        </p:nvSpPr>
        <p:spPr bwMode="auto">
          <a:xfrm>
            <a:off x="10363199" y="4981003"/>
            <a:ext cx="1028701" cy="48299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ea typeface="ＭＳ Ｐゴシック"/>
              </a:rPr>
              <a:t>Event and Promos  </a:t>
            </a:r>
            <a:endParaRPr lang="en-US" sz="1000" dirty="0">
              <a:ea typeface="ＭＳ Ｐゴシック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049178" y="3161453"/>
            <a:ext cx="3044121" cy="305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Manage Parking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91B4CA47-3199-4050-B7F1-1E7B01CB69A8}"/>
              </a:ext>
            </a:extLst>
          </p:cNvPr>
          <p:cNvSpPr txBox="1"/>
          <p:nvPr/>
        </p:nvSpPr>
        <p:spPr>
          <a:xfrm>
            <a:off x="3482396" y="5463997"/>
            <a:ext cx="170111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rgbClr val="00B05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12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Transactional Storage</a:t>
            </a:r>
            <a:endParaRPr lang="en-US" sz="12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91B4CA47-3199-4050-B7F1-1E7B01CB69A8}"/>
              </a:ext>
            </a:extLst>
          </p:cNvPr>
          <p:cNvSpPr txBox="1"/>
          <p:nvPr/>
        </p:nvSpPr>
        <p:spPr>
          <a:xfrm>
            <a:off x="8911922" y="5437885"/>
            <a:ext cx="2032000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rgbClr val="00B05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11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Object/File Storage/File Stories</a:t>
            </a:r>
            <a:endParaRPr lang="en-US" sz="11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498098" y="3161451"/>
            <a:ext cx="2621784" cy="305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Management Services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="" xmlns:a16="http://schemas.microsoft.com/office/drawing/2014/main" id="{0FF0BDC2-FF5B-415A-841D-277F18D0AEC3}"/>
              </a:ext>
            </a:extLst>
          </p:cNvPr>
          <p:cNvSpPr/>
          <p:nvPr/>
        </p:nvSpPr>
        <p:spPr bwMode="auto">
          <a:xfrm>
            <a:off x="9110429" y="4981003"/>
            <a:ext cx="1028701" cy="48299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ea typeface="ＭＳ Ｐゴシック"/>
              </a:rPr>
              <a:t>Videos ,Audios</a:t>
            </a:r>
            <a:endParaRPr lang="en-US" sz="1000" dirty="0">
              <a:ea typeface="ＭＳ Ｐゴシック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870869" y="156995"/>
            <a:ext cx="759244" cy="35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PMS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870659" y="551118"/>
            <a:ext cx="759454" cy="2980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Events &amp;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Promos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730830" y="563814"/>
            <a:ext cx="755959" cy="3013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Others</a:t>
            </a:r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728260" y="171937"/>
            <a:ext cx="743455" cy="317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Shared Services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9524817" y="156995"/>
            <a:ext cx="838382" cy="35167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 Framework</a:t>
            </a:r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719470" y="87959"/>
            <a:ext cx="2887570" cy="874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7870869" y="116816"/>
            <a:ext cx="759244" cy="35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PMS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7870659" y="553142"/>
            <a:ext cx="759454" cy="2980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Events &amp;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Promos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730830" y="565838"/>
            <a:ext cx="755959" cy="3013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Others</a:t>
            </a:r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728260" y="173961"/>
            <a:ext cx="743455" cy="317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Shared Services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9524817" y="159019"/>
            <a:ext cx="838382" cy="35167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 Framework</a:t>
            </a:r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797098" y="153061"/>
            <a:ext cx="3800530" cy="997513"/>
            <a:chOff x="797098" y="153061"/>
            <a:chExt cx="3800530" cy="997513"/>
          </a:xfrm>
        </p:grpSpPr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91B4CA47-3199-4050-B7F1-1E7B01CB69A8}"/>
                </a:ext>
              </a:extLst>
            </p:cNvPr>
            <p:cNvSpPr txBox="1"/>
            <p:nvPr/>
          </p:nvSpPr>
          <p:spPr>
            <a:xfrm>
              <a:off x="797098" y="706166"/>
              <a:ext cx="102202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rgbClr val="00B050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ctr"/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CS @ Work</a:t>
              </a:r>
              <a:endPara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="" xmlns:a16="http://schemas.microsoft.com/office/drawing/2014/main" id="{91B4CA47-3199-4050-B7F1-1E7B01CB69A8}"/>
                </a:ext>
              </a:extLst>
            </p:cNvPr>
            <p:cNvSpPr txBox="1"/>
            <p:nvPr/>
          </p:nvSpPr>
          <p:spPr>
            <a:xfrm>
              <a:off x="1729570" y="688909"/>
              <a:ext cx="115049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rgbClr val="00B050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ctr"/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Security</a:t>
              </a:r>
            </a:p>
            <a:p>
              <a:pPr algn="ctr"/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Guard</a:t>
              </a:r>
              <a:endPara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25" name="Picture 4" descr="Image result for azure mobile app icon">
              <a:extLst>
                <a:ext uri="{FF2B5EF4-FFF2-40B4-BE49-F238E27FC236}">
                  <a16:creationId xmlns="" xmlns:a16="http://schemas.microsoft.com/office/drawing/2014/main" id="{FA6EE864-E41E-4C4D-880E-4642BA2693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859" y="154788"/>
              <a:ext cx="459494" cy="476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4" descr="Image result for azure mobile app icon">
              <a:extLst>
                <a:ext uri="{FF2B5EF4-FFF2-40B4-BE49-F238E27FC236}">
                  <a16:creationId xmlns="" xmlns:a16="http://schemas.microsoft.com/office/drawing/2014/main" id="{FA6EE864-E41E-4C4D-880E-4642BA2693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5237" y="166402"/>
              <a:ext cx="459494" cy="476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7769" y="185806"/>
              <a:ext cx="377133" cy="504064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456" y="153061"/>
              <a:ext cx="593976" cy="520486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91B4CA47-3199-4050-B7F1-1E7B01CB69A8}"/>
                </a:ext>
              </a:extLst>
            </p:cNvPr>
            <p:cNvSpPr txBox="1"/>
            <p:nvPr/>
          </p:nvSpPr>
          <p:spPr>
            <a:xfrm>
              <a:off x="2652588" y="678375"/>
              <a:ext cx="102202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rgbClr val="00B050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ctr"/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Tablet</a:t>
              </a:r>
              <a:endPara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91B4CA47-3199-4050-B7F1-1E7B01CB69A8}"/>
                </a:ext>
              </a:extLst>
            </p:cNvPr>
            <p:cNvSpPr txBox="1"/>
            <p:nvPr/>
          </p:nvSpPr>
          <p:spPr>
            <a:xfrm>
              <a:off x="3575607" y="655887"/>
              <a:ext cx="102202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rgbClr val="00B050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ctr"/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Portal</a:t>
              </a:r>
              <a:endParaRPr lang="en-US" sz="1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6775170" y="1477227"/>
            <a:ext cx="1027128" cy="39543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View Reports</a:t>
            </a:r>
            <a:endParaRPr lang="en-IN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04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Elbow Connector 15">
            <a:extLst>
              <a:ext uri="{FF2B5EF4-FFF2-40B4-BE49-F238E27FC236}">
                <a16:creationId xmlns="" xmlns:a16="http://schemas.microsoft.com/office/drawing/2014/main" id="{7EE73EAA-7170-4FD9-9195-B39D9F7EB7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068151" y="5440294"/>
            <a:ext cx="2247158" cy="2010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709F8995-6683-4D33-ACFC-99DE01FBE67D}"/>
              </a:ext>
            </a:extLst>
          </p:cNvPr>
          <p:cNvSpPr/>
          <p:nvPr/>
        </p:nvSpPr>
        <p:spPr bwMode="auto">
          <a:xfrm>
            <a:off x="921123" y="4828980"/>
            <a:ext cx="10659518" cy="79771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12" tIns="43107" rIns="86212" bIns="43107" numCol="1" rtlCol="0" anchor="t" anchorCtr="0" compatLnSpc="1">
            <a:prstTxWarp prst="textNoShape">
              <a:avLst/>
            </a:prstTxWarp>
          </a:bodyPr>
          <a:lstStyle/>
          <a:p>
            <a:pPr algn="ctr" defTabSz="862168"/>
            <a:endParaRPr lang="en-US" sz="1200" dirty="0">
              <a:latin typeface="Calibri" panose="020F050202020403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975CFC5D-CD23-4012-96B7-9C5B5438225D}"/>
              </a:ext>
            </a:extLst>
          </p:cNvPr>
          <p:cNvSpPr/>
          <p:nvPr/>
        </p:nvSpPr>
        <p:spPr bwMode="auto">
          <a:xfrm>
            <a:off x="921123" y="3648143"/>
            <a:ext cx="10659518" cy="985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12" tIns="43107" rIns="86212" bIns="43107" numCol="1" rtlCol="0" anchor="t" anchorCtr="0" compatLnSpc="1">
            <a:prstTxWarp prst="textNoShape">
              <a:avLst/>
            </a:prstTxWarp>
          </a:bodyPr>
          <a:lstStyle/>
          <a:p>
            <a:pPr algn="ctr" defTabSz="862168"/>
            <a:endParaRPr lang="en-US" sz="155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9032ADA8-35AC-44A6-A31E-4CA4862B111F}"/>
              </a:ext>
            </a:extLst>
          </p:cNvPr>
          <p:cNvSpPr/>
          <p:nvPr/>
        </p:nvSpPr>
        <p:spPr bwMode="auto">
          <a:xfrm>
            <a:off x="904143" y="1080655"/>
            <a:ext cx="10643844" cy="9147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12" tIns="43107" rIns="86212" bIns="43107" numCol="1" rtlCol="0" anchor="t" anchorCtr="0" compatLnSpc="1">
            <a:prstTxWarp prst="textNoShape">
              <a:avLst/>
            </a:prstTxWarp>
          </a:bodyPr>
          <a:lstStyle/>
          <a:p>
            <a:pPr algn="ctr" defTabSz="862168"/>
            <a:endParaRPr lang="en-US" sz="1150" dirty="0">
              <a:solidFill>
                <a:schemeClr val="bg1"/>
              </a:solidFill>
              <a:latin typeface="Calibri" panose="020F050202020403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939B80D8-C3EA-41F6-B2B5-AD919305FB5D}"/>
              </a:ext>
            </a:extLst>
          </p:cNvPr>
          <p:cNvSpPr/>
          <p:nvPr/>
        </p:nvSpPr>
        <p:spPr bwMode="auto">
          <a:xfrm>
            <a:off x="389830" y="1080656"/>
            <a:ext cx="443243" cy="9147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86212" tIns="43107" rIns="86212" bIns="431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2168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/>
                <a:cs typeface="ＭＳ Ｐゴシック"/>
              </a:rPr>
              <a:t>User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ＭＳ Ｐゴシック"/>
              <a:cs typeface="ＭＳ Ｐゴシック"/>
            </a:endParaRPr>
          </a:p>
          <a:p>
            <a:pPr algn="ctr" defTabSz="862168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/>
                <a:cs typeface="ＭＳ Ｐゴシック"/>
              </a:rPr>
              <a:t> Engagement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5A72934C-7665-467B-B860-7EFD71898C7E}"/>
              </a:ext>
            </a:extLst>
          </p:cNvPr>
          <p:cNvSpPr/>
          <p:nvPr/>
        </p:nvSpPr>
        <p:spPr bwMode="auto">
          <a:xfrm>
            <a:off x="389830" y="2045343"/>
            <a:ext cx="443243" cy="662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86212" tIns="43107" rIns="86212" bIns="431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2168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/>
              </a:rPr>
              <a:t>Business Services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C636AEBB-B563-4388-AD12-0916738B1DF3}"/>
              </a:ext>
            </a:extLst>
          </p:cNvPr>
          <p:cNvSpPr/>
          <p:nvPr/>
        </p:nvSpPr>
        <p:spPr bwMode="auto">
          <a:xfrm>
            <a:off x="378166" y="4763463"/>
            <a:ext cx="443243" cy="863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86212" tIns="43107" rIns="86212" bIns="431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2168"/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ＭＳ Ｐゴシック"/>
              </a:rPr>
              <a:t>Data Management</a:t>
            </a:r>
          </a:p>
        </p:txBody>
      </p:sp>
      <p:sp>
        <p:nvSpPr>
          <p:cNvPr id="95" name="Rounded Rectangle 67">
            <a:extLst>
              <a:ext uri="{FF2B5EF4-FFF2-40B4-BE49-F238E27FC236}">
                <a16:creationId xmlns="" xmlns:a16="http://schemas.microsoft.com/office/drawing/2014/main" id="{F08A2154-6B5D-4BD0-A615-978A6FAF008E}"/>
              </a:ext>
            </a:extLst>
          </p:cNvPr>
          <p:cNvSpPr/>
          <p:nvPr/>
        </p:nvSpPr>
        <p:spPr>
          <a:xfrm>
            <a:off x="833073" y="6440893"/>
            <a:ext cx="10684336" cy="331405"/>
          </a:xfrm>
          <a:prstGeom prst="roundRect">
            <a:avLst>
              <a:gd name="adj" fmla="val 8591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defTabSz="100693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kern="0" dirty="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/>
              </a:rPr>
              <a:t>Cloud Infrastructure Services</a:t>
            </a:r>
            <a:endParaRPr lang="en-US" sz="1300" b="1" kern="0" dirty="0">
              <a:solidFill>
                <a:schemeClr val="tx2"/>
              </a:solidFill>
              <a:latin typeface="Calibri" panose="020F0502020204030204" pitchFamily="34" charset="0"/>
              <a:ea typeface="ＭＳ Ｐゴシック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44178" y="4183684"/>
            <a:ext cx="10374062" cy="33632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Framework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44178" y="3791456"/>
            <a:ext cx="3506066" cy="31403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Framework for  micro services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44178" y="2172311"/>
            <a:ext cx="1166442" cy="3054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Guest Invitation Service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195182" y="3801807"/>
            <a:ext cx="3270737" cy="2937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Framework for CI/CD Pipeline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616594" y="3815265"/>
            <a:ext cx="3481441" cy="2902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Framework for Web Portal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46566" y="2757217"/>
            <a:ext cx="1387455" cy="291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Manage Membership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104">
            <a:extLst>
              <a:ext uri="{FF2B5EF4-FFF2-40B4-BE49-F238E27FC236}">
                <a16:creationId xmlns="" xmlns:a16="http://schemas.microsoft.com/office/drawing/2014/main" id="{0FF0BDC2-FF5B-415A-841D-277F18D0AEC3}"/>
              </a:ext>
            </a:extLst>
          </p:cNvPr>
          <p:cNvSpPr/>
          <p:nvPr/>
        </p:nvSpPr>
        <p:spPr bwMode="auto">
          <a:xfrm>
            <a:off x="1018204" y="4942040"/>
            <a:ext cx="1326249" cy="45301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chemeClr val="bg1"/>
                </a:solidFill>
                <a:ea typeface="ＭＳ Ｐゴシック"/>
              </a:rPr>
              <a:t>Meeting Room Details</a:t>
            </a:r>
            <a:endParaRPr lang="en-US" sz="1000" dirty="0">
              <a:solidFill>
                <a:schemeClr val="bg1"/>
              </a:solidFill>
              <a:ea typeface="ＭＳ Ｐゴシック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4922" y="1462269"/>
            <a:ext cx="854890" cy="3954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Invite Guest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066565" y="1464038"/>
            <a:ext cx="931023" cy="3954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Self Registration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085955" y="1459246"/>
            <a:ext cx="977310" cy="3954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Bulk Invitation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090780" y="2751996"/>
            <a:ext cx="833861" cy="3236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Health Declaration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971178" y="2751995"/>
            <a:ext cx="890436" cy="3211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Documents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080172" y="3124111"/>
            <a:ext cx="2005783" cy="2911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Invitation /Self Registration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2967769" y="2740803"/>
            <a:ext cx="1234647" cy="311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Whitelist  Data 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350885" y="3109354"/>
            <a:ext cx="977310" cy="3611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Notification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9826442" y="2803997"/>
            <a:ext cx="1591797" cy="2660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Manage </a:t>
            </a:r>
            <a:r>
              <a:rPr lang="en-US" sz="1000" dirty="0" smtClean="0">
                <a:solidFill>
                  <a:schemeClr val="tx1"/>
                </a:solidFill>
              </a:rPr>
              <a:t>Credit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080676" y="3137100"/>
            <a:ext cx="4337564" cy="305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Management Service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272933" y="2186184"/>
            <a:ext cx="1041444" cy="3217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Self Registration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5A72934C-7665-467B-B860-7EFD71898C7E}"/>
              </a:ext>
            </a:extLst>
          </p:cNvPr>
          <p:cNvSpPr/>
          <p:nvPr/>
        </p:nvSpPr>
        <p:spPr bwMode="auto">
          <a:xfrm>
            <a:off x="402661" y="2751433"/>
            <a:ext cx="443243" cy="80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86212" tIns="43107" rIns="86212" bIns="431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2168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/>
              </a:rPr>
              <a:t>Application</a:t>
            </a:r>
          </a:p>
          <a:p>
            <a:pPr algn="ctr" defTabSz="862168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/>
              </a:rPr>
              <a:t>Services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ＭＳ Ｐゴシック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5A72934C-7665-467B-B860-7EFD71898C7E}"/>
              </a:ext>
            </a:extLst>
          </p:cNvPr>
          <p:cNvSpPr/>
          <p:nvPr/>
        </p:nvSpPr>
        <p:spPr bwMode="auto">
          <a:xfrm>
            <a:off x="402660" y="3618624"/>
            <a:ext cx="443243" cy="1015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86212" tIns="43107" rIns="86212" bIns="431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2168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/>
              </a:rPr>
              <a:t>Foundational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/>
              </a:rPr>
              <a:t>Services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975CFC5D-CD23-4012-96B7-9C5B5438225D}"/>
              </a:ext>
            </a:extLst>
          </p:cNvPr>
          <p:cNvSpPr/>
          <p:nvPr/>
        </p:nvSpPr>
        <p:spPr bwMode="auto">
          <a:xfrm>
            <a:off x="896306" y="2720694"/>
            <a:ext cx="10659518" cy="8392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12" tIns="43107" rIns="86212" bIns="43107" numCol="1" rtlCol="0" anchor="t" anchorCtr="0" compatLnSpc="1">
            <a:prstTxWarp prst="textNoShape">
              <a:avLst/>
            </a:prstTxWarp>
          </a:bodyPr>
          <a:lstStyle/>
          <a:p>
            <a:pPr algn="ctr" defTabSz="862168"/>
            <a:endParaRPr lang="en-US" sz="155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975CFC5D-CD23-4012-96B7-9C5B5438225D}"/>
              </a:ext>
            </a:extLst>
          </p:cNvPr>
          <p:cNvSpPr/>
          <p:nvPr/>
        </p:nvSpPr>
        <p:spPr bwMode="auto">
          <a:xfrm>
            <a:off x="904141" y="2040191"/>
            <a:ext cx="10659518" cy="6152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12" tIns="43107" rIns="86212" bIns="43107" numCol="1" rtlCol="0" anchor="t" anchorCtr="0" compatLnSpc="1">
            <a:prstTxWarp prst="textNoShape">
              <a:avLst/>
            </a:prstTxWarp>
          </a:bodyPr>
          <a:lstStyle/>
          <a:p>
            <a:pPr algn="ctr" defTabSz="862168"/>
            <a:endParaRPr lang="en-US" sz="155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356315" y="2197324"/>
            <a:ext cx="1139056" cy="3073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Bulk Invitation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826902" y="2169325"/>
            <a:ext cx="1139056" cy="3073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Access Control</a:t>
            </a:r>
            <a:endParaRPr lang="en-IN" sz="1050" dirty="0"/>
          </a:p>
        </p:txBody>
      </p:sp>
      <p:sp>
        <p:nvSpPr>
          <p:cNvPr id="94" name="Rounded Rectangle 93"/>
          <p:cNvSpPr/>
          <p:nvPr/>
        </p:nvSpPr>
        <p:spPr>
          <a:xfrm>
            <a:off x="4822951" y="2168848"/>
            <a:ext cx="1139056" cy="3073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Meeting Room Service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004017" y="2156477"/>
            <a:ext cx="1139056" cy="3073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Facility Services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155270" y="3121401"/>
            <a:ext cx="1145213" cy="3196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Approval /Reject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Invitation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314387" y="1433225"/>
            <a:ext cx="977310" cy="3954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Book Facility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210422" y="2177084"/>
            <a:ext cx="1351921" cy="3070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Membership Services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8471309" y="2773265"/>
            <a:ext cx="1280557" cy="2756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Payment 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363583" y="1420983"/>
            <a:ext cx="977310" cy="3954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Register Company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610050" y="2183682"/>
            <a:ext cx="862588" cy="3311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QR Code Generation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965783" y="3149394"/>
            <a:ext cx="977310" cy="292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Dynamic QR Code 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383711" y="2789260"/>
            <a:ext cx="1199038" cy="2910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Manage Meeting Rooms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202416" y="1457250"/>
            <a:ext cx="977310" cy="3954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Book Meeting Room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7429478" y="1433225"/>
            <a:ext cx="1441572" cy="3954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Credit </a:t>
            </a:r>
            <a:r>
              <a:rPr lang="en-US" sz="1000" dirty="0">
                <a:solidFill>
                  <a:schemeClr val="tx1"/>
                </a:solidFill>
              </a:rPr>
              <a:t>Points 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9624376" y="2194315"/>
            <a:ext cx="1793864" cy="3070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Deals Service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15" name="Rectangle: Rounded Corners 104">
            <a:extLst>
              <a:ext uri="{FF2B5EF4-FFF2-40B4-BE49-F238E27FC236}">
                <a16:creationId xmlns="" xmlns:a16="http://schemas.microsoft.com/office/drawing/2014/main" id="{0FF0BDC2-FF5B-415A-841D-277F18D0AEC3}"/>
              </a:ext>
            </a:extLst>
          </p:cNvPr>
          <p:cNvSpPr/>
          <p:nvPr/>
        </p:nvSpPr>
        <p:spPr bwMode="auto">
          <a:xfrm>
            <a:off x="2496987" y="4942039"/>
            <a:ext cx="1378190" cy="4517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Facility Details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6" name="Rectangle: Rounded Corners 104">
            <a:extLst>
              <a:ext uri="{FF2B5EF4-FFF2-40B4-BE49-F238E27FC236}">
                <a16:creationId xmlns="" xmlns:a16="http://schemas.microsoft.com/office/drawing/2014/main" id="{0FF0BDC2-FF5B-415A-841D-277F18D0AEC3}"/>
              </a:ext>
            </a:extLst>
          </p:cNvPr>
          <p:cNvSpPr/>
          <p:nvPr/>
        </p:nvSpPr>
        <p:spPr bwMode="auto">
          <a:xfrm>
            <a:off x="4027711" y="4942039"/>
            <a:ext cx="1265658" cy="4695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Membership  Details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7" name="Rectangle: Rounded Corners 104">
            <a:extLst>
              <a:ext uri="{FF2B5EF4-FFF2-40B4-BE49-F238E27FC236}">
                <a16:creationId xmlns="" xmlns:a16="http://schemas.microsoft.com/office/drawing/2014/main" id="{0FF0BDC2-FF5B-415A-841D-277F18D0AEC3}"/>
              </a:ext>
            </a:extLst>
          </p:cNvPr>
          <p:cNvSpPr/>
          <p:nvPr/>
        </p:nvSpPr>
        <p:spPr bwMode="auto">
          <a:xfrm>
            <a:off x="10170133" y="4942039"/>
            <a:ext cx="1140110" cy="4517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ea typeface="ＭＳ Ｐゴシック"/>
              </a:rPr>
              <a:t>Events &amp; Promos</a:t>
            </a:r>
            <a:endParaRPr lang="en-US" sz="1000" dirty="0">
              <a:ea typeface="ＭＳ Ｐゴシック"/>
            </a:endParaRPr>
          </a:p>
        </p:txBody>
      </p:sp>
      <p:sp>
        <p:nvSpPr>
          <p:cNvPr id="120" name="Rectangle: Rounded Corners 104">
            <a:extLst>
              <a:ext uri="{FF2B5EF4-FFF2-40B4-BE49-F238E27FC236}">
                <a16:creationId xmlns="" xmlns:a16="http://schemas.microsoft.com/office/drawing/2014/main" id="{0FF0BDC2-FF5B-415A-841D-277F18D0AEC3}"/>
              </a:ext>
            </a:extLst>
          </p:cNvPr>
          <p:cNvSpPr/>
          <p:nvPr/>
        </p:nvSpPr>
        <p:spPr bwMode="auto">
          <a:xfrm>
            <a:off x="8759625" y="4942039"/>
            <a:ext cx="1140110" cy="480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ea typeface="ＭＳ Ｐゴシック"/>
              </a:rPr>
              <a:t>FAQ</a:t>
            </a:r>
            <a:endParaRPr lang="en-US" sz="1000" dirty="0">
              <a:ea typeface="ＭＳ Ｐゴシック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91B4CA47-3199-4050-B7F1-1E7B01CB69A8}"/>
              </a:ext>
            </a:extLst>
          </p:cNvPr>
          <p:cNvSpPr txBox="1"/>
          <p:nvPr/>
        </p:nvSpPr>
        <p:spPr>
          <a:xfrm>
            <a:off x="2739504" y="5408759"/>
            <a:ext cx="170111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rgbClr val="00B05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Transactional Storage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91B4CA47-3199-4050-B7F1-1E7B01CB69A8}"/>
              </a:ext>
            </a:extLst>
          </p:cNvPr>
          <p:cNvSpPr txBox="1"/>
          <p:nvPr/>
        </p:nvSpPr>
        <p:spPr>
          <a:xfrm>
            <a:off x="9392800" y="5404337"/>
            <a:ext cx="136431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rgbClr val="00B05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Object/File  Storage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915486" y="1420983"/>
            <a:ext cx="1441572" cy="3954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Deals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709F8995-6683-4D33-ACFC-99DE01FBE67D}"/>
              </a:ext>
            </a:extLst>
          </p:cNvPr>
          <p:cNvSpPr/>
          <p:nvPr/>
        </p:nvSpPr>
        <p:spPr bwMode="auto">
          <a:xfrm>
            <a:off x="904141" y="5779602"/>
            <a:ext cx="10659518" cy="61101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212" tIns="43107" rIns="86212" bIns="43107" numCol="1" rtlCol="0" anchor="t" anchorCtr="0" compatLnSpc="1">
            <a:prstTxWarp prst="textNoShape">
              <a:avLst/>
            </a:prstTxWarp>
          </a:bodyPr>
          <a:lstStyle/>
          <a:p>
            <a:pPr algn="ctr" defTabSz="862168"/>
            <a:endParaRPr lang="en-US" sz="1200" dirty="0">
              <a:latin typeface="Calibri" panose="020F050202020403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C636AEBB-B563-4388-AD12-0916738B1DF3}"/>
              </a:ext>
            </a:extLst>
          </p:cNvPr>
          <p:cNvSpPr/>
          <p:nvPr/>
        </p:nvSpPr>
        <p:spPr bwMode="auto">
          <a:xfrm>
            <a:off x="389830" y="5779602"/>
            <a:ext cx="443243" cy="661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86212" tIns="43107" rIns="86212" bIns="431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2168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/>
              </a:rPr>
              <a:t>Integration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ＭＳ Ｐゴシック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066565" y="5858850"/>
            <a:ext cx="1732479" cy="39543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Office R n D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037321" y="5877406"/>
            <a:ext cx="1999675" cy="39543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Wu Lang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719470" y="87959"/>
            <a:ext cx="2887570" cy="874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915318" y="173812"/>
            <a:ext cx="759244" cy="3516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VMS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(Bridge+)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9550080" y="552192"/>
            <a:ext cx="755959" cy="3013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Others</a:t>
            </a:r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727962" y="175858"/>
            <a:ext cx="743455" cy="3179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Bridge +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9524817" y="159019"/>
            <a:ext cx="838382" cy="35167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Framework</a:t>
            </a:r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7891320" y="574895"/>
            <a:ext cx="1145676" cy="326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Shared Services</a:t>
            </a:r>
            <a:endParaRPr lang="en-IN" sz="1050" dirty="0">
              <a:solidFill>
                <a:schemeClr val="tx1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797098" y="153061"/>
            <a:ext cx="3800530" cy="954851"/>
            <a:chOff x="797098" y="153061"/>
            <a:chExt cx="3800530" cy="954851"/>
          </a:xfrm>
        </p:grpSpPr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91B4CA47-3199-4050-B7F1-1E7B01CB69A8}"/>
                </a:ext>
              </a:extLst>
            </p:cNvPr>
            <p:cNvSpPr txBox="1"/>
            <p:nvPr/>
          </p:nvSpPr>
          <p:spPr>
            <a:xfrm>
              <a:off x="797098" y="706166"/>
              <a:ext cx="102202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rgbClr val="00B050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ctr"/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CS @ Work</a:t>
              </a:r>
              <a:endPara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91B4CA47-3199-4050-B7F1-1E7B01CB69A8}"/>
                </a:ext>
              </a:extLst>
            </p:cNvPr>
            <p:cNvSpPr txBox="1"/>
            <p:nvPr/>
          </p:nvSpPr>
          <p:spPr>
            <a:xfrm>
              <a:off x="1697684" y="646247"/>
              <a:ext cx="115049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rgbClr val="00B050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ctr"/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Security</a:t>
              </a:r>
            </a:p>
            <a:p>
              <a:pPr algn="ctr"/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Guard</a:t>
              </a:r>
              <a:endPara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24" name="Picture 4" descr="Image result for azure mobile app icon">
              <a:extLst>
                <a:ext uri="{FF2B5EF4-FFF2-40B4-BE49-F238E27FC236}">
                  <a16:creationId xmlns="" xmlns:a16="http://schemas.microsoft.com/office/drawing/2014/main" id="{FA6EE864-E41E-4C4D-880E-4642BA2693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859" y="154788"/>
              <a:ext cx="459494" cy="476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Image result for azure mobile app icon">
              <a:extLst>
                <a:ext uri="{FF2B5EF4-FFF2-40B4-BE49-F238E27FC236}">
                  <a16:creationId xmlns="" xmlns:a16="http://schemas.microsoft.com/office/drawing/2014/main" id="{FA6EE864-E41E-4C4D-880E-4642BA2693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5237" y="166402"/>
              <a:ext cx="459494" cy="476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7769" y="185806"/>
              <a:ext cx="377133" cy="504064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456" y="153061"/>
              <a:ext cx="593976" cy="520486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91B4CA47-3199-4050-B7F1-1E7B01CB69A8}"/>
                </a:ext>
              </a:extLst>
            </p:cNvPr>
            <p:cNvSpPr txBox="1"/>
            <p:nvPr/>
          </p:nvSpPr>
          <p:spPr>
            <a:xfrm>
              <a:off x="2652588" y="678375"/>
              <a:ext cx="102202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rgbClr val="00B050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ctr"/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Tablet</a:t>
              </a:r>
              <a:endPara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91B4CA47-3199-4050-B7F1-1E7B01CB69A8}"/>
                </a:ext>
              </a:extLst>
            </p:cNvPr>
            <p:cNvSpPr txBox="1"/>
            <p:nvPr/>
          </p:nvSpPr>
          <p:spPr>
            <a:xfrm>
              <a:off x="3575607" y="655887"/>
              <a:ext cx="102202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rgbClr val="00B050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ctr"/>
              <a:r>
                <a:rPr lang="en-US" sz="12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Portal</a:t>
              </a:r>
              <a:endParaRPr lang="en-US" sz="1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5717834" y="2754799"/>
            <a:ext cx="1202457" cy="3064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Manage Facility Bookings</a:t>
            </a:r>
            <a:endParaRPr lang="en-IN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41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2F710A950C4B49B0D11A9322D3E0D4" ma:contentTypeVersion="2" ma:contentTypeDescription="Create a new document." ma:contentTypeScope="" ma:versionID="023f83d09180ae9d9cc19841893c3e3e">
  <xsd:schema xmlns:xsd="http://www.w3.org/2001/XMLSchema" xmlns:xs="http://www.w3.org/2001/XMLSchema" xmlns:p="http://schemas.microsoft.com/office/2006/metadata/properties" xmlns:ns2="9c384b75-4d98-47e6-874d-4a9a6ed94768" targetNamespace="http://schemas.microsoft.com/office/2006/metadata/properties" ma:root="true" ma:fieldsID="4b09ed111b1b805ea12f868caa629590" ns2:_="">
    <xsd:import namespace="9c384b75-4d98-47e6-874d-4a9a6ed947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384b75-4d98-47e6-874d-4a9a6ed94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9A683-730D-4C09-A376-3E3230415452}">
  <ds:schemaRefs>
    <ds:schemaRef ds:uri="9c384b75-4d98-47e6-874d-4a9a6ed947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153A62E-317A-4BDA-9F12-557707C1C057}">
  <ds:schemaRefs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c384b75-4d98-47e6-874d-4a9a6ed9476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F717E84-E5B9-4699-A126-0FB4EC716A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395</Words>
  <Application>Microsoft Office PowerPoint</Application>
  <PresentationFormat>Widescreen</PresentationFormat>
  <Paragraphs>196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ＭＳ Ｐゴシック</vt:lpstr>
      <vt:lpstr>Arial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 Sekhar</dc:creator>
  <cp:lastModifiedBy>Rajarathinam Sundararajan</cp:lastModifiedBy>
  <cp:revision>85</cp:revision>
  <dcterms:created xsi:type="dcterms:W3CDTF">2020-06-04T08:49:55Z</dcterms:created>
  <dcterms:modified xsi:type="dcterms:W3CDTF">2020-08-04T13:47:36Z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0x0101000A2F710A950C4B49B0D11A9322D3E0D4</vt:lpwstr>
  </property>
</Properties>
</file>