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5" r:id="rId3"/>
    <p:sldId id="276" r:id="rId4"/>
    <p:sldId id="277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118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1E92-1568-4A29-8EE7-93EFF461FB8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C9B9-720B-4C9A-8821-953B0039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68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1E92-1568-4A29-8EE7-93EFF461FB8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C9B9-720B-4C9A-8821-953B0039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52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1E92-1568-4A29-8EE7-93EFF461FB8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C9B9-720B-4C9A-8821-953B0039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74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1E92-1568-4A29-8EE7-93EFF461FB8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C9B9-720B-4C9A-8821-953B0039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32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1E92-1568-4A29-8EE7-93EFF461FB8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C9B9-720B-4C9A-8821-953B0039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17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1E92-1568-4A29-8EE7-93EFF461FB8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C9B9-720B-4C9A-8821-953B0039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3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1E92-1568-4A29-8EE7-93EFF461FB8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C9B9-720B-4C9A-8821-953B0039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0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1E92-1568-4A29-8EE7-93EFF461FB8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C9B9-720B-4C9A-8821-953B0039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3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1E92-1568-4A29-8EE7-93EFF461FB8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C9B9-720B-4C9A-8821-953B0039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03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1E92-1568-4A29-8EE7-93EFF461FB8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C9B9-720B-4C9A-8821-953B0039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03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1E92-1568-4A29-8EE7-93EFF461FB8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C9B9-720B-4C9A-8821-953B0039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2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11E92-1568-4A29-8EE7-93EFF461FB88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1C9B9-720B-4C9A-8821-953B0039A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60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863477" y="3121989"/>
            <a:ext cx="4411152" cy="28987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4468364" y="716138"/>
            <a:ext cx="4991960" cy="58389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4576315" y="888210"/>
            <a:ext cx="4687819" cy="1976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165820" y="1340855"/>
            <a:ext cx="174118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Current State (.Net 4.7)</a:t>
            </a:r>
            <a:r>
              <a:rPr lang="en-US" sz="1050" dirty="0">
                <a:solidFill>
                  <a:schemeClr val="lt1"/>
                </a:solidFill>
              </a:rPr>
              <a:t>Core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6143031" y="465081"/>
            <a:ext cx="12971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Intermediate  State </a:t>
            </a:r>
            <a:endParaRPr lang="en-US" sz="1050" b="1" dirty="0">
              <a:solidFill>
                <a:schemeClr val="lt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4164562" y="899839"/>
            <a:ext cx="7789" cy="561385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89108" y="63709"/>
            <a:ext cx="800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  Approach</a:t>
            </a:r>
            <a:endParaRPr lang="en-IN" sz="1600" dirty="0"/>
          </a:p>
        </p:txBody>
      </p:sp>
      <p:sp>
        <p:nvSpPr>
          <p:cNvPr id="163" name="Rectangle 162"/>
          <p:cNvSpPr/>
          <p:nvPr/>
        </p:nvSpPr>
        <p:spPr>
          <a:xfrm>
            <a:off x="439388" y="432243"/>
            <a:ext cx="11752612" cy="6425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2" name="Group 71"/>
          <p:cNvGrpSpPr/>
          <p:nvPr/>
        </p:nvGrpSpPr>
        <p:grpSpPr>
          <a:xfrm>
            <a:off x="659790" y="1649894"/>
            <a:ext cx="2685294" cy="4412239"/>
            <a:chOff x="659790" y="1649894"/>
            <a:chExt cx="2577540" cy="4412239"/>
          </a:xfrm>
        </p:grpSpPr>
        <p:grpSp>
          <p:nvGrpSpPr>
            <p:cNvPr id="71" name="Group 70"/>
            <p:cNvGrpSpPr/>
            <p:nvPr/>
          </p:nvGrpSpPr>
          <p:grpSpPr>
            <a:xfrm>
              <a:off x="659790" y="1649894"/>
              <a:ext cx="2577540" cy="4412239"/>
              <a:chOff x="659790" y="1649894"/>
              <a:chExt cx="2577540" cy="4412239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659790" y="1649894"/>
                <a:ext cx="2577540" cy="44122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Virtual Machine</a:t>
                </a:r>
                <a:endParaRPr lang="en-I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868782" y="1907739"/>
                <a:ext cx="2123800" cy="277113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dirty="0"/>
                  <a:t>Windows</a:t>
                </a:r>
                <a:endParaRPr lang="en-IN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025219" y="2097680"/>
                <a:ext cx="1830870" cy="209049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/>
              </a:p>
              <a:p>
                <a:pPr algn="ctr"/>
                <a:r>
                  <a:rPr lang="en-US" sz="1000" dirty="0"/>
                  <a:t>IIS Server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129992" y="2456330"/>
                <a:ext cx="1511608" cy="1035653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  <a:p>
                <a:pPr algn="ctr"/>
                <a:r>
                  <a:rPr lang="en-US" sz="1000" b="1" dirty="0"/>
                  <a:t>Advisor  Web Application(.Net)</a:t>
                </a:r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/>
              </a:p>
              <a:p>
                <a:r>
                  <a:rPr lang="en-US" sz="1000" dirty="0"/>
                  <a:t>  WEB UI                  API</a:t>
                </a:r>
              </a:p>
              <a:p>
                <a:pPr algn="ctr"/>
                <a:endParaRPr lang="en-IN" sz="10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1129992" y="3001806"/>
              <a:ext cx="1511608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924518" y="3005511"/>
            <a:ext cx="3510" cy="4864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880839" y="1104180"/>
            <a:ext cx="3741478" cy="134976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Windows or Linux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053180" y="1197935"/>
            <a:ext cx="3428820" cy="1015752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.Net Core  3.1  </a:t>
            </a:r>
          </a:p>
          <a:p>
            <a:pPr algn="ctr"/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5184730" y="1355695"/>
            <a:ext cx="3014214" cy="588397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Advisor  Web  Front End</a:t>
            </a:r>
          </a:p>
        </p:txBody>
      </p:sp>
      <p:cxnSp>
        <p:nvCxnSpPr>
          <p:cNvPr id="3" name="Elbow Connector 2"/>
          <p:cNvCxnSpPr>
            <a:stCxn id="113" idx="3"/>
          </p:cNvCxnSpPr>
          <p:nvPr/>
        </p:nvCxnSpPr>
        <p:spPr>
          <a:xfrm flipV="1">
            <a:off x="3345084" y="2759153"/>
            <a:ext cx="1140002" cy="109686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13" idx="3"/>
          </p:cNvCxnSpPr>
          <p:nvPr/>
        </p:nvCxnSpPr>
        <p:spPr>
          <a:xfrm>
            <a:off x="3345084" y="3856014"/>
            <a:ext cx="1123281" cy="74035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23119" y="3359745"/>
            <a:ext cx="100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Framework conversion</a:t>
            </a:r>
            <a:endParaRPr lang="en-IN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46361" y="6263458"/>
            <a:ext cx="100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1200 API’s </a:t>
            </a:r>
            <a:endParaRPr lang="en-IN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337424" y="6253331"/>
            <a:ext cx="100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600 API’s </a:t>
            </a:r>
            <a:endParaRPr lang="en-IN" sz="1200" b="1" dirty="0"/>
          </a:p>
        </p:txBody>
      </p:sp>
      <p:sp>
        <p:nvSpPr>
          <p:cNvPr id="39" name="Rectangle 38"/>
          <p:cNvSpPr/>
          <p:nvPr/>
        </p:nvSpPr>
        <p:spPr>
          <a:xfrm>
            <a:off x="9588666" y="716139"/>
            <a:ext cx="2424658" cy="5838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4576315" y="2953350"/>
            <a:ext cx="4687819" cy="3202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 Machine 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747512" y="6242730"/>
            <a:ext cx="136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1</a:t>
            </a:r>
            <a:endParaRPr lang="en-IN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497103" y="6244601"/>
            <a:ext cx="1382201" cy="27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2</a:t>
            </a:r>
            <a:endParaRPr lang="en-IN" sz="1200" dirty="0"/>
          </a:p>
        </p:txBody>
      </p:sp>
      <p:sp>
        <p:nvSpPr>
          <p:cNvPr id="174" name="Rectangle 173"/>
          <p:cNvSpPr/>
          <p:nvPr/>
        </p:nvSpPr>
        <p:spPr>
          <a:xfrm>
            <a:off x="4735135" y="3030281"/>
            <a:ext cx="4229491" cy="2685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879568" y="3138980"/>
            <a:ext cx="3781255" cy="209095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 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.Net Core 3.1                                            </a:t>
            </a:r>
            <a:r>
              <a:rPr lang="en-US" sz="1200" dirty="0"/>
              <a:t>     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Windows or Linux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 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050312" y="3266108"/>
            <a:ext cx="3431688" cy="171529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</p:txBody>
      </p:sp>
      <p:sp>
        <p:nvSpPr>
          <p:cNvPr id="190" name="Rectangle 189"/>
          <p:cNvSpPr/>
          <p:nvPr/>
        </p:nvSpPr>
        <p:spPr>
          <a:xfrm>
            <a:off x="9666906" y="789892"/>
            <a:ext cx="2199456" cy="57237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Azure Cloud</a:t>
            </a:r>
          </a:p>
          <a:p>
            <a:pPr algn="ctr"/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9747486" y="924808"/>
            <a:ext cx="1980058" cy="4994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AKS 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9785980" y="1032409"/>
            <a:ext cx="1941564" cy="134976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Docker 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949900" y="1111952"/>
            <a:ext cx="1622507" cy="985728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Net Core  3.1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0089328" y="1237688"/>
            <a:ext cx="1288205" cy="530954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Advisor  Web  Front End</a:t>
            </a:r>
          </a:p>
          <a:p>
            <a:pPr algn="ctr"/>
            <a:endParaRPr lang="en-IN" sz="1000" dirty="0"/>
          </a:p>
        </p:txBody>
      </p:sp>
      <p:sp>
        <p:nvSpPr>
          <p:cNvPr id="214" name="Rectangle 213"/>
          <p:cNvSpPr/>
          <p:nvPr/>
        </p:nvSpPr>
        <p:spPr>
          <a:xfrm>
            <a:off x="9816910" y="3142493"/>
            <a:ext cx="1809167" cy="208744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Docker 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80829" y="3222035"/>
            <a:ext cx="1596661" cy="1495936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Net Core  3.1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0089329" y="3347772"/>
            <a:ext cx="1298120" cy="862782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Advisor  API Services</a:t>
            </a:r>
          </a:p>
          <a:p>
            <a:pPr algn="ctr"/>
            <a:endParaRPr lang="en-IN" sz="1000" dirty="0"/>
          </a:p>
        </p:txBody>
      </p:sp>
      <p:sp>
        <p:nvSpPr>
          <p:cNvPr id="217" name="Rectangle 216"/>
          <p:cNvSpPr/>
          <p:nvPr/>
        </p:nvSpPr>
        <p:spPr>
          <a:xfrm>
            <a:off x="9756336" y="481065"/>
            <a:ext cx="17620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Future State (Cloud Ready )</a:t>
            </a:r>
            <a:endParaRPr lang="en-US" sz="1050" b="1" dirty="0">
              <a:solidFill>
                <a:schemeClr val="lt1"/>
              </a:solidFill>
            </a:endParaRPr>
          </a:p>
        </p:txBody>
      </p:sp>
      <p:cxnSp>
        <p:nvCxnSpPr>
          <p:cNvPr id="219" name="Straight Arrow Connector 218"/>
          <p:cNvCxnSpPr/>
          <p:nvPr/>
        </p:nvCxnSpPr>
        <p:spPr>
          <a:xfrm flipV="1">
            <a:off x="5586001" y="6155942"/>
            <a:ext cx="0" cy="3656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78C5B5AA-02A7-4EBE-9BDE-64F3D9714C85}"/>
              </a:ext>
            </a:extLst>
          </p:cNvPr>
          <p:cNvCxnSpPr/>
          <p:nvPr/>
        </p:nvCxnSpPr>
        <p:spPr>
          <a:xfrm flipV="1">
            <a:off x="8277064" y="6151926"/>
            <a:ext cx="0" cy="3656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C0DE14E-7E94-4948-AEC3-F1AC556E2EF6}"/>
              </a:ext>
            </a:extLst>
          </p:cNvPr>
          <p:cNvSpPr txBox="1"/>
          <p:nvPr/>
        </p:nvSpPr>
        <p:spPr>
          <a:xfrm>
            <a:off x="5957005" y="2452683"/>
            <a:ext cx="163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1B18BDF-5713-4ACC-982E-B6E3ED613293}"/>
              </a:ext>
            </a:extLst>
          </p:cNvPr>
          <p:cNvSpPr txBox="1"/>
          <p:nvPr/>
        </p:nvSpPr>
        <p:spPr>
          <a:xfrm>
            <a:off x="5974666" y="5732325"/>
            <a:ext cx="163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266838" y="3675804"/>
            <a:ext cx="3014214" cy="920563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Advisor  Web  </a:t>
            </a:r>
            <a:r>
              <a:rPr lang="en-US" sz="1000" dirty="0" smtClean="0"/>
              <a:t>API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026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863477" y="3121989"/>
            <a:ext cx="4411152" cy="28987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4468364" y="716138"/>
            <a:ext cx="4991960" cy="58389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4576315" y="888210"/>
            <a:ext cx="4687819" cy="1976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165820" y="1340855"/>
            <a:ext cx="174118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Current State (.Net 4.7)</a:t>
            </a:r>
            <a:r>
              <a:rPr lang="en-US" sz="1050" dirty="0">
                <a:solidFill>
                  <a:schemeClr val="lt1"/>
                </a:solidFill>
              </a:rPr>
              <a:t>Core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6143031" y="465081"/>
            <a:ext cx="12971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Intermediate  State </a:t>
            </a:r>
            <a:endParaRPr lang="en-US" sz="1050" b="1" dirty="0">
              <a:solidFill>
                <a:schemeClr val="lt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4164562" y="899839"/>
            <a:ext cx="7789" cy="561385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89108" y="63709"/>
            <a:ext cx="800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  Approach</a:t>
            </a:r>
            <a:endParaRPr lang="en-IN" sz="1600" dirty="0"/>
          </a:p>
        </p:txBody>
      </p:sp>
      <p:sp>
        <p:nvSpPr>
          <p:cNvPr id="163" name="Rectangle 162"/>
          <p:cNvSpPr/>
          <p:nvPr/>
        </p:nvSpPr>
        <p:spPr>
          <a:xfrm>
            <a:off x="439388" y="432243"/>
            <a:ext cx="11752612" cy="6425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2" name="Group 71"/>
          <p:cNvGrpSpPr/>
          <p:nvPr/>
        </p:nvGrpSpPr>
        <p:grpSpPr>
          <a:xfrm>
            <a:off x="659790" y="1649894"/>
            <a:ext cx="2685294" cy="4412239"/>
            <a:chOff x="659790" y="1649894"/>
            <a:chExt cx="2577540" cy="4412239"/>
          </a:xfrm>
        </p:grpSpPr>
        <p:grpSp>
          <p:nvGrpSpPr>
            <p:cNvPr id="71" name="Group 70"/>
            <p:cNvGrpSpPr/>
            <p:nvPr/>
          </p:nvGrpSpPr>
          <p:grpSpPr>
            <a:xfrm>
              <a:off x="659790" y="1649894"/>
              <a:ext cx="2577540" cy="4412239"/>
              <a:chOff x="659790" y="1649894"/>
              <a:chExt cx="2577540" cy="4412239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659790" y="1649894"/>
                <a:ext cx="2577540" cy="44122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Virtual Machine</a:t>
                </a:r>
                <a:endParaRPr lang="en-IN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868782" y="1907739"/>
                <a:ext cx="2123800" cy="277113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200" dirty="0"/>
              </a:p>
              <a:p>
                <a:pPr algn="ctr"/>
                <a:r>
                  <a:rPr lang="en-US" sz="1200" dirty="0"/>
                  <a:t>Windows</a:t>
                </a:r>
                <a:endParaRPr lang="en-IN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025219" y="2097680"/>
                <a:ext cx="1830870" cy="209049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/>
              </a:p>
              <a:p>
                <a:pPr algn="ctr"/>
                <a:r>
                  <a:rPr lang="en-US" sz="1000" dirty="0"/>
                  <a:t>IIS Server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129992" y="2456330"/>
                <a:ext cx="1511608" cy="1035653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  <a:p>
                <a:pPr algn="ctr"/>
                <a:r>
                  <a:rPr lang="en-US" sz="1000" b="1" dirty="0"/>
                  <a:t>Advisor  Web Application(.Net)</a:t>
                </a:r>
              </a:p>
              <a:p>
                <a:pPr algn="ctr"/>
                <a:endParaRPr lang="en-US" sz="1000" dirty="0"/>
              </a:p>
              <a:p>
                <a:pPr algn="ctr"/>
                <a:endParaRPr lang="en-US" sz="1000" dirty="0"/>
              </a:p>
              <a:p>
                <a:r>
                  <a:rPr lang="en-US" sz="1000" dirty="0"/>
                  <a:t>  WEB UI                  API</a:t>
                </a:r>
              </a:p>
              <a:p>
                <a:pPr algn="ctr"/>
                <a:endParaRPr lang="en-IN" sz="1000" dirty="0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1129992" y="3001806"/>
              <a:ext cx="1511608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1924518" y="3005511"/>
            <a:ext cx="3510" cy="4864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880839" y="1104180"/>
            <a:ext cx="3741478" cy="134976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Windows or Linux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051825" y="1197869"/>
            <a:ext cx="3428820" cy="1015752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.Net Core  3.1  </a:t>
            </a:r>
          </a:p>
          <a:p>
            <a:pPr algn="ctr"/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5203927" y="1369619"/>
            <a:ext cx="3014214" cy="588397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Advisor  Web  Front End</a:t>
            </a:r>
          </a:p>
        </p:txBody>
      </p:sp>
      <p:cxnSp>
        <p:nvCxnSpPr>
          <p:cNvPr id="3" name="Elbow Connector 2"/>
          <p:cNvCxnSpPr>
            <a:stCxn id="113" idx="3"/>
          </p:cNvCxnSpPr>
          <p:nvPr/>
        </p:nvCxnSpPr>
        <p:spPr>
          <a:xfrm flipV="1">
            <a:off x="3345084" y="2759153"/>
            <a:ext cx="1140002" cy="109686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13" idx="3"/>
          </p:cNvCxnSpPr>
          <p:nvPr/>
        </p:nvCxnSpPr>
        <p:spPr>
          <a:xfrm>
            <a:off x="3345084" y="3856014"/>
            <a:ext cx="1123281" cy="74035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23119" y="3359745"/>
            <a:ext cx="100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Framework conversion</a:t>
            </a:r>
            <a:endParaRPr lang="en-IN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646361" y="6263458"/>
            <a:ext cx="100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1200 API’s </a:t>
            </a:r>
            <a:endParaRPr lang="en-IN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337424" y="6253331"/>
            <a:ext cx="100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600 API’s </a:t>
            </a:r>
            <a:endParaRPr lang="en-IN" sz="1200" b="1" dirty="0"/>
          </a:p>
        </p:txBody>
      </p:sp>
      <p:sp>
        <p:nvSpPr>
          <p:cNvPr id="39" name="Rectangle 38"/>
          <p:cNvSpPr/>
          <p:nvPr/>
        </p:nvSpPr>
        <p:spPr>
          <a:xfrm>
            <a:off x="9588666" y="716139"/>
            <a:ext cx="2424658" cy="5838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4576315" y="2953350"/>
            <a:ext cx="4687819" cy="3202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 Machine 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747512" y="6242730"/>
            <a:ext cx="136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1</a:t>
            </a:r>
            <a:endParaRPr lang="en-IN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7497103" y="6244601"/>
            <a:ext cx="1382201" cy="27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2</a:t>
            </a:r>
            <a:endParaRPr lang="en-IN" sz="1200" dirty="0"/>
          </a:p>
        </p:txBody>
      </p:sp>
      <p:sp>
        <p:nvSpPr>
          <p:cNvPr id="174" name="Rectangle 173"/>
          <p:cNvSpPr/>
          <p:nvPr/>
        </p:nvSpPr>
        <p:spPr>
          <a:xfrm>
            <a:off x="4735135" y="3030281"/>
            <a:ext cx="4229491" cy="2685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879568" y="3138980"/>
            <a:ext cx="3781255" cy="209095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 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.Net Core 3.1                                            </a:t>
            </a:r>
            <a:r>
              <a:rPr lang="en-US" sz="1200" dirty="0"/>
              <a:t>     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Windows or Linux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 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048957" y="3263104"/>
            <a:ext cx="3431688" cy="171529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.</a:t>
            </a:r>
            <a:r>
              <a:rPr lang="en-US" sz="1100" b="1" dirty="0"/>
              <a:t>Advisory API</a:t>
            </a:r>
            <a:endParaRPr lang="en-US" sz="700" b="1" dirty="0"/>
          </a:p>
        </p:txBody>
      </p:sp>
      <p:sp>
        <p:nvSpPr>
          <p:cNvPr id="178" name="Rectangle 177"/>
          <p:cNvSpPr/>
          <p:nvPr/>
        </p:nvSpPr>
        <p:spPr>
          <a:xfrm>
            <a:off x="5909053" y="3394714"/>
            <a:ext cx="599172" cy="243207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 File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6667045" y="3390474"/>
            <a:ext cx="618512" cy="243206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DM Orders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7553326" y="3366044"/>
            <a:ext cx="627858" cy="28886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DM Re  Expression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903491" y="3858639"/>
            <a:ext cx="599172" cy="264152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Proposals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665495" y="3874168"/>
            <a:ext cx="620062" cy="267984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Rate Card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7553326" y="3884195"/>
            <a:ext cx="664815" cy="264153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Inventory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5158798" y="4474766"/>
            <a:ext cx="593466" cy="240862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Optimizer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5907073" y="4497868"/>
            <a:ext cx="593466" cy="243207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DM Unit Mobility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636930" y="4489263"/>
            <a:ext cx="654827" cy="251604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Messaging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7553325" y="4464332"/>
            <a:ext cx="664816" cy="251296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State Manager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666906" y="789892"/>
            <a:ext cx="2199456" cy="57237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Azure Cloud</a:t>
            </a:r>
          </a:p>
          <a:p>
            <a:pPr algn="ctr"/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9747486" y="924808"/>
            <a:ext cx="1980058" cy="4994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AKS 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9785980" y="1032409"/>
            <a:ext cx="1941564" cy="134976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Docker 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949900" y="1111952"/>
            <a:ext cx="1622507" cy="985728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Net Core  3.1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0089328" y="1237688"/>
            <a:ext cx="1288205" cy="530954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Advisor  Web  Front End</a:t>
            </a:r>
          </a:p>
          <a:p>
            <a:pPr algn="ctr"/>
            <a:endParaRPr lang="en-IN" sz="1000" dirty="0"/>
          </a:p>
        </p:txBody>
      </p:sp>
      <p:sp>
        <p:nvSpPr>
          <p:cNvPr id="214" name="Rectangle 213"/>
          <p:cNvSpPr/>
          <p:nvPr/>
        </p:nvSpPr>
        <p:spPr>
          <a:xfrm>
            <a:off x="9816910" y="3142493"/>
            <a:ext cx="1809167" cy="208744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Docker 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9980829" y="3222035"/>
            <a:ext cx="1596661" cy="1495936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Net Core  3.1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0089329" y="3347772"/>
            <a:ext cx="1298120" cy="862782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Advisor  API Services</a:t>
            </a:r>
          </a:p>
          <a:p>
            <a:pPr algn="ctr"/>
            <a:endParaRPr lang="en-IN" sz="1000" dirty="0"/>
          </a:p>
        </p:txBody>
      </p:sp>
      <p:sp>
        <p:nvSpPr>
          <p:cNvPr id="217" name="Rectangle 216"/>
          <p:cNvSpPr/>
          <p:nvPr/>
        </p:nvSpPr>
        <p:spPr>
          <a:xfrm>
            <a:off x="9756336" y="481065"/>
            <a:ext cx="17620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Future State (Cloud Ready )</a:t>
            </a:r>
            <a:endParaRPr lang="en-US" sz="1050" b="1" dirty="0">
              <a:solidFill>
                <a:schemeClr val="lt1"/>
              </a:solidFill>
            </a:endParaRPr>
          </a:p>
        </p:txBody>
      </p:sp>
      <p:cxnSp>
        <p:nvCxnSpPr>
          <p:cNvPr id="219" name="Straight Arrow Connector 218"/>
          <p:cNvCxnSpPr/>
          <p:nvPr/>
        </p:nvCxnSpPr>
        <p:spPr>
          <a:xfrm flipV="1">
            <a:off x="5586001" y="6155942"/>
            <a:ext cx="0" cy="3656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78C5B5AA-02A7-4EBE-9BDE-64F3D9714C85}"/>
              </a:ext>
            </a:extLst>
          </p:cNvPr>
          <p:cNvCxnSpPr/>
          <p:nvPr/>
        </p:nvCxnSpPr>
        <p:spPr>
          <a:xfrm flipV="1">
            <a:off x="8277064" y="6151926"/>
            <a:ext cx="0" cy="3656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C0DE14E-7E94-4948-AEC3-F1AC556E2EF6}"/>
              </a:ext>
            </a:extLst>
          </p:cNvPr>
          <p:cNvSpPr txBox="1"/>
          <p:nvPr/>
        </p:nvSpPr>
        <p:spPr>
          <a:xfrm>
            <a:off x="5957005" y="2452683"/>
            <a:ext cx="163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1B18BDF-5713-4ACC-982E-B6E3ED613293}"/>
              </a:ext>
            </a:extLst>
          </p:cNvPr>
          <p:cNvSpPr txBox="1"/>
          <p:nvPr/>
        </p:nvSpPr>
        <p:spPr>
          <a:xfrm>
            <a:off x="5974666" y="5732325"/>
            <a:ext cx="163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A2BC69BD-12BB-4FDC-BE80-3617CF24113F}"/>
              </a:ext>
            </a:extLst>
          </p:cNvPr>
          <p:cNvSpPr/>
          <p:nvPr/>
        </p:nvSpPr>
        <p:spPr>
          <a:xfrm>
            <a:off x="5157025" y="3867763"/>
            <a:ext cx="593466" cy="243206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  <a:p>
            <a:pPr algn="ctr"/>
            <a:r>
              <a:rPr lang="en-US" sz="800" dirty="0"/>
              <a:t>Ad.Units</a:t>
            </a:r>
          </a:p>
          <a:p>
            <a:pPr algn="ctr"/>
            <a:endParaRPr lang="en-US" sz="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6A77847C-FFBA-41BF-BCCB-4C86D90DAE50}"/>
              </a:ext>
            </a:extLst>
          </p:cNvPr>
          <p:cNvSpPr/>
          <p:nvPr/>
        </p:nvSpPr>
        <p:spPr>
          <a:xfrm>
            <a:off x="5136911" y="3394714"/>
            <a:ext cx="593466" cy="243206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Advisor</a:t>
            </a:r>
          </a:p>
        </p:txBody>
      </p:sp>
    </p:spTree>
    <p:extLst>
      <p:ext uri="{BB962C8B-B14F-4D97-AF65-F5344CB8AC3E}">
        <p14:creationId xmlns:p14="http://schemas.microsoft.com/office/powerpoint/2010/main" val="403659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792686" y="686159"/>
            <a:ext cx="4343220" cy="58689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3981639" y="888210"/>
            <a:ext cx="3943161" cy="1976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078303" y="1034198"/>
            <a:ext cx="174118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Current State (.Net 4.7)</a:t>
            </a:r>
            <a:r>
              <a:rPr lang="en-US" sz="1050" dirty="0">
                <a:solidFill>
                  <a:schemeClr val="lt1"/>
                </a:solidFill>
              </a:rPr>
              <a:t>Core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304644" y="462512"/>
            <a:ext cx="12971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Intermediate  State </a:t>
            </a:r>
            <a:endParaRPr lang="en-US" sz="1050" b="1" dirty="0">
              <a:solidFill>
                <a:schemeClr val="lt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3250574" y="941210"/>
            <a:ext cx="7789" cy="561385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89108" y="63709"/>
            <a:ext cx="800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  Approach</a:t>
            </a:r>
            <a:endParaRPr lang="en-IN" sz="1600" dirty="0"/>
          </a:p>
        </p:txBody>
      </p:sp>
      <p:sp>
        <p:nvSpPr>
          <p:cNvPr id="163" name="Rectangle 162"/>
          <p:cNvSpPr/>
          <p:nvPr/>
        </p:nvSpPr>
        <p:spPr>
          <a:xfrm>
            <a:off x="439388" y="432243"/>
            <a:ext cx="11752612" cy="6425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659790" y="1369620"/>
            <a:ext cx="2345245" cy="46925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 Machine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83771" y="1643844"/>
            <a:ext cx="2117879" cy="294716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Windows</a:t>
            </a:r>
            <a:endParaRPr lang="en-IN" dirty="0"/>
          </a:p>
        </p:txBody>
      </p:sp>
      <p:sp>
        <p:nvSpPr>
          <p:cNvPr id="110" name="Rectangle 109"/>
          <p:cNvSpPr/>
          <p:nvPr/>
        </p:nvSpPr>
        <p:spPr>
          <a:xfrm>
            <a:off x="942787" y="1845850"/>
            <a:ext cx="1800044" cy="222329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IIS Server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111820" y="1061005"/>
            <a:ext cx="3609780" cy="134976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Windows or Linux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194026" y="1114868"/>
            <a:ext cx="3347430" cy="1025227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Net Core  3.1  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4411118" y="1209679"/>
            <a:ext cx="2995017" cy="67535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Advisor  Web  Front End</a:t>
            </a:r>
          </a:p>
        </p:txBody>
      </p:sp>
      <p:cxnSp>
        <p:nvCxnSpPr>
          <p:cNvPr id="3" name="Elbow Connector 2"/>
          <p:cNvCxnSpPr>
            <a:stCxn id="113" idx="3"/>
          </p:cNvCxnSpPr>
          <p:nvPr/>
        </p:nvCxnSpPr>
        <p:spPr>
          <a:xfrm flipV="1">
            <a:off x="3005035" y="3219173"/>
            <a:ext cx="965781" cy="49670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13" idx="3"/>
          </p:cNvCxnSpPr>
          <p:nvPr/>
        </p:nvCxnSpPr>
        <p:spPr>
          <a:xfrm>
            <a:off x="3005035" y="3715877"/>
            <a:ext cx="943728" cy="93737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75728" y="3227497"/>
            <a:ext cx="100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Framework conversion</a:t>
            </a:r>
            <a:endParaRPr lang="en-IN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154654" y="6224892"/>
            <a:ext cx="100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1200 API’s </a:t>
            </a:r>
            <a:endParaRPr lang="en-IN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7088916" y="6219139"/>
            <a:ext cx="100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600 API’s </a:t>
            </a:r>
            <a:endParaRPr lang="en-IN" sz="1200" b="1" dirty="0"/>
          </a:p>
        </p:txBody>
      </p:sp>
      <p:sp>
        <p:nvSpPr>
          <p:cNvPr id="94" name="Rectangle 93"/>
          <p:cNvSpPr/>
          <p:nvPr/>
        </p:nvSpPr>
        <p:spPr>
          <a:xfrm>
            <a:off x="3964611" y="2983331"/>
            <a:ext cx="4015997" cy="3202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07211" y="6219141"/>
            <a:ext cx="136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1</a:t>
            </a:r>
            <a:endParaRPr lang="en-IN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141376" y="6219140"/>
            <a:ext cx="136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2</a:t>
            </a:r>
            <a:endParaRPr lang="en-IN" sz="1200" dirty="0"/>
          </a:p>
        </p:txBody>
      </p:sp>
      <p:sp>
        <p:nvSpPr>
          <p:cNvPr id="174" name="Rectangle 173"/>
          <p:cNvSpPr/>
          <p:nvPr/>
        </p:nvSpPr>
        <p:spPr>
          <a:xfrm>
            <a:off x="4090866" y="3102387"/>
            <a:ext cx="3764288" cy="2545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329246" y="3220309"/>
            <a:ext cx="3323503" cy="20705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 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.Net Core 3.1                                            </a:t>
            </a:r>
            <a:r>
              <a:rPr lang="en-US" sz="1200" dirty="0"/>
              <a:t>     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Windows or Linux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 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8484776" y="686159"/>
            <a:ext cx="3407806" cy="61303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Azure Cloud</a:t>
            </a:r>
          </a:p>
          <a:p>
            <a:pPr algn="ctr"/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8616593" y="792389"/>
            <a:ext cx="3121128" cy="55300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AKS 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8884607" y="1061005"/>
            <a:ext cx="2604597" cy="134976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Docker 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339239" y="1183825"/>
            <a:ext cx="1622507" cy="985728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Net Core  3.1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490925" y="1306329"/>
            <a:ext cx="1276903" cy="57870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Advisor  Web  Front End</a:t>
            </a:r>
          </a:p>
          <a:p>
            <a:pPr algn="ctr"/>
            <a:endParaRPr lang="en-IN" sz="1000" dirty="0"/>
          </a:p>
        </p:txBody>
      </p:sp>
      <p:sp>
        <p:nvSpPr>
          <p:cNvPr id="214" name="Rectangle 213"/>
          <p:cNvSpPr/>
          <p:nvPr/>
        </p:nvSpPr>
        <p:spPr>
          <a:xfrm>
            <a:off x="8757827" y="2648124"/>
            <a:ext cx="900124" cy="73630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456891" y="432243"/>
            <a:ext cx="17043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Future State (Cloud </a:t>
            </a:r>
            <a:r>
              <a:rPr lang="en-US" sz="1050" b="1" dirty="0" smtClean="0"/>
              <a:t>Native)</a:t>
            </a:r>
            <a:endParaRPr lang="en-US" sz="1050" b="1" dirty="0">
              <a:solidFill>
                <a:schemeClr val="lt1"/>
              </a:solidFill>
            </a:endParaRPr>
          </a:p>
        </p:txBody>
      </p:sp>
      <p:cxnSp>
        <p:nvCxnSpPr>
          <p:cNvPr id="219" name="Straight Arrow Connector 218"/>
          <p:cNvCxnSpPr/>
          <p:nvPr/>
        </p:nvCxnSpPr>
        <p:spPr>
          <a:xfrm flipV="1">
            <a:off x="5032547" y="6155942"/>
            <a:ext cx="0" cy="3656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424094" y="3274186"/>
            <a:ext cx="721209" cy="571701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173737" y="3270521"/>
            <a:ext cx="733569" cy="58786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982013" y="3270522"/>
            <a:ext cx="733569" cy="611853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9949" y="3270522"/>
            <a:ext cx="743801" cy="605782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176502" y="3901141"/>
            <a:ext cx="741867" cy="526731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  <a:p>
            <a:pPr algn="ctr"/>
            <a:r>
              <a:rPr lang="en-US" sz="700" b="1" dirty="0"/>
              <a:t>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82012" y="3921341"/>
            <a:ext cx="732657" cy="514290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700" b="1" dirty="0"/>
              <a:t>       </a:t>
            </a:r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  <a:p>
            <a:pPr algn="ctr"/>
            <a:endParaRPr lang="en-US" sz="700" b="1" dirty="0"/>
          </a:p>
        </p:txBody>
      </p:sp>
      <p:sp>
        <p:nvSpPr>
          <p:cNvPr id="76" name="Rectangle 75"/>
          <p:cNvSpPr/>
          <p:nvPr/>
        </p:nvSpPr>
        <p:spPr>
          <a:xfrm>
            <a:off x="6771987" y="3948643"/>
            <a:ext cx="722767" cy="524729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412608" y="4461091"/>
            <a:ext cx="700244" cy="589142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173737" y="4461091"/>
            <a:ext cx="749213" cy="589142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82013" y="4479855"/>
            <a:ext cx="741654" cy="570377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759950" y="4479124"/>
            <a:ext cx="776331" cy="570377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453588" y="4517563"/>
            <a:ext cx="616975" cy="320423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Optimizer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211057" y="4512106"/>
            <a:ext cx="631383" cy="340882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DM Unit Mobility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040677" y="4543391"/>
            <a:ext cx="647625" cy="32236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Messaging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860720" y="4574448"/>
            <a:ext cx="613938" cy="291308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State Manager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267281" y="3990269"/>
            <a:ext cx="599172" cy="273577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Proposals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827631" y="3994464"/>
            <a:ext cx="602296" cy="269382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Inventory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503475" y="3316312"/>
            <a:ext cx="541372" cy="36938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Advisor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223070" y="3312647"/>
            <a:ext cx="643383" cy="37305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</a:t>
            </a:r>
          </a:p>
          <a:p>
            <a:pPr algn="ctr"/>
            <a:r>
              <a:rPr lang="en-US" sz="800" dirty="0"/>
              <a:t>File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040677" y="3328991"/>
            <a:ext cx="596007" cy="35420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DM Orders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817920" y="3328991"/>
            <a:ext cx="627858" cy="386886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DM Re  Expression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424094" y="3904807"/>
            <a:ext cx="703923" cy="530824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  <a:p>
            <a:pPr algn="ctr"/>
            <a:r>
              <a:rPr lang="en-US" sz="700" b="1" dirty="0"/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491389" y="3993429"/>
            <a:ext cx="541372" cy="276902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Ad.Units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051615" y="4008879"/>
            <a:ext cx="606139" cy="261452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Rate Card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8818085" y="2683272"/>
            <a:ext cx="724885" cy="54422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805934" y="5184624"/>
            <a:ext cx="861212" cy="7741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887475" y="5191520"/>
            <a:ext cx="724885" cy="602464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761906" y="2638672"/>
            <a:ext cx="861212" cy="7741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9798979" y="2683023"/>
            <a:ext cx="783622" cy="595348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8757953" y="3448664"/>
            <a:ext cx="917156" cy="71536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8868400" y="3509105"/>
            <a:ext cx="674570" cy="507266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785061" y="3448664"/>
            <a:ext cx="861212" cy="73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827870" y="3481397"/>
            <a:ext cx="759012" cy="534974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8764547" y="4305567"/>
            <a:ext cx="917156" cy="79821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050" dirty="0"/>
              <a:t> 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8834810" y="4377458"/>
            <a:ext cx="702175" cy="488298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9760479" y="4312150"/>
            <a:ext cx="896930" cy="79163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000" dirty="0"/>
              <a:t> 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9836402" y="4372624"/>
            <a:ext cx="705766" cy="554172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97029" y="4305567"/>
            <a:ext cx="856344" cy="79424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804844" y="4371034"/>
            <a:ext cx="694891" cy="555762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92161" y="3471402"/>
            <a:ext cx="861212" cy="6926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0738686" y="3520269"/>
            <a:ext cx="750518" cy="487114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97029" y="2618119"/>
            <a:ext cx="856344" cy="7741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0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746057" y="2683023"/>
            <a:ext cx="757833" cy="536150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8803818" y="5148645"/>
            <a:ext cx="861212" cy="79078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8868401" y="5241788"/>
            <a:ext cx="728148" cy="54662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10726904" y="5169292"/>
            <a:ext cx="861212" cy="78950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10774850" y="5248694"/>
            <a:ext cx="724885" cy="561056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A1E7739-EEAA-4A1F-98AB-DD844971B33A}"/>
              </a:ext>
            </a:extLst>
          </p:cNvPr>
          <p:cNvSpPr txBox="1"/>
          <p:nvPr/>
        </p:nvSpPr>
        <p:spPr>
          <a:xfrm>
            <a:off x="5082562" y="2440985"/>
            <a:ext cx="1816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 Machine </a:t>
            </a:r>
          </a:p>
          <a:p>
            <a:endParaRPr 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6D61C6B8-A2CC-426F-A661-8E2D0B3227CD}"/>
              </a:ext>
            </a:extLst>
          </p:cNvPr>
          <p:cNvSpPr txBox="1"/>
          <p:nvPr/>
        </p:nvSpPr>
        <p:spPr>
          <a:xfrm>
            <a:off x="5103205" y="5691074"/>
            <a:ext cx="19352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 Machine </a:t>
            </a:r>
          </a:p>
          <a:p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E10C2E6E-8390-4EC1-87AE-CEC9B211A5BC}"/>
              </a:ext>
            </a:extLst>
          </p:cNvPr>
          <p:cNvCxnSpPr/>
          <p:nvPr/>
        </p:nvCxnSpPr>
        <p:spPr>
          <a:xfrm flipV="1">
            <a:off x="6953590" y="6163958"/>
            <a:ext cx="0" cy="3656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3C913721-AE42-47B2-A80A-E44DAE8A0331}"/>
              </a:ext>
            </a:extLst>
          </p:cNvPr>
          <p:cNvSpPr/>
          <p:nvPr/>
        </p:nvSpPr>
        <p:spPr>
          <a:xfrm>
            <a:off x="1077799" y="2267849"/>
            <a:ext cx="1574801" cy="1035653"/>
          </a:xfrm>
          <a:prstGeom prst="rect">
            <a:avLst/>
          </a:prstGeom>
          <a:solidFill>
            <a:schemeClr val="tx2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000" b="1" dirty="0"/>
              <a:t>Advisor  Web Application(.Net)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r>
              <a:rPr lang="en-US" sz="1000" dirty="0"/>
              <a:t>  WEB UI                  API</a:t>
            </a:r>
          </a:p>
          <a:p>
            <a:pPr algn="ctr"/>
            <a:endParaRPr lang="en-IN" sz="100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8DB4DD25-E422-4F37-B4C7-7756C4A75A24}"/>
              </a:ext>
            </a:extLst>
          </p:cNvPr>
          <p:cNvCxnSpPr/>
          <p:nvPr/>
        </p:nvCxnSpPr>
        <p:spPr>
          <a:xfrm>
            <a:off x="1089489" y="2869454"/>
            <a:ext cx="1574801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79E97CD4-A89D-40B7-B55B-AD8C75BB5C1B}"/>
              </a:ext>
            </a:extLst>
          </p:cNvPr>
          <p:cNvCxnSpPr/>
          <p:nvPr/>
        </p:nvCxnSpPr>
        <p:spPr>
          <a:xfrm>
            <a:off x="1840294" y="2871208"/>
            <a:ext cx="3510" cy="4422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5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792686" y="686159"/>
            <a:ext cx="4343220" cy="58689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3981639" y="888210"/>
            <a:ext cx="3943161" cy="1976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078303" y="1034198"/>
            <a:ext cx="174118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Current State (.Net 4.7)</a:t>
            </a:r>
            <a:r>
              <a:rPr lang="en-US" sz="1050" dirty="0">
                <a:solidFill>
                  <a:schemeClr val="lt1"/>
                </a:solidFill>
              </a:rPr>
              <a:t>Core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304644" y="462512"/>
            <a:ext cx="12971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Intermediate  State </a:t>
            </a:r>
            <a:endParaRPr lang="en-US" sz="1050" b="1" dirty="0">
              <a:solidFill>
                <a:schemeClr val="lt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3250574" y="941210"/>
            <a:ext cx="7789" cy="561385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89108" y="63709"/>
            <a:ext cx="800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  Approach</a:t>
            </a:r>
            <a:endParaRPr lang="en-IN" sz="1600" dirty="0"/>
          </a:p>
        </p:txBody>
      </p:sp>
      <p:sp>
        <p:nvSpPr>
          <p:cNvPr id="163" name="Rectangle 162"/>
          <p:cNvSpPr/>
          <p:nvPr/>
        </p:nvSpPr>
        <p:spPr>
          <a:xfrm>
            <a:off x="439388" y="432243"/>
            <a:ext cx="11752612" cy="6425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659790" y="1369620"/>
            <a:ext cx="2345245" cy="46925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 Machine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83771" y="1643844"/>
            <a:ext cx="2117879" cy="294716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Windows</a:t>
            </a:r>
            <a:endParaRPr lang="en-IN" dirty="0"/>
          </a:p>
        </p:txBody>
      </p:sp>
      <p:sp>
        <p:nvSpPr>
          <p:cNvPr id="110" name="Rectangle 109"/>
          <p:cNvSpPr/>
          <p:nvPr/>
        </p:nvSpPr>
        <p:spPr>
          <a:xfrm>
            <a:off x="942787" y="1845850"/>
            <a:ext cx="1800044" cy="222329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IIS Server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111820" y="1061005"/>
            <a:ext cx="3609780" cy="134976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Windows or Linux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194026" y="1114868"/>
            <a:ext cx="3347430" cy="1025227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.</a:t>
            </a:r>
          </a:p>
          <a:p>
            <a:pPr algn="ctr"/>
            <a:r>
              <a:rPr lang="en-US" sz="1000" dirty="0"/>
              <a:t>Net Core  3.1  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118" name="Rectangle 117"/>
          <p:cNvSpPr/>
          <p:nvPr/>
        </p:nvSpPr>
        <p:spPr>
          <a:xfrm>
            <a:off x="4411118" y="1209679"/>
            <a:ext cx="2995017" cy="67535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Advisor  Web  Front End</a:t>
            </a:r>
          </a:p>
        </p:txBody>
      </p:sp>
      <p:cxnSp>
        <p:nvCxnSpPr>
          <p:cNvPr id="3" name="Elbow Connector 2"/>
          <p:cNvCxnSpPr>
            <a:stCxn id="113" idx="3"/>
          </p:cNvCxnSpPr>
          <p:nvPr/>
        </p:nvCxnSpPr>
        <p:spPr>
          <a:xfrm flipV="1">
            <a:off x="3005035" y="3219173"/>
            <a:ext cx="965781" cy="49670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13" idx="3"/>
          </p:cNvCxnSpPr>
          <p:nvPr/>
        </p:nvCxnSpPr>
        <p:spPr>
          <a:xfrm>
            <a:off x="3005035" y="3715877"/>
            <a:ext cx="943728" cy="93737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75728" y="3227497"/>
            <a:ext cx="100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Framework conversion</a:t>
            </a:r>
            <a:endParaRPr lang="en-IN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154654" y="6224892"/>
            <a:ext cx="100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1200 API’s </a:t>
            </a:r>
            <a:endParaRPr lang="en-IN" sz="12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7088916" y="6219139"/>
            <a:ext cx="100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600 API’s </a:t>
            </a:r>
            <a:endParaRPr lang="en-IN" sz="1200" b="1" dirty="0"/>
          </a:p>
        </p:txBody>
      </p:sp>
      <p:sp>
        <p:nvSpPr>
          <p:cNvPr id="94" name="Rectangle 93"/>
          <p:cNvSpPr/>
          <p:nvPr/>
        </p:nvSpPr>
        <p:spPr>
          <a:xfrm>
            <a:off x="3964611" y="2983331"/>
            <a:ext cx="4015997" cy="32025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07211" y="6219141"/>
            <a:ext cx="136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1</a:t>
            </a:r>
            <a:endParaRPr lang="en-IN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141376" y="6219140"/>
            <a:ext cx="136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2</a:t>
            </a:r>
            <a:endParaRPr lang="en-IN" sz="1200" dirty="0"/>
          </a:p>
        </p:txBody>
      </p:sp>
      <p:sp>
        <p:nvSpPr>
          <p:cNvPr id="174" name="Rectangle 173"/>
          <p:cNvSpPr/>
          <p:nvPr/>
        </p:nvSpPr>
        <p:spPr>
          <a:xfrm>
            <a:off x="4090866" y="3102387"/>
            <a:ext cx="3764288" cy="2545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X`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329246" y="3220309"/>
            <a:ext cx="3323503" cy="20705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/>
              <a:t> 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.Net Core 3.1                                            </a:t>
            </a:r>
            <a:r>
              <a:rPr lang="en-US" sz="1200" dirty="0"/>
              <a:t>     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Windows or Linux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 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8484776" y="686159"/>
            <a:ext cx="3407806" cy="61303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Azure Cloud</a:t>
            </a:r>
          </a:p>
          <a:p>
            <a:pPr algn="ctr"/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8616593" y="792389"/>
            <a:ext cx="3121128" cy="55300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AKS 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8884607" y="1061005"/>
            <a:ext cx="2604597" cy="134976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Docker 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339239" y="1183825"/>
            <a:ext cx="1622507" cy="985728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Net Core  3.1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490925" y="1306329"/>
            <a:ext cx="1276903" cy="57870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Advisor  Web  Front End</a:t>
            </a:r>
          </a:p>
          <a:p>
            <a:pPr algn="ctr"/>
            <a:endParaRPr lang="en-IN" sz="1000" dirty="0"/>
          </a:p>
        </p:txBody>
      </p:sp>
      <p:sp>
        <p:nvSpPr>
          <p:cNvPr id="214" name="Rectangle 213"/>
          <p:cNvSpPr/>
          <p:nvPr/>
        </p:nvSpPr>
        <p:spPr>
          <a:xfrm>
            <a:off x="8757827" y="2648124"/>
            <a:ext cx="900124" cy="73630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456891" y="432243"/>
            <a:ext cx="17043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Future State (Cloud </a:t>
            </a:r>
            <a:r>
              <a:rPr lang="en-US" sz="1050" b="1" dirty="0" smtClean="0"/>
              <a:t>Native)</a:t>
            </a:r>
            <a:endParaRPr lang="en-US" sz="1050" b="1" dirty="0">
              <a:solidFill>
                <a:schemeClr val="lt1"/>
              </a:solidFill>
            </a:endParaRPr>
          </a:p>
        </p:txBody>
      </p:sp>
      <p:cxnSp>
        <p:nvCxnSpPr>
          <p:cNvPr id="219" name="Straight Arrow Connector 218"/>
          <p:cNvCxnSpPr/>
          <p:nvPr/>
        </p:nvCxnSpPr>
        <p:spPr>
          <a:xfrm flipV="1">
            <a:off x="5032547" y="6155942"/>
            <a:ext cx="0" cy="3656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424094" y="3274186"/>
            <a:ext cx="721209" cy="571701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173737" y="3270521"/>
            <a:ext cx="733569" cy="58786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982013" y="3270522"/>
            <a:ext cx="733569" cy="611853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59949" y="3270522"/>
            <a:ext cx="743801" cy="605782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176502" y="3901141"/>
            <a:ext cx="741867" cy="526731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  <a:p>
            <a:pPr algn="ctr"/>
            <a:r>
              <a:rPr lang="en-US" sz="700" b="1" dirty="0"/>
              <a:t> 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82012" y="3921341"/>
            <a:ext cx="732657" cy="514290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700" b="1" dirty="0"/>
              <a:t>       </a:t>
            </a:r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  <a:p>
            <a:pPr algn="ctr"/>
            <a:endParaRPr lang="en-US" sz="700" b="1" dirty="0"/>
          </a:p>
        </p:txBody>
      </p:sp>
      <p:sp>
        <p:nvSpPr>
          <p:cNvPr id="76" name="Rectangle 75"/>
          <p:cNvSpPr/>
          <p:nvPr/>
        </p:nvSpPr>
        <p:spPr>
          <a:xfrm>
            <a:off x="6771987" y="3948643"/>
            <a:ext cx="722767" cy="524729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412608" y="4461091"/>
            <a:ext cx="700244" cy="589142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173737" y="4461091"/>
            <a:ext cx="749213" cy="589142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82013" y="4479855"/>
            <a:ext cx="741654" cy="570377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759950" y="4479124"/>
            <a:ext cx="776331" cy="570377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453588" y="4517563"/>
            <a:ext cx="616975" cy="320423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Optimizer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211057" y="4512106"/>
            <a:ext cx="631383" cy="340882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DM Unit Mobility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040677" y="4543391"/>
            <a:ext cx="647625" cy="32236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Messaging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860720" y="4574448"/>
            <a:ext cx="613938" cy="291308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State Manager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267281" y="3990269"/>
            <a:ext cx="599172" cy="273577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Proposals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827631" y="3994464"/>
            <a:ext cx="602296" cy="269382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Inventory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503475" y="3316312"/>
            <a:ext cx="541372" cy="36938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Advisor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223070" y="3312647"/>
            <a:ext cx="643383" cy="37305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</a:t>
            </a:r>
          </a:p>
          <a:p>
            <a:pPr algn="ctr"/>
            <a:r>
              <a:rPr lang="en-US" sz="800" dirty="0"/>
              <a:t>File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040677" y="3328991"/>
            <a:ext cx="596007" cy="35420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DM Orders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817920" y="3328991"/>
            <a:ext cx="627858" cy="386886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DM Re  Expression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424094" y="3904807"/>
            <a:ext cx="703923" cy="530824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  <a:p>
            <a:pPr algn="ctr"/>
            <a:r>
              <a:rPr lang="en-US" sz="700" b="1" dirty="0"/>
              <a:t>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491389" y="3993429"/>
            <a:ext cx="541372" cy="276902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Ad.Units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051615" y="4008879"/>
            <a:ext cx="606139" cy="261452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Rate Card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8818085" y="2683272"/>
            <a:ext cx="724885" cy="54422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8914486" y="2737437"/>
            <a:ext cx="541372" cy="36938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Advisor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805934" y="5184624"/>
            <a:ext cx="861212" cy="7741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887475" y="5191520"/>
            <a:ext cx="724885" cy="602464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71836" y="5230405"/>
            <a:ext cx="563608" cy="36938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State Manager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761906" y="2638672"/>
            <a:ext cx="861212" cy="7741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9798979" y="2683023"/>
            <a:ext cx="783622" cy="587498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9846355" y="2737437"/>
            <a:ext cx="629255" cy="36938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 File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8757953" y="3448664"/>
            <a:ext cx="917156" cy="71536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8868400" y="3509105"/>
            <a:ext cx="674570" cy="507266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8917350" y="3541255"/>
            <a:ext cx="572574" cy="35236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Ad.Units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785061" y="3448664"/>
            <a:ext cx="861212" cy="73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827870" y="3481397"/>
            <a:ext cx="759012" cy="534974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872875" y="3524235"/>
            <a:ext cx="634938" cy="334151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Proposals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8764547" y="4305567"/>
            <a:ext cx="917156" cy="79821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050" dirty="0"/>
              <a:t> 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8834810" y="4377458"/>
            <a:ext cx="702175" cy="488298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8889674" y="4422320"/>
            <a:ext cx="608558" cy="36938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Optimizer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9760479" y="4312150"/>
            <a:ext cx="896930" cy="79163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000" dirty="0"/>
              <a:t> 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9836402" y="4372624"/>
            <a:ext cx="705766" cy="554172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9910752" y="4413159"/>
            <a:ext cx="541372" cy="36938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DM Unit Mobility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97029" y="4305567"/>
            <a:ext cx="856344" cy="79424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804844" y="4371034"/>
            <a:ext cx="694891" cy="555762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857906" y="4413160"/>
            <a:ext cx="594509" cy="36938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Inventory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92161" y="3471402"/>
            <a:ext cx="861212" cy="6926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10738686" y="3520269"/>
            <a:ext cx="750518" cy="487114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846037" y="3535785"/>
            <a:ext cx="566347" cy="322601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Rate Card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97029" y="2618119"/>
            <a:ext cx="856344" cy="7741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0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746057" y="2683023"/>
            <a:ext cx="757833" cy="536150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0808999" y="2727148"/>
            <a:ext cx="541372" cy="36938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DM Orders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8803818" y="5148645"/>
            <a:ext cx="861212" cy="79078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8868401" y="5241788"/>
            <a:ext cx="728148" cy="54662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8922923" y="5290820"/>
            <a:ext cx="673625" cy="354592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DM Re</a:t>
            </a:r>
          </a:p>
          <a:p>
            <a:pPr algn="ctr"/>
            <a:r>
              <a:rPr lang="en-US" sz="800" dirty="0"/>
              <a:t>Expression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10726904" y="5169292"/>
            <a:ext cx="861212" cy="78950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10774850" y="5248694"/>
            <a:ext cx="724885" cy="561056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10817030" y="5290820"/>
            <a:ext cx="640524" cy="343997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Messaging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A1E7739-EEAA-4A1F-98AB-DD844971B33A}"/>
              </a:ext>
            </a:extLst>
          </p:cNvPr>
          <p:cNvSpPr txBox="1"/>
          <p:nvPr/>
        </p:nvSpPr>
        <p:spPr>
          <a:xfrm>
            <a:off x="5082562" y="2440985"/>
            <a:ext cx="1816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 Machine </a:t>
            </a:r>
          </a:p>
          <a:p>
            <a:endParaRPr 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6D61C6B8-A2CC-426F-A661-8E2D0B3227CD}"/>
              </a:ext>
            </a:extLst>
          </p:cNvPr>
          <p:cNvSpPr txBox="1"/>
          <p:nvPr/>
        </p:nvSpPr>
        <p:spPr>
          <a:xfrm>
            <a:off x="5103205" y="5691074"/>
            <a:ext cx="19352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 Machine </a:t>
            </a:r>
          </a:p>
          <a:p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E10C2E6E-8390-4EC1-87AE-CEC9B211A5BC}"/>
              </a:ext>
            </a:extLst>
          </p:cNvPr>
          <p:cNvCxnSpPr/>
          <p:nvPr/>
        </p:nvCxnSpPr>
        <p:spPr>
          <a:xfrm flipV="1">
            <a:off x="6953590" y="6163958"/>
            <a:ext cx="0" cy="3656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3C913721-AE42-47B2-A80A-E44DAE8A0331}"/>
              </a:ext>
            </a:extLst>
          </p:cNvPr>
          <p:cNvSpPr/>
          <p:nvPr/>
        </p:nvSpPr>
        <p:spPr>
          <a:xfrm>
            <a:off x="1077799" y="2267849"/>
            <a:ext cx="1574801" cy="1035653"/>
          </a:xfrm>
          <a:prstGeom prst="rect">
            <a:avLst/>
          </a:prstGeom>
          <a:solidFill>
            <a:schemeClr val="tx2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000" b="1" dirty="0"/>
              <a:t>Advisor  Web Application(.Net)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r>
              <a:rPr lang="en-US" sz="1000" dirty="0"/>
              <a:t>  WEB UI                  API</a:t>
            </a:r>
          </a:p>
          <a:p>
            <a:pPr algn="ctr"/>
            <a:endParaRPr lang="en-IN" sz="100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8DB4DD25-E422-4F37-B4C7-7756C4A75A24}"/>
              </a:ext>
            </a:extLst>
          </p:cNvPr>
          <p:cNvCxnSpPr/>
          <p:nvPr/>
        </p:nvCxnSpPr>
        <p:spPr>
          <a:xfrm>
            <a:off x="1089489" y="2869454"/>
            <a:ext cx="1574801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79E97CD4-A89D-40B7-B55B-AD8C75BB5C1B}"/>
              </a:ext>
            </a:extLst>
          </p:cNvPr>
          <p:cNvCxnSpPr/>
          <p:nvPr/>
        </p:nvCxnSpPr>
        <p:spPr>
          <a:xfrm>
            <a:off x="1840294" y="2871208"/>
            <a:ext cx="3510" cy="4422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1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1078303" y="1034198"/>
            <a:ext cx="174118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Current State (.Net 4.7)</a:t>
            </a:r>
            <a:r>
              <a:rPr lang="en-US" sz="1050" dirty="0">
                <a:solidFill>
                  <a:schemeClr val="lt1"/>
                </a:solidFill>
              </a:rPr>
              <a:t>Core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304644" y="462512"/>
            <a:ext cx="12971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Intermediate  State </a:t>
            </a:r>
            <a:endParaRPr lang="en-US" sz="1050" b="1" dirty="0">
              <a:solidFill>
                <a:schemeClr val="lt1"/>
              </a:solidFill>
            </a:endParaRPr>
          </a:p>
        </p:txBody>
      </p:sp>
      <p:cxnSp>
        <p:nvCxnSpPr>
          <p:cNvPr id="157" name="Straight Connector 156"/>
          <p:cNvCxnSpPr/>
          <p:nvPr/>
        </p:nvCxnSpPr>
        <p:spPr>
          <a:xfrm flipH="1">
            <a:off x="3250574" y="941210"/>
            <a:ext cx="7789" cy="561385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89108" y="63709"/>
            <a:ext cx="800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  </a:t>
            </a:r>
            <a:r>
              <a:rPr lang="en-US" sz="1600" dirty="0"/>
              <a:t>Approach</a:t>
            </a:r>
            <a:endParaRPr lang="en-IN" sz="1600" dirty="0"/>
          </a:p>
        </p:txBody>
      </p:sp>
      <p:sp>
        <p:nvSpPr>
          <p:cNvPr id="163" name="Rectangle 162"/>
          <p:cNvSpPr/>
          <p:nvPr/>
        </p:nvSpPr>
        <p:spPr>
          <a:xfrm>
            <a:off x="439388" y="432243"/>
            <a:ext cx="11752612" cy="6425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659790" y="1369620"/>
            <a:ext cx="2345245" cy="46925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Virtual Machine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83771" y="1643844"/>
            <a:ext cx="2117879" cy="294716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Windows</a:t>
            </a:r>
            <a:endParaRPr lang="en-IN" dirty="0"/>
          </a:p>
        </p:txBody>
      </p:sp>
      <p:sp>
        <p:nvSpPr>
          <p:cNvPr id="110" name="Rectangle 109"/>
          <p:cNvSpPr/>
          <p:nvPr/>
        </p:nvSpPr>
        <p:spPr>
          <a:xfrm>
            <a:off x="942787" y="1845850"/>
            <a:ext cx="1800044" cy="222329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IIS Server</a:t>
            </a:r>
          </a:p>
        </p:txBody>
      </p:sp>
      <p:cxnSp>
        <p:nvCxnSpPr>
          <p:cNvPr id="3" name="Elbow Connector 2"/>
          <p:cNvCxnSpPr>
            <a:stCxn id="113" idx="3"/>
          </p:cNvCxnSpPr>
          <p:nvPr/>
        </p:nvCxnSpPr>
        <p:spPr>
          <a:xfrm flipV="1">
            <a:off x="3005035" y="3219173"/>
            <a:ext cx="965781" cy="49670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13" idx="3"/>
          </p:cNvCxnSpPr>
          <p:nvPr/>
        </p:nvCxnSpPr>
        <p:spPr>
          <a:xfrm>
            <a:off x="3005035" y="3715877"/>
            <a:ext cx="943728" cy="93737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75728" y="3227497"/>
            <a:ext cx="100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Framework conversion</a:t>
            </a:r>
            <a:endParaRPr lang="en-IN" sz="12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154654" y="6224892"/>
            <a:ext cx="100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1200 API’s </a:t>
            </a:r>
            <a:endParaRPr lang="en-IN" sz="12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4207211" y="6219141"/>
            <a:ext cx="136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1</a:t>
            </a:r>
            <a:endParaRPr lang="en-IN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141376" y="6219140"/>
            <a:ext cx="136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2</a:t>
            </a:r>
            <a:endParaRPr lang="en-IN" sz="1200" dirty="0"/>
          </a:p>
        </p:txBody>
      </p:sp>
      <p:sp>
        <p:nvSpPr>
          <p:cNvPr id="190" name="Rectangle 189"/>
          <p:cNvSpPr/>
          <p:nvPr/>
        </p:nvSpPr>
        <p:spPr>
          <a:xfrm>
            <a:off x="8489827" y="663616"/>
            <a:ext cx="3407806" cy="61303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Azure Cloud</a:t>
            </a:r>
          </a:p>
          <a:p>
            <a:pPr algn="ctr"/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8889658" y="1038462"/>
            <a:ext cx="2604597" cy="134976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Docker 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344290" y="1161282"/>
            <a:ext cx="1622507" cy="985728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Net Core  3.1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490925" y="1306329"/>
            <a:ext cx="1276903" cy="57870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Advisor  Web  Front End</a:t>
            </a:r>
          </a:p>
          <a:p>
            <a:pPr algn="ctr"/>
            <a:endParaRPr lang="en-IN" sz="1000" dirty="0"/>
          </a:p>
        </p:txBody>
      </p:sp>
      <p:sp>
        <p:nvSpPr>
          <p:cNvPr id="217" name="Rectangle 216"/>
          <p:cNvSpPr/>
          <p:nvPr/>
        </p:nvSpPr>
        <p:spPr>
          <a:xfrm>
            <a:off x="9456890" y="432243"/>
            <a:ext cx="17043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Future State (Cloud </a:t>
            </a:r>
            <a:r>
              <a:rPr lang="en-US" sz="1050" b="1" dirty="0" err="1" smtClean="0"/>
              <a:t>Natvie</a:t>
            </a:r>
            <a:r>
              <a:rPr lang="en-US" sz="1050" b="1" dirty="0" smtClean="0"/>
              <a:t>)</a:t>
            </a:r>
            <a:endParaRPr lang="en-US" sz="1050" b="1" dirty="0">
              <a:solidFill>
                <a:schemeClr val="lt1"/>
              </a:solidFill>
            </a:endParaRPr>
          </a:p>
        </p:txBody>
      </p:sp>
      <p:cxnSp>
        <p:nvCxnSpPr>
          <p:cNvPr id="219" name="Straight Arrow Connector 218"/>
          <p:cNvCxnSpPr/>
          <p:nvPr/>
        </p:nvCxnSpPr>
        <p:spPr>
          <a:xfrm flipV="1">
            <a:off x="5032547" y="6155942"/>
            <a:ext cx="0" cy="3656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xmlns="" id="{E10C2E6E-8390-4EC1-87AE-CEC9B211A5BC}"/>
              </a:ext>
            </a:extLst>
          </p:cNvPr>
          <p:cNvCxnSpPr/>
          <p:nvPr/>
        </p:nvCxnSpPr>
        <p:spPr>
          <a:xfrm flipV="1">
            <a:off x="6953590" y="6163958"/>
            <a:ext cx="0" cy="3656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3C913721-AE42-47B2-A80A-E44DAE8A0331}"/>
              </a:ext>
            </a:extLst>
          </p:cNvPr>
          <p:cNvSpPr/>
          <p:nvPr/>
        </p:nvSpPr>
        <p:spPr>
          <a:xfrm>
            <a:off x="1077799" y="2267849"/>
            <a:ext cx="1574801" cy="1035653"/>
          </a:xfrm>
          <a:prstGeom prst="rect">
            <a:avLst/>
          </a:prstGeom>
          <a:solidFill>
            <a:schemeClr val="tx2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000" b="1" dirty="0"/>
              <a:t>Advisor  Web Application(.Net)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r>
              <a:rPr lang="en-US" sz="1000" dirty="0"/>
              <a:t>  WEB UI                  API</a:t>
            </a:r>
          </a:p>
          <a:p>
            <a:pPr algn="ctr"/>
            <a:endParaRPr lang="en-IN" sz="100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8DB4DD25-E422-4F37-B4C7-7756C4A75A24}"/>
              </a:ext>
            </a:extLst>
          </p:cNvPr>
          <p:cNvCxnSpPr/>
          <p:nvPr/>
        </p:nvCxnSpPr>
        <p:spPr>
          <a:xfrm>
            <a:off x="1089489" y="2869454"/>
            <a:ext cx="1574801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79E97CD4-A89D-40B7-B55B-AD8C75BB5C1B}"/>
              </a:ext>
            </a:extLst>
          </p:cNvPr>
          <p:cNvCxnSpPr/>
          <p:nvPr/>
        </p:nvCxnSpPr>
        <p:spPr>
          <a:xfrm>
            <a:off x="1840294" y="2871208"/>
            <a:ext cx="3510" cy="4422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056545" y="727616"/>
            <a:ext cx="3407806" cy="61303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Machine 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4179726" y="833846"/>
            <a:ext cx="3121128" cy="55300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Kubernetes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456376" y="1102462"/>
            <a:ext cx="2604597" cy="134976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Docker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911008" y="1225282"/>
            <a:ext cx="1622507" cy="985728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Net Core  3.1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322832" y="2689581"/>
            <a:ext cx="900124" cy="73630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387245" y="2724729"/>
            <a:ext cx="724885" cy="54422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482229" y="2778894"/>
            <a:ext cx="541372" cy="36938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Advisor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372652" y="5226081"/>
            <a:ext cx="861212" cy="7741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454193" y="5232977"/>
            <a:ext cx="724885" cy="602464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538554" y="5271862"/>
            <a:ext cx="563608" cy="36938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State Manager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322832" y="3490121"/>
            <a:ext cx="917156" cy="71536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54221" y="3490121"/>
            <a:ext cx="861212" cy="73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326984" y="4347024"/>
            <a:ext cx="917156" cy="79821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050" dirty="0"/>
              <a:t> 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263747" y="4369567"/>
            <a:ext cx="856344" cy="79424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258879" y="3512859"/>
            <a:ext cx="861212" cy="69263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266189" y="2659576"/>
            <a:ext cx="856344" cy="7741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0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4370536" y="5190102"/>
            <a:ext cx="861212" cy="79078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435119" y="5283245"/>
            <a:ext cx="728148" cy="54662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489641" y="5332277"/>
            <a:ext cx="673625" cy="354592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DM Re</a:t>
            </a:r>
          </a:p>
          <a:p>
            <a:pPr algn="ctr"/>
            <a:r>
              <a:rPr lang="en-US" sz="800" dirty="0"/>
              <a:t>Expression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293622" y="5210749"/>
            <a:ext cx="861212" cy="78950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341568" y="5290151"/>
            <a:ext cx="724885" cy="561056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383748" y="5290151"/>
            <a:ext cx="640524" cy="343997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Messaging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5098930" y="1400701"/>
            <a:ext cx="1276903" cy="57870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Advisor  Web  Front End</a:t>
            </a:r>
          </a:p>
          <a:p>
            <a:pPr algn="ctr"/>
            <a:endParaRPr lang="en-IN" sz="1000" dirty="0"/>
          </a:p>
        </p:txBody>
      </p:sp>
      <p:sp>
        <p:nvSpPr>
          <p:cNvPr id="251" name="Rectangle 250"/>
          <p:cNvSpPr/>
          <p:nvPr/>
        </p:nvSpPr>
        <p:spPr>
          <a:xfrm>
            <a:off x="5313564" y="4345412"/>
            <a:ext cx="896930" cy="79163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000" dirty="0"/>
              <a:t> 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5389488" y="4405886"/>
            <a:ext cx="705766" cy="554172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53" name="Rectangle 252"/>
          <p:cNvSpPr/>
          <p:nvPr/>
        </p:nvSpPr>
        <p:spPr>
          <a:xfrm>
            <a:off x="5459556" y="4446421"/>
            <a:ext cx="541372" cy="36938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DM Unit Mobility</a:t>
            </a:r>
          </a:p>
        </p:txBody>
      </p:sp>
      <p:sp>
        <p:nvSpPr>
          <p:cNvPr id="256" name="Rectangle 255"/>
          <p:cNvSpPr/>
          <p:nvPr/>
        </p:nvSpPr>
        <p:spPr>
          <a:xfrm>
            <a:off x="5340261" y="2690187"/>
            <a:ext cx="861212" cy="7741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257" name="Rectangle 256"/>
          <p:cNvSpPr/>
          <p:nvPr/>
        </p:nvSpPr>
        <p:spPr>
          <a:xfrm>
            <a:off x="5378359" y="2711995"/>
            <a:ext cx="783622" cy="587498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58" name="Rectangle 257"/>
          <p:cNvSpPr/>
          <p:nvPr/>
        </p:nvSpPr>
        <p:spPr>
          <a:xfrm>
            <a:off x="5420555" y="2788952"/>
            <a:ext cx="629255" cy="36938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 File</a:t>
            </a:r>
          </a:p>
        </p:txBody>
      </p:sp>
      <p:sp>
        <p:nvSpPr>
          <p:cNvPr id="264" name="Rectangle 263"/>
          <p:cNvSpPr/>
          <p:nvPr/>
        </p:nvSpPr>
        <p:spPr>
          <a:xfrm>
            <a:off x="6336345" y="2732641"/>
            <a:ext cx="757833" cy="536150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6400312" y="2754223"/>
            <a:ext cx="541372" cy="36938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DM Orders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4418544" y="3574973"/>
            <a:ext cx="674570" cy="507266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4450770" y="3584580"/>
            <a:ext cx="582662" cy="364241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Ad.Units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5358005" y="3547265"/>
            <a:ext cx="772385" cy="553004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5409477" y="3567560"/>
            <a:ext cx="646125" cy="345413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Proposals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6273252" y="3586136"/>
            <a:ext cx="763741" cy="503531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6382135" y="3579110"/>
            <a:ext cx="576325" cy="333474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Rate Card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4487255" y="4427476"/>
            <a:ext cx="702175" cy="488298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4537838" y="4449795"/>
            <a:ext cx="608558" cy="36938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Optimizer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6373989" y="4467741"/>
            <a:ext cx="694891" cy="555762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Web API 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6426026" y="4509867"/>
            <a:ext cx="594509" cy="369385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Inventory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8748482" y="2483924"/>
            <a:ext cx="2964547" cy="3879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AKS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9003229" y="2659576"/>
            <a:ext cx="2345245" cy="3170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Advisor API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Micro services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9248999" y="3748135"/>
            <a:ext cx="933315" cy="73947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 err="1" smtClean="0"/>
              <a:t>.Net</a:t>
            </a:r>
            <a:r>
              <a:rPr lang="en-US" sz="1200" dirty="0" smtClean="0"/>
              <a:t> Core</a:t>
            </a:r>
          </a:p>
          <a:p>
            <a:pPr algn="ctr"/>
            <a:r>
              <a:rPr lang="en-US" sz="900" dirty="0" err="1" smtClean="0"/>
              <a:t>Docker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54" name="Rectangle 353"/>
          <p:cNvSpPr/>
          <p:nvPr/>
        </p:nvSpPr>
        <p:spPr>
          <a:xfrm>
            <a:off x="10148193" y="3227839"/>
            <a:ext cx="933315" cy="73947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9724197" y="3448730"/>
            <a:ext cx="933315" cy="73947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900" dirty="0"/>
              <a:t>Docker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3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661</Words>
  <Application>Microsoft Office PowerPoint</Application>
  <PresentationFormat>Widescreen</PresentationFormat>
  <Paragraphs>1284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Rajarathinam Sundararajan</dc:creator>
  <cp:lastModifiedBy>Rajarathinam Sundararajan</cp:lastModifiedBy>
  <cp:revision>164</cp:revision>
  <dcterms:created xsi:type="dcterms:W3CDTF">2019-12-27T10:29:20Z</dcterms:created>
  <dcterms:modified xsi:type="dcterms:W3CDTF">2020-01-23T13:13:01Z</dcterms:modified>
</cp:coreProperties>
</file>