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00" r:id="rId2"/>
    <p:sldId id="328" r:id="rId3"/>
    <p:sldId id="302" r:id="rId4"/>
    <p:sldId id="303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0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1860D-6BC3-481D-9F1E-12214A9ACD2D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DC527-060C-4DB0-8633-A03CCF4A7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471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FCBE-D74A-4080-9944-31576F62F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27C1A-D975-4732-95CC-538401EFD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1F8F5-A48A-444F-BE6B-807F88231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3C1E-6042-4D4B-92AB-8DE314E44A4B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94F4A-D0CA-4B29-8A55-C3B3BB19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64B8D-E133-4BF1-A984-76B7B8054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4176-4C9D-4E54-A1BF-0113ECFA6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50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4AA43-F5FF-4FE9-A17E-3432E0D1A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48CA8-77AB-4854-A063-EB73D1B45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EAAD2-C15B-42E3-9174-D43C8B986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3C1E-6042-4D4B-92AB-8DE314E44A4B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FDCE0-16F7-4DC7-A4B7-98694080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3A985-AA3F-4F14-99BC-BE05D593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4176-4C9D-4E54-A1BF-0113ECFA6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36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96EAE-9D0D-40EE-A017-1464EFFB2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2AD25-00BE-4776-9CC7-294F5A46E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70947-6658-4848-AE96-724FDADD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3C1E-6042-4D4B-92AB-8DE314E44A4B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8422B-8227-42ED-A8CE-1F4F928C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EA2E0-633C-4D27-A2C9-7F9BCD19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4176-4C9D-4E54-A1BF-0113ECFA6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680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230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7250-2502-40F7-B253-0B87AA75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CAE7E-54B7-4B9D-AEFF-A79E2369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F429C-31A7-4317-87D4-B160C0C0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3C1E-6042-4D4B-92AB-8DE314E44A4B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4BC7F-6AFF-49B3-88BA-7423050D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4532E-7BB0-434B-8464-4685AD7A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4176-4C9D-4E54-A1BF-0113ECFA6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72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0E99F-B95B-4A60-8E9A-67B1BDE19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0463C-5857-4B46-A4C4-359B49E61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6FBE3-5B77-4CAA-BCDF-B40131D19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3C1E-6042-4D4B-92AB-8DE314E44A4B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239E2-5E66-4954-BF50-52E0AEFDB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4CBF1-EF05-449A-A9DA-849E576E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4176-4C9D-4E54-A1BF-0113ECFA6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42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CEA2E-E77E-489D-9B6C-254FBE80C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89A2B-6FD9-4929-B06B-D162F8C6B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D0589-BFE8-4ED8-A02E-4CEDF29E8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F9B23-1ABD-411A-97FC-257148E6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3C1E-6042-4D4B-92AB-8DE314E44A4B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59034-2160-47A4-9842-0F04898B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8D974-5F23-4261-B706-73E77545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4176-4C9D-4E54-A1BF-0113ECFA6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61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6EC1-3B7C-427C-BBE7-FF41AB2FE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398EC-32D5-4082-9B44-DB715C887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9A5DF-E0D4-4977-8575-8ACB1631B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8F1CC-E1E1-4E48-88BE-260FAD3E7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D3E25-118D-44FA-9F4E-0B6A65B6C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DBE421-FADC-4974-9434-D2DBD5B62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3C1E-6042-4D4B-92AB-8DE314E44A4B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900FF-6EC6-4804-B697-CE87F17EC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13E97F-50DE-4FCF-9C12-EC57321C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4176-4C9D-4E54-A1BF-0113ECFA6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44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804F8-BE1E-4C65-A3D7-3EC8FAE1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1E6363-81C7-416F-A1D5-09A1828B4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3C1E-6042-4D4B-92AB-8DE314E44A4B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3FDEB-F8A5-4869-A17C-4CB4307C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0EA1B-3CFF-4175-8412-0027493E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4176-4C9D-4E54-A1BF-0113ECFA6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92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DCDABA-ED61-433C-829F-EC6BA0A9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3C1E-6042-4D4B-92AB-8DE314E44A4B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88FB1-F134-4230-A785-8473AB8B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4AD58-54EF-4FA1-B990-600F768CA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4176-4C9D-4E54-A1BF-0113ECFA6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95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D7728-263C-422D-A2EF-43CA4ACD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B2A43-5E2B-4E04-A895-C77CBAB61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EA199-B186-4615-862D-521C34EA8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AECE7-F796-4C5D-99BC-86887298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3C1E-6042-4D4B-92AB-8DE314E44A4B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9D60C-EA95-4031-A9D4-1700B699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D1D0F-16C8-42D9-92F4-BB7058D7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4176-4C9D-4E54-A1BF-0113ECFA6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43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31B8-40EB-4982-8C1C-41EE9EC2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16C482-404B-483D-B484-1A4F07097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EF430-A4B9-4C79-9AF7-F40A2FC95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1C4DA-6039-4E68-B5DD-685E0DAE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3C1E-6042-4D4B-92AB-8DE314E44A4B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3877D-A1C8-4B3A-99AE-5A393C2A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C4824-FBA2-4A97-BED7-95B9AB994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4176-4C9D-4E54-A1BF-0113ECFA6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85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43C8F-EE3B-4BE8-89E1-8A4A272C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63C2E-9FA2-4CCF-9483-2D1E9B1A9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CC4C8-5C26-495B-B281-283567C1C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23C1E-6042-4D4B-92AB-8DE314E44A4B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2EFEB-59E3-4A7F-8293-54D4E39F9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282DA-91E6-48D3-AD0E-234A50AA2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F4176-4C9D-4E54-A1BF-0113ECFA6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6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B5AE-1F1D-46E1-BEED-28B8AA8B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451" y="2129181"/>
            <a:ext cx="10626396" cy="3097312"/>
          </a:xfrm>
        </p:spPr>
        <p:txBody>
          <a:bodyPr>
            <a:normAutofit/>
          </a:bodyPr>
          <a:lstStyle/>
          <a:p>
            <a:r>
              <a:rPr lang="en-IN" sz="12800" dirty="0"/>
              <a:t>Apache Spark</a:t>
            </a:r>
            <a:br>
              <a:rPr lang="en-IN" sz="12800" dirty="0"/>
            </a:br>
            <a:r>
              <a:rPr lang="en-IN" sz="6533" dirty="0">
                <a:solidFill>
                  <a:srgbClr val="FF0000"/>
                </a:solidFill>
              </a:rPr>
              <a:t>(</a:t>
            </a:r>
            <a:r>
              <a:rPr lang="en-IN" sz="6533" dirty="0" err="1">
                <a:solidFill>
                  <a:srgbClr val="FF0000"/>
                </a:solidFill>
              </a:rPr>
              <a:t>pyspark</a:t>
            </a:r>
            <a:r>
              <a:rPr lang="en-IN" sz="6533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CC15F-DA07-411A-9E3B-279A19EDB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37" y="818733"/>
            <a:ext cx="7385319" cy="120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75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8E33A-0BBB-4B0E-A8C7-FA58F66C0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581" y="661582"/>
            <a:ext cx="10925544" cy="5430452"/>
          </a:xfrm>
        </p:spPr>
        <p:txBody>
          <a:bodyPr>
            <a:noAutofit/>
          </a:bodyPr>
          <a:lstStyle/>
          <a:p>
            <a:r>
              <a:rPr lang="en-IN" sz="1600" dirty="0"/>
              <a:t>Driver Process:</a:t>
            </a:r>
          </a:p>
          <a:p>
            <a:pPr lvl="1"/>
            <a:r>
              <a:rPr lang="en-US" sz="1600" dirty="0"/>
              <a:t>runs main function and user codes are in this process.</a:t>
            </a:r>
          </a:p>
          <a:p>
            <a:pPr lvl="1"/>
            <a:r>
              <a:rPr lang="en-US" sz="1600" dirty="0"/>
              <a:t>Maintain all relevant information about spark application</a:t>
            </a:r>
          </a:p>
          <a:p>
            <a:pPr lvl="1"/>
            <a:r>
              <a:rPr lang="en-US" sz="1600" dirty="0"/>
              <a:t>Give responses to user program and its inputs</a:t>
            </a:r>
          </a:p>
          <a:p>
            <a:pPr lvl="1"/>
            <a:r>
              <a:rPr lang="en-US" sz="1600" dirty="0"/>
              <a:t>Distribute the jobs to executors and put the jobs in order</a:t>
            </a:r>
            <a:endParaRPr lang="en-IN" sz="1600" dirty="0"/>
          </a:p>
          <a:p>
            <a:r>
              <a:rPr lang="en-IN" sz="1600" dirty="0"/>
              <a:t>Executor Process:</a:t>
            </a:r>
          </a:p>
          <a:p>
            <a:pPr lvl="1"/>
            <a:r>
              <a:rPr lang="en-US" sz="1600" dirty="0"/>
              <a:t>run the jobs assigned by Driver</a:t>
            </a:r>
          </a:p>
          <a:p>
            <a:pPr lvl="1"/>
            <a:r>
              <a:rPr lang="en-US" sz="1600" dirty="0"/>
              <a:t>Runs the code assigned by driver.</a:t>
            </a:r>
          </a:p>
          <a:p>
            <a:pPr lvl="1"/>
            <a:r>
              <a:rPr lang="en-US" sz="1600" dirty="0"/>
              <a:t>Inform the driver about the status of jobs that is assigned to it.</a:t>
            </a:r>
            <a:endParaRPr lang="en-IN" sz="1600" dirty="0"/>
          </a:p>
          <a:p>
            <a:r>
              <a:rPr lang="en-IN" sz="1600" dirty="0"/>
              <a:t>Cluster Manager:</a:t>
            </a:r>
          </a:p>
          <a:p>
            <a:pPr lvl="1"/>
            <a:r>
              <a:rPr lang="en-US" sz="1600" dirty="0"/>
              <a:t>Controls physical machine and allocate resources to spark applications.</a:t>
            </a:r>
          </a:p>
          <a:p>
            <a:pPr lvl="1"/>
            <a:r>
              <a:rPr lang="en-US" sz="1600" dirty="0"/>
              <a:t>Cluster Managers: spark standalone cm, YARN, Mesos, Kubernetes</a:t>
            </a:r>
            <a:endParaRPr lang="en-IN" sz="1600" dirty="0"/>
          </a:p>
          <a:p>
            <a:pPr marL="152396" indent="0">
              <a:buNone/>
            </a:pPr>
            <a:br>
              <a:rPr lang="en-IN" sz="1600" dirty="0"/>
            </a:br>
            <a:br>
              <a:rPr lang="en-IN" sz="1600" dirty="0"/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41912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6E99F-D061-4228-8154-B4955FE09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Apache Spark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6A62DF-16B3-49E7-ACB5-818B16365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61" y="1936750"/>
            <a:ext cx="7986233" cy="432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27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DCA1E-2F63-47F0-A262-C62F0E59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Apache Spark Data operation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DD373B-1E91-49E4-904B-3D7B90577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343" y="1536567"/>
            <a:ext cx="7749955" cy="470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70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5C5F-8EBB-45C6-91E1-5B9D9567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31" y="593367"/>
            <a:ext cx="10925544" cy="943200"/>
          </a:xfrm>
        </p:spPr>
        <p:txBody>
          <a:bodyPr/>
          <a:lstStyle/>
          <a:p>
            <a:r>
              <a:rPr lang="en-IN" dirty="0"/>
              <a:t>Installation of </a:t>
            </a:r>
            <a:r>
              <a:rPr lang="en-IN" dirty="0" err="1"/>
              <a:t>pyspark</a:t>
            </a:r>
            <a:r>
              <a:rPr lang="en-IN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4A4C9-8922-4BD4-8292-BBAE0C483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4996" y="1757916"/>
            <a:ext cx="10434083" cy="4111256"/>
          </a:xfrm>
        </p:spPr>
        <p:txBody>
          <a:bodyPr/>
          <a:lstStyle/>
          <a:p>
            <a:r>
              <a:rPr lang="en-IN" dirty="0"/>
              <a:t>Installation of java-8 (</a:t>
            </a:r>
            <a:r>
              <a:rPr lang="en-IN" dirty="0" err="1"/>
              <a:t>sudo</a:t>
            </a:r>
            <a:r>
              <a:rPr lang="en-IN" dirty="0"/>
              <a:t> apt-get install jdk-8)</a:t>
            </a:r>
          </a:p>
          <a:p>
            <a:r>
              <a:rPr lang="en-IN" dirty="0"/>
              <a:t>Installation of </a:t>
            </a:r>
            <a:r>
              <a:rPr lang="en-IN" dirty="0" err="1"/>
              <a:t>scala</a:t>
            </a:r>
            <a:r>
              <a:rPr lang="en-IN" dirty="0"/>
              <a:t> (</a:t>
            </a:r>
            <a:r>
              <a:rPr lang="en-IN" dirty="0" err="1"/>
              <a:t>sudo</a:t>
            </a:r>
            <a:r>
              <a:rPr lang="en-IN" dirty="0"/>
              <a:t> apt-get install </a:t>
            </a:r>
            <a:r>
              <a:rPr lang="en-IN" dirty="0" err="1"/>
              <a:t>scala</a:t>
            </a:r>
            <a:r>
              <a:rPr lang="en-IN" dirty="0"/>
              <a:t>)</a:t>
            </a:r>
          </a:p>
          <a:p>
            <a:r>
              <a:rPr lang="en-IN" dirty="0"/>
              <a:t>Install </a:t>
            </a:r>
            <a:r>
              <a:rPr lang="en-IN" dirty="0" err="1"/>
              <a:t>jupyter</a:t>
            </a:r>
            <a:r>
              <a:rPr lang="en-IN" dirty="0"/>
              <a:t> notebook (pip3 install </a:t>
            </a:r>
            <a:r>
              <a:rPr lang="en-IN" dirty="0" err="1"/>
              <a:t>jupyter</a:t>
            </a:r>
            <a:r>
              <a:rPr lang="en-IN" dirty="0"/>
              <a:t> notebook)</a:t>
            </a:r>
          </a:p>
          <a:p>
            <a:r>
              <a:rPr lang="en-IN" dirty="0"/>
              <a:t>Install py4j (pip3 install py4j)</a:t>
            </a:r>
          </a:p>
          <a:p>
            <a:r>
              <a:rPr lang="en-US" dirty="0"/>
              <a:t>download and unzip apache spark in home directory (download from official website)</a:t>
            </a:r>
          </a:p>
          <a:p>
            <a:pPr marL="15239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9014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F435-4D5C-4B5A-89EB-3FE76FD63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87" y="593367"/>
            <a:ext cx="10698716" cy="943200"/>
          </a:xfrm>
        </p:spPr>
        <p:txBody>
          <a:bodyPr/>
          <a:lstStyle/>
          <a:p>
            <a:r>
              <a:rPr lang="en-IN" dirty="0"/>
              <a:t>Setting Spark path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81139-6A12-456E-BEC7-6D388451F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357" y="1677129"/>
            <a:ext cx="9271591" cy="458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47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15E7-8470-4586-9FFD-48B27C836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934" y="593367"/>
            <a:ext cx="10727071" cy="943200"/>
          </a:xfrm>
        </p:spPr>
        <p:txBody>
          <a:bodyPr/>
          <a:lstStyle/>
          <a:p>
            <a:r>
              <a:rPr lang="en-IN" dirty="0"/>
              <a:t>Importing </a:t>
            </a:r>
            <a:r>
              <a:rPr lang="en-IN" dirty="0" err="1"/>
              <a:t>pyspark</a:t>
            </a:r>
            <a:r>
              <a:rPr lang="en-IN" dirty="0"/>
              <a:t> inside spark directory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586488-4798-4164-A3CF-C8FB623E8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33" y="1536568"/>
            <a:ext cx="9555124" cy="3218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4F96B4-54AB-481C-BBB2-4344BBBF5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33" y="4347067"/>
            <a:ext cx="9555124" cy="191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33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6DAD-CD8B-461B-A673-3494D3B1F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78" y="689935"/>
            <a:ext cx="10868837" cy="846632"/>
          </a:xfrm>
        </p:spPr>
        <p:txBody>
          <a:bodyPr>
            <a:normAutofit/>
          </a:bodyPr>
          <a:lstStyle/>
          <a:p>
            <a:r>
              <a:rPr lang="en-IN" dirty="0"/>
              <a:t>Install </a:t>
            </a:r>
            <a:r>
              <a:rPr lang="en-IN" dirty="0" err="1"/>
              <a:t>findspark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A09E0-4D6B-40D8-A985-54687073D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777" y="1748466"/>
            <a:ext cx="10868839" cy="4319181"/>
          </a:xfrm>
        </p:spPr>
        <p:txBody>
          <a:bodyPr/>
          <a:lstStyle/>
          <a:p>
            <a:r>
              <a:rPr lang="en-IN" dirty="0" err="1"/>
              <a:t>Findspark</a:t>
            </a:r>
            <a:r>
              <a:rPr lang="en-IN" dirty="0"/>
              <a:t> is generally use for setting path of spark , each time no need of go inside spark folder and run python3</a:t>
            </a:r>
          </a:p>
          <a:p>
            <a:r>
              <a:rPr lang="en-IN" dirty="0"/>
              <a:t>Installation of </a:t>
            </a:r>
            <a:r>
              <a:rPr lang="en-IN" dirty="0" err="1"/>
              <a:t>findspark</a:t>
            </a:r>
            <a:r>
              <a:rPr lang="en-IN" dirty="0"/>
              <a:t> (pip3 install </a:t>
            </a:r>
            <a:r>
              <a:rPr lang="en-IN" dirty="0" err="1"/>
              <a:t>findspark</a:t>
            </a:r>
            <a:r>
              <a:rPr lang="en-IN" dirty="0"/>
              <a:t>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311DC-3FF3-4022-9A7C-A26A09198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86" y="3260651"/>
            <a:ext cx="10248501" cy="287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92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8451-F9A4-46E1-A6AB-AE420DDB1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78" y="623778"/>
            <a:ext cx="10906644" cy="912789"/>
          </a:xfrm>
        </p:spPr>
        <p:txBody>
          <a:bodyPr>
            <a:normAutofit/>
          </a:bodyPr>
          <a:lstStyle/>
          <a:p>
            <a:r>
              <a:rPr lang="en-IN" dirty="0"/>
              <a:t>Running inside </a:t>
            </a:r>
            <a:r>
              <a:rPr lang="en-IN" dirty="0" err="1"/>
              <a:t>jupyter</a:t>
            </a:r>
            <a:r>
              <a:rPr lang="en-IN" dirty="0"/>
              <a:t> notebook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61D01-AC7F-4681-B0B9-5988B8C0F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8" y="1470001"/>
            <a:ext cx="9385007" cy="464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03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BCC7-9988-4C50-903C-1D7BC6390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31" y="633228"/>
            <a:ext cx="10944447" cy="903339"/>
          </a:xfrm>
        </p:spPr>
        <p:txBody>
          <a:bodyPr>
            <a:normAutofit/>
          </a:bodyPr>
          <a:lstStyle/>
          <a:p>
            <a:r>
              <a:rPr lang="en-IN" dirty="0"/>
              <a:t>Linear regression using </a:t>
            </a:r>
            <a:r>
              <a:rPr lang="en-IN" dirty="0" err="1"/>
              <a:t>Mllib</a:t>
            </a:r>
            <a:r>
              <a:rPr lang="en-IN" dirty="0"/>
              <a:t> of spark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61ABDC-924F-45C0-847F-FAB191C20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39" y="2412829"/>
            <a:ext cx="10698717" cy="179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02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D66B-02CB-48DA-8526-E96378AFD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78" y="593367"/>
            <a:ext cx="11010605" cy="943200"/>
          </a:xfrm>
        </p:spPr>
        <p:txBody>
          <a:bodyPr/>
          <a:lstStyle/>
          <a:p>
            <a:r>
              <a:rPr lang="en-IN" dirty="0"/>
              <a:t>Dataset schema and sample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628ED-CEA0-4356-8C98-89FF5E3B1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68" y="1424429"/>
            <a:ext cx="10443533" cy="454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8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3FFD-5FDF-4E53-96F6-706F6B17D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280" y="653774"/>
            <a:ext cx="10743093" cy="882793"/>
          </a:xfrm>
        </p:spPr>
        <p:txBody>
          <a:bodyPr>
            <a:normAutofit/>
          </a:bodyPr>
          <a:lstStyle/>
          <a:p>
            <a:r>
              <a:rPr lang="en-IN" dirty="0"/>
              <a:t>What is Apache Spark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8F900-0542-49CB-A0AC-DCF2A8B76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280" y="1696279"/>
            <a:ext cx="10857947" cy="4395755"/>
          </a:xfrm>
        </p:spPr>
        <p:txBody>
          <a:bodyPr/>
          <a:lstStyle/>
          <a:p>
            <a:r>
              <a:rPr lang="en-US" dirty="0"/>
              <a:t>Apache Spark is a </a:t>
            </a:r>
            <a:r>
              <a:rPr lang="en-US" b="1" dirty="0"/>
              <a:t>general purpose platform</a:t>
            </a:r>
            <a:r>
              <a:rPr lang="en-US" dirty="0"/>
              <a:t> for quickly processing </a:t>
            </a:r>
            <a:r>
              <a:rPr lang="en-US" b="1" dirty="0"/>
              <a:t>large scale data</a:t>
            </a:r>
            <a:r>
              <a:rPr lang="en-US" dirty="0"/>
              <a:t> that is developed in </a:t>
            </a:r>
            <a:r>
              <a:rPr lang="en-US" b="1" dirty="0"/>
              <a:t>Scala</a:t>
            </a:r>
            <a:r>
              <a:rPr lang="en-US" dirty="0"/>
              <a:t> </a:t>
            </a:r>
            <a:r>
              <a:rPr lang="en-US" b="1" dirty="0"/>
              <a:t> </a:t>
            </a:r>
            <a:r>
              <a:rPr lang="en-US" dirty="0"/>
              <a:t>programming language.</a:t>
            </a:r>
          </a:p>
          <a:p>
            <a:endParaRPr lang="en-US" dirty="0"/>
          </a:p>
          <a:p>
            <a:r>
              <a:rPr lang="en-US" dirty="0"/>
              <a:t>A framework for distributed computing</a:t>
            </a:r>
          </a:p>
          <a:p>
            <a:r>
              <a:rPr lang="en-US" dirty="0"/>
              <a:t>In-memory, fault tolerant data structures</a:t>
            </a:r>
          </a:p>
          <a:p>
            <a:r>
              <a:rPr lang="en-US" dirty="0"/>
              <a:t>API that supports Scala, Java, Python, R, SQL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Apache Spark is a </a:t>
            </a:r>
            <a:r>
              <a:rPr lang="en-US" b="1" dirty="0"/>
              <a:t>unified</a:t>
            </a:r>
            <a:r>
              <a:rPr lang="en-US" dirty="0"/>
              <a:t> </a:t>
            </a:r>
            <a:r>
              <a:rPr lang="en-US" b="1" dirty="0"/>
              <a:t>computing engine</a:t>
            </a:r>
            <a:r>
              <a:rPr lang="en-US" dirty="0"/>
              <a:t> and a set of </a:t>
            </a:r>
            <a:r>
              <a:rPr lang="en-US" b="1" dirty="0"/>
              <a:t>libraries</a:t>
            </a:r>
            <a:r>
              <a:rPr lang="en-US" dirty="0"/>
              <a:t> for parallel data processing on computer clusters.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8868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03AC-6C52-490D-83F8-6FEB31C6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31" y="593367"/>
            <a:ext cx="10840483" cy="943200"/>
          </a:xfrm>
        </p:spPr>
        <p:txBody>
          <a:bodyPr/>
          <a:lstStyle/>
          <a:p>
            <a:r>
              <a:rPr lang="en-IN" dirty="0"/>
              <a:t>Pre-processing of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56ED1-7A52-4392-B459-7DC5640FD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131" y="1729562"/>
            <a:ext cx="10840483" cy="4309732"/>
          </a:xfrm>
        </p:spPr>
        <p:txBody>
          <a:bodyPr/>
          <a:lstStyle/>
          <a:p>
            <a:r>
              <a:rPr lang="en-IN" dirty="0"/>
              <a:t>Selecting numeric data for prediction</a:t>
            </a:r>
          </a:p>
          <a:p>
            <a:r>
              <a:rPr lang="en-US" dirty="0"/>
              <a:t>'Avg Session Length’,  'Time on App’,  'Time on Website’,  'Length of Membership'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69488-04F3-4DCF-8D11-359473F72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17" y="2661257"/>
            <a:ext cx="10310367" cy="319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49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16EC5-BDED-48CF-90AB-40135521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25" y="699386"/>
            <a:ext cx="10925544" cy="837180"/>
          </a:xfrm>
        </p:spPr>
        <p:txBody>
          <a:bodyPr>
            <a:normAutofit/>
          </a:bodyPr>
          <a:lstStyle/>
          <a:p>
            <a:r>
              <a:rPr lang="en-IN" dirty="0"/>
              <a:t>Transform dataset and see schema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123BF-1666-4A94-A84D-31CFFD02D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76" y="1770616"/>
            <a:ext cx="10509693" cy="38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74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A968D-7119-4BDF-B360-F52241775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77" y="593367"/>
            <a:ext cx="10897192" cy="943200"/>
          </a:xfrm>
        </p:spPr>
        <p:txBody>
          <a:bodyPr/>
          <a:lstStyle/>
          <a:p>
            <a:r>
              <a:rPr lang="en-IN" dirty="0"/>
              <a:t>Feature vector and label of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118F06-2A1B-4262-A6C2-932015665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831" y="1536567"/>
            <a:ext cx="8402085" cy="446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01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123A-3814-483B-8AFF-CA0D49AFC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32" y="593367"/>
            <a:ext cx="10906641" cy="943200"/>
          </a:xfrm>
        </p:spPr>
        <p:txBody>
          <a:bodyPr>
            <a:normAutofit fontScale="90000"/>
          </a:bodyPr>
          <a:lstStyle/>
          <a:p>
            <a:r>
              <a:rPr lang="en-IN" dirty="0"/>
              <a:t>Split data into </a:t>
            </a:r>
            <a:r>
              <a:rPr lang="en-IN" dirty="0" err="1"/>
              <a:t>train_data</a:t>
            </a:r>
            <a:r>
              <a:rPr lang="en-IN" dirty="0"/>
              <a:t>  , </a:t>
            </a:r>
            <a:r>
              <a:rPr lang="en-IN" dirty="0" err="1"/>
              <a:t>test_data</a:t>
            </a:r>
            <a:r>
              <a:rPr lang="en-IN" dirty="0"/>
              <a:t> &amp; description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80E30B-EC5E-45EB-8B86-A6A929068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20" y="1653648"/>
            <a:ext cx="10906640" cy="6949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75B978-6FC2-41BB-AC53-4BB44E69D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19" y="2673511"/>
            <a:ext cx="4941852" cy="26852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1914B7-C091-46DC-8A70-9400FEAE6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74295"/>
            <a:ext cx="4460627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11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DDB8-70E7-4653-9D60-651B3A099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79" y="593367"/>
            <a:ext cx="10840485" cy="943200"/>
          </a:xfrm>
        </p:spPr>
        <p:txBody>
          <a:bodyPr/>
          <a:lstStyle/>
          <a:p>
            <a:r>
              <a:rPr lang="en-IN" dirty="0"/>
              <a:t>Applying regression on final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4111B-5B75-4963-9719-6B73D528C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07" y="2050783"/>
            <a:ext cx="10632557" cy="211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94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58D6-531A-48B9-8A9F-130E2DE47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87" y="593367"/>
            <a:ext cx="10821581" cy="943200"/>
          </a:xfrm>
        </p:spPr>
        <p:txBody>
          <a:bodyPr/>
          <a:lstStyle/>
          <a:p>
            <a:r>
              <a:rPr lang="en-IN" dirty="0"/>
              <a:t>Error  &amp; final data description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B48E4-6956-4681-9779-FFD28F08B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768" y="2014811"/>
            <a:ext cx="6861488" cy="4072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C6700C-CF51-44D0-BAB6-22C64BE03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866" y="1536567"/>
            <a:ext cx="7488569" cy="57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83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F89D-8AE7-478E-A846-CCA43918E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3" y="593367"/>
            <a:ext cx="10868839" cy="943200"/>
          </a:xfrm>
        </p:spPr>
        <p:txBody>
          <a:bodyPr/>
          <a:lstStyle/>
          <a:p>
            <a:r>
              <a:rPr lang="en-IN" dirty="0"/>
              <a:t>Prediction of unlabelled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804B3-3E58-4A63-8C4D-4C104EE08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43" y="1536567"/>
            <a:ext cx="5542548" cy="30850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519BD2-E5B1-4521-B665-500A9951C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551" y="1536567"/>
            <a:ext cx="4697229" cy="308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5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EF99A-89D2-4EE2-86C0-EB1EED3CF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609" y="777462"/>
            <a:ext cx="10910956" cy="5314572"/>
          </a:xfrm>
        </p:spPr>
        <p:txBody>
          <a:bodyPr/>
          <a:lstStyle/>
          <a:p>
            <a:r>
              <a:rPr lang="en-IN" b="1" dirty="0"/>
              <a:t>Unified</a:t>
            </a:r>
            <a:r>
              <a:rPr lang="en-IN" dirty="0"/>
              <a:t>: Unified platform for developing big data applications. Within the same platform you can perform data loading, SQL query, data transform, machine learning, streaming, computation. (RDD)</a:t>
            </a:r>
          </a:p>
          <a:p>
            <a:r>
              <a:rPr lang="en-IN" b="1" dirty="0"/>
              <a:t>Computing Engine</a:t>
            </a:r>
            <a:r>
              <a:rPr lang="en-IN" dirty="0"/>
              <a:t>: perform computations over data somewhere (cloud, file, SQL database, Hadoop, Amazon S3 etc.). Not store it.</a:t>
            </a:r>
          </a:p>
          <a:p>
            <a:r>
              <a:rPr lang="en-IN" b="1" dirty="0"/>
              <a:t>Libraries</a:t>
            </a:r>
            <a:r>
              <a:rPr lang="en-IN" dirty="0"/>
              <a:t>: self and external libraries. Core engine changes little. </a:t>
            </a:r>
            <a:r>
              <a:rPr lang="en-IN" dirty="0" err="1"/>
              <a:t>SparkSQL</a:t>
            </a:r>
            <a:r>
              <a:rPr lang="en-IN" dirty="0"/>
              <a:t>, </a:t>
            </a:r>
            <a:r>
              <a:rPr lang="en-IN" dirty="0" err="1"/>
              <a:t>MLLib</a:t>
            </a:r>
            <a:r>
              <a:rPr lang="en-IN" dirty="0"/>
              <a:t>, Streaming, </a:t>
            </a:r>
            <a:r>
              <a:rPr lang="en-IN" dirty="0" err="1"/>
              <a:t>GraphX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526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79243-2E7E-4536-9DDE-F906B6C65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73" y="653773"/>
            <a:ext cx="10893288" cy="882793"/>
          </a:xfrm>
        </p:spPr>
        <p:txBody>
          <a:bodyPr>
            <a:normAutofit/>
          </a:bodyPr>
          <a:lstStyle/>
          <a:p>
            <a:r>
              <a:rPr lang="en-IN" dirty="0"/>
              <a:t>Map - Reduce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96999-F033-45C0-8306-C3BDA629C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3773" y="1688433"/>
            <a:ext cx="10893288" cy="4403600"/>
          </a:xfrm>
        </p:spPr>
        <p:txBody>
          <a:bodyPr/>
          <a:lstStyle/>
          <a:p>
            <a:r>
              <a:rPr lang="en-US" dirty="0"/>
              <a:t>Map: capture data in a convenient structure for data analysis</a:t>
            </a:r>
          </a:p>
          <a:p>
            <a:r>
              <a:rPr lang="en-US" dirty="0"/>
              <a:t>Reduce: make analysis at captured data.</a:t>
            </a:r>
          </a:p>
          <a:p>
            <a:r>
              <a:rPr lang="en-US" dirty="0"/>
              <a:t>Analogy to RDMS(Relation Data Management System):</a:t>
            </a:r>
          </a:p>
          <a:p>
            <a:r>
              <a:rPr lang="en-US" b="1" dirty="0"/>
              <a:t>Map:</a:t>
            </a:r>
            <a:r>
              <a:rPr lang="en-US" dirty="0"/>
              <a:t> select the wanted fields with SELECT clause and filter with WHERE clause.</a:t>
            </a:r>
          </a:p>
          <a:p>
            <a:r>
              <a:rPr lang="en-US" dirty="0"/>
              <a:t>Reduce: make calculations on data with COUNT, SUM, HAVING etc. clauses.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2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57D2EC-E65C-48DB-AFB9-17B8257AB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1282700"/>
            <a:ext cx="106426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09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4E24-6E12-4909-A1CF-6685AB23E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89" y="765967"/>
            <a:ext cx="10849935" cy="7706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Apache Spark General Usage Areas</a:t>
            </a:r>
            <a:br>
              <a:rPr lang="en-IN" b="1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7F4F5-4EE6-460C-9659-0F65E977E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289" y="1688433"/>
            <a:ext cx="10849935" cy="440360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Interactive Query</a:t>
            </a:r>
          </a:p>
          <a:p>
            <a:pPr lvl="1"/>
            <a:r>
              <a:rPr lang="en-US" dirty="0"/>
              <a:t>Enterprise-scale data volumes accessible to interactive query for business intelligence (BI)</a:t>
            </a:r>
          </a:p>
          <a:p>
            <a:pPr lvl="1"/>
            <a:r>
              <a:rPr lang="en-US" dirty="0"/>
              <a:t>Faster time to job completion allows analysts to ask the “next” question about their data &amp; business</a:t>
            </a:r>
            <a:endParaRPr lang="en-IN" dirty="0"/>
          </a:p>
          <a:p>
            <a:r>
              <a:rPr lang="en-IN" dirty="0"/>
              <a:t>Large-Scale Batch</a:t>
            </a:r>
          </a:p>
          <a:p>
            <a:pPr lvl="1"/>
            <a:r>
              <a:rPr lang="en-US" dirty="0"/>
              <a:t>Data cleaning to improve data quality (missing data, entity resolution, unit mismatch, etc.)</a:t>
            </a:r>
          </a:p>
          <a:p>
            <a:pPr lvl="1"/>
            <a:r>
              <a:rPr lang="en-US" dirty="0"/>
              <a:t>Nightly ETL processing from production systems</a:t>
            </a:r>
            <a:endParaRPr lang="en-IN" dirty="0"/>
          </a:p>
          <a:p>
            <a:r>
              <a:rPr lang="en-IN" dirty="0"/>
              <a:t>Complex Analytics</a:t>
            </a:r>
          </a:p>
          <a:p>
            <a:pPr lvl="1"/>
            <a:r>
              <a:rPr lang="en-IN" dirty="0"/>
              <a:t>Forecasting vs. “Nowcasting” (e.g. Google Search queries </a:t>
            </a:r>
            <a:r>
              <a:rPr lang="en-IN" dirty="0" err="1"/>
              <a:t>analyzed</a:t>
            </a:r>
            <a:r>
              <a:rPr lang="en-IN" dirty="0"/>
              <a:t> </a:t>
            </a:r>
            <a:r>
              <a:rPr lang="en-IN" dirty="0" err="1"/>
              <a:t>en</a:t>
            </a:r>
            <a:r>
              <a:rPr lang="en-IN" dirty="0"/>
              <a:t> masse for Google Flu Trends to predict outbreaks)</a:t>
            </a:r>
          </a:p>
          <a:p>
            <a:pPr lvl="1"/>
            <a:r>
              <a:rPr lang="en-IN" dirty="0"/>
              <a:t>Data mining across various types of data</a:t>
            </a:r>
          </a:p>
          <a:p>
            <a:pPr marL="15239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33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06EB-678C-40A4-9284-D395959C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7439" y="756095"/>
            <a:ext cx="10698468" cy="5335939"/>
          </a:xfrm>
        </p:spPr>
        <p:txBody>
          <a:bodyPr/>
          <a:lstStyle/>
          <a:p>
            <a:r>
              <a:rPr lang="en-IN" dirty="0"/>
              <a:t>Event Processing</a:t>
            </a:r>
          </a:p>
          <a:p>
            <a:pPr lvl="1"/>
            <a:r>
              <a:rPr lang="en-US" dirty="0"/>
              <a:t>Web server log file analysis (human-readable file formats that are rarely read by humans) in</a:t>
            </a:r>
          </a:p>
          <a:p>
            <a:pPr lvl="1"/>
            <a:r>
              <a:rPr lang="en-US" dirty="0"/>
              <a:t>near-real time</a:t>
            </a:r>
          </a:p>
          <a:p>
            <a:pPr lvl="1"/>
            <a:r>
              <a:rPr lang="en-US" dirty="0"/>
              <a:t>Responsive monitoring of RFID-tagged devices</a:t>
            </a:r>
            <a:endParaRPr lang="en-IN" dirty="0"/>
          </a:p>
          <a:p>
            <a:r>
              <a:rPr lang="en-IN" dirty="0"/>
              <a:t>Model Building</a:t>
            </a:r>
          </a:p>
          <a:p>
            <a:pPr lvl="1"/>
            <a:r>
              <a:rPr lang="en-US" dirty="0"/>
              <a:t>Predictive modeling answers questions of “what will happen?”</a:t>
            </a:r>
          </a:p>
          <a:p>
            <a:pPr lvl="1"/>
            <a:r>
              <a:rPr lang="en-US" dirty="0"/>
              <a:t>Self-tuning machine learning, continually updating algorithms, and predictive modeling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1653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8978D-A003-48D5-B0C6-0EC137CC5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641" y="680484"/>
            <a:ext cx="10670364" cy="541154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5373C-6FCF-4B6D-B365-256E5C9B9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40" y="765967"/>
            <a:ext cx="107950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2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21839-32FB-473E-8526-71D34638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4" y="593367"/>
            <a:ext cx="10849936" cy="943200"/>
          </a:xfrm>
        </p:spPr>
        <p:txBody>
          <a:bodyPr/>
          <a:lstStyle/>
          <a:p>
            <a:r>
              <a:rPr lang="en-IN" dirty="0"/>
              <a:t>Apache Spark structure and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65E935-CFAD-437B-90B1-57BC55E90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2" y="1605109"/>
            <a:ext cx="8581655" cy="456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70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646</Words>
  <Application>Microsoft Office PowerPoint</Application>
  <PresentationFormat>Widescreen</PresentationFormat>
  <Paragraphs>74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Apache Spark (pyspark)</vt:lpstr>
      <vt:lpstr>What is Apache Spark ?</vt:lpstr>
      <vt:lpstr>PowerPoint Presentation</vt:lpstr>
      <vt:lpstr>Map - Reduce</vt:lpstr>
      <vt:lpstr>PowerPoint Presentation</vt:lpstr>
      <vt:lpstr>Apache Spark General Usage Areas  </vt:lpstr>
      <vt:lpstr>PowerPoint Presentation</vt:lpstr>
      <vt:lpstr>PowerPoint Presentation</vt:lpstr>
      <vt:lpstr>Apache Spark structure and architecture</vt:lpstr>
      <vt:lpstr>PowerPoint Presentation</vt:lpstr>
      <vt:lpstr>Apache Spark API</vt:lpstr>
      <vt:lpstr>Apache Spark Data operation</vt:lpstr>
      <vt:lpstr>Installation of pyspark </vt:lpstr>
      <vt:lpstr>Setting Spark path</vt:lpstr>
      <vt:lpstr>Importing pyspark inside spark directory</vt:lpstr>
      <vt:lpstr>Install findspark</vt:lpstr>
      <vt:lpstr>Running inside jupyter notebook</vt:lpstr>
      <vt:lpstr>Linear regression using Mllib of spark</vt:lpstr>
      <vt:lpstr>Dataset schema and sample data</vt:lpstr>
      <vt:lpstr>Pre-processing of data</vt:lpstr>
      <vt:lpstr>Transform dataset and see schema</vt:lpstr>
      <vt:lpstr>Feature vector and label of data</vt:lpstr>
      <vt:lpstr>Split data into train_data  , test_data &amp; description</vt:lpstr>
      <vt:lpstr>Applying regression on final data</vt:lpstr>
      <vt:lpstr>Error  &amp; final data description</vt:lpstr>
      <vt:lpstr>Prediction of unlabelled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 Rawal</dc:creator>
  <cp:lastModifiedBy>Raja Rawal</cp:lastModifiedBy>
  <cp:revision>2</cp:revision>
  <dcterms:created xsi:type="dcterms:W3CDTF">2020-06-10T09:20:41Z</dcterms:created>
  <dcterms:modified xsi:type="dcterms:W3CDTF">2020-06-10T09:55:53Z</dcterms:modified>
</cp:coreProperties>
</file>