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 id="2147483667" r:id="rId2"/>
    <p:sldMasterId id="2147483652" r:id="rId3"/>
  </p:sldMasterIdLst>
  <p:sldIdLst>
    <p:sldId id="258" r:id="rId4"/>
    <p:sldId id="259" r:id="rId5"/>
    <p:sldId id="260" r:id="rId6"/>
    <p:sldId id="261" r:id="rId7"/>
    <p:sldId id="262" r:id="rId8"/>
    <p:sldId id="263" r:id="rId9"/>
    <p:sldId id="264" r:id="rId10"/>
    <p:sldId id="265" r:id="rId11"/>
    <p:sldId id="266" r:id="rId12"/>
    <p:sldId id="267" r:id="rId13"/>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5005C"/>
    <a:srgbClr val="E2CA9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049"/>
    <p:restoredTop sz="94673"/>
  </p:normalViewPr>
  <p:slideViewPr>
    <p:cSldViewPr snapToGrid="0" snapToObjects="1" showGuides="1">
      <p:cViewPr varScale="1">
        <p:scale>
          <a:sx n="107" d="100"/>
          <a:sy n="107" d="100"/>
        </p:scale>
        <p:origin x="643" y="82"/>
      </p:cViewPr>
      <p:guideLst>
        <p:guide orient="horz" pos="1620"/>
        <p:guide pos="28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viewProps" Target="viewProps.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10.emf"/><Relationship Id="rId1" Type="http://schemas.openxmlformats.org/officeDocument/2006/relationships/slideMaster" Target="../slideMasters/slideMaster3.xml"/><Relationship Id="rId4" Type="http://schemas.openxmlformats.org/officeDocument/2006/relationships/image" Target="../media/image8.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emf"/><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7.pn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Title Slide">
    <p:bg>
      <p:bgPr>
        <a:solidFill>
          <a:schemeClr val="bg1"/>
        </a:solidFill>
        <a:effectLst/>
      </p:bgPr>
    </p:bg>
    <p:spTree>
      <p:nvGrpSpPr>
        <p:cNvPr id="1" name=""/>
        <p:cNvGrpSpPr/>
        <p:nvPr/>
      </p:nvGrpSpPr>
      <p:grpSpPr>
        <a:xfrm>
          <a:off x="0" y="0"/>
          <a:ext cx="0" cy="0"/>
          <a:chOff x="0" y="0"/>
          <a:chExt cx="0" cy="0"/>
        </a:xfrm>
      </p:grpSpPr>
      <p:pic>
        <p:nvPicPr>
          <p:cNvPr id="7" name="Picture 6"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2" name="Picture 1"/>
          <p:cNvPicPr>
            <a:picLocks noChangeAspect="1"/>
          </p:cNvPicPr>
          <p:nvPr userDrawn="1"/>
        </p:nvPicPr>
        <p:blipFill>
          <a:blip r:embed="rId3"/>
          <a:stretch>
            <a:fillRect/>
          </a:stretch>
        </p:blipFill>
        <p:spPr>
          <a:xfrm>
            <a:off x="568081" y="4598607"/>
            <a:ext cx="2416273" cy="213486"/>
          </a:xfrm>
          <a:prstGeom prst="rect">
            <a:avLst/>
          </a:prstGeom>
        </p:spPr>
      </p:pic>
      <p:pic>
        <p:nvPicPr>
          <p:cNvPr id="8" name="Picture 7"/>
          <p:cNvPicPr>
            <a:picLocks noChangeAspect="1"/>
          </p:cNvPicPr>
          <p:nvPr userDrawn="1"/>
        </p:nvPicPr>
        <p:blipFill>
          <a:blip r:embed="rId4"/>
          <a:stretch>
            <a:fillRect/>
          </a:stretch>
        </p:blipFill>
        <p:spPr>
          <a:xfrm>
            <a:off x="568081" y="3426449"/>
            <a:ext cx="1600200" cy="139700"/>
          </a:xfrm>
          <a:prstGeom prst="rect">
            <a:avLst/>
          </a:prstGeom>
        </p:spPr>
      </p:pic>
      <p:sp>
        <p:nvSpPr>
          <p:cNvPr id="3" name="Title 2"/>
          <p:cNvSpPr>
            <a:spLocks noGrp="1"/>
          </p:cNvSpPr>
          <p:nvPr>
            <p:ph type="title" hasCustomPrompt="1"/>
          </p:nvPr>
        </p:nvSpPr>
        <p:spPr>
          <a:xfrm>
            <a:off x="460375" y="644993"/>
            <a:ext cx="6972300" cy="2641756"/>
          </a:xfrm>
          <a:prstGeom prst="rect">
            <a:avLst/>
          </a:prstGeom>
        </p:spPr>
        <p:txBody>
          <a:bodyPr anchor="b"/>
          <a:lstStyle>
            <a:lvl1pPr algn="l">
              <a:defRPr sz="5000" b="1" i="0" baseline="0">
                <a:solidFill>
                  <a:schemeClr val="tx2"/>
                </a:solidFill>
                <a:latin typeface="Encode Sans Normal Black" charset="0"/>
                <a:ea typeface="Encode Sans Normal Black" charset="0"/>
                <a:cs typeface="Encode Sans Normal Black" charset="0"/>
              </a:defRPr>
            </a:lvl1pPr>
          </a:lstStyle>
          <a:p>
            <a:r>
              <a:rPr lang="en-US" dirty="0"/>
              <a:t>TITLE HERE</a:t>
            </a:r>
            <a:br>
              <a:rPr lang="en-US" dirty="0"/>
            </a:br>
            <a:r>
              <a:rPr lang="en-US" dirty="0"/>
              <a:t>ENCODE NORMAL</a:t>
            </a:r>
            <a:br>
              <a:rPr lang="en-US" dirty="0"/>
            </a:br>
            <a:r>
              <a:rPr lang="en-US" dirty="0"/>
              <a:t>BLACK, 50 PT.</a:t>
            </a:r>
          </a:p>
        </p:txBody>
      </p:sp>
    </p:spTree>
    <p:extLst>
      <p:ext uri="{BB962C8B-B14F-4D97-AF65-F5344CB8AC3E}">
        <p14:creationId xmlns:p14="http://schemas.microsoft.com/office/powerpoint/2010/main" val="1755309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8"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5" y="381608"/>
            <a:ext cx="8172210"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7440445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568081" y="3426449"/>
            <a:ext cx="1600200" cy="139700"/>
          </a:xfrm>
          <a:prstGeom prst="rect">
            <a:avLst/>
          </a:prstGeom>
        </p:spPr>
      </p:pic>
      <p:pic>
        <p:nvPicPr>
          <p:cNvPr id="2" name="Picture 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599009"/>
            <a:ext cx="2425226" cy="213273"/>
          </a:xfrm>
          <a:prstGeom prst="rect">
            <a:avLst/>
          </a:prstGeom>
        </p:spPr>
      </p:pic>
      <p:pic>
        <p:nvPicPr>
          <p:cNvPr id="13" name="Picture 12"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3" name="Title 2"/>
          <p:cNvSpPr>
            <a:spLocks noGrp="1"/>
          </p:cNvSpPr>
          <p:nvPr>
            <p:ph type="title" hasCustomPrompt="1"/>
          </p:nvPr>
        </p:nvSpPr>
        <p:spPr>
          <a:xfrm>
            <a:off x="460375"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10740282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stretch>
            <a:fillRect/>
          </a:stretch>
        </p:blipFill>
        <p:spPr>
          <a:xfrm>
            <a:off x="568081" y="3426449"/>
            <a:ext cx="1600200" cy="139700"/>
          </a:xfrm>
          <a:prstGeom prst="rect">
            <a:avLst/>
          </a:prstGeom>
        </p:spPr>
      </p:pic>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3" name="Picture 12"/>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
        <p:nvSpPr>
          <p:cNvPr id="2" name="Title 1"/>
          <p:cNvSpPr>
            <a:spLocks noGrp="1"/>
          </p:cNvSpPr>
          <p:nvPr>
            <p:ph type="title" hasCustomPrompt="1"/>
          </p:nvPr>
        </p:nvSpPr>
        <p:spPr>
          <a:xfrm>
            <a:off x="460376"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3971910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pic>
        <p:nvPicPr>
          <p:cNvPr id="11" name="Picture 10"/>
          <p:cNvPicPr>
            <a:picLocks noChangeAspect="1"/>
          </p:cNvPicPr>
          <p:nvPr userDrawn="1"/>
        </p:nvPicPr>
        <p:blipFill>
          <a:blip r:embed="rId2"/>
          <a:stretch>
            <a:fillRect/>
          </a:stretch>
        </p:blipFill>
        <p:spPr>
          <a:xfrm>
            <a:off x="555381" y="1364403"/>
            <a:ext cx="1103781" cy="96361"/>
          </a:xfrm>
          <a:prstGeom prst="rect">
            <a:avLst/>
          </a:prstGeom>
        </p:spPr>
      </p:pic>
      <p:pic>
        <p:nvPicPr>
          <p:cNvPr id="12" name="Picture 11"/>
          <p:cNvPicPr>
            <a:picLocks noChangeAspect="1"/>
          </p:cNvPicPr>
          <p:nvPr userDrawn="1"/>
        </p:nvPicPr>
        <p:blipFill>
          <a:blip r:embed="rId3"/>
          <a:stretch>
            <a:fillRect/>
          </a:stretch>
        </p:blipFill>
        <p:spPr>
          <a:xfrm>
            <a:off x="549031" y="1363508"/>
            <a:ext cx="1103781" cy="96362"/>
          </a:xfrm>
          <a:prstGeom prst="rect">
            <a:avLst/>
          </a:prstGeom>
        </p:spPr>
      </p:pic>
      <p:sp>
        <p:nvSpPr>
          <p:cNvPr id="24"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5"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26" name="Picture 25"/>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47922" y="369285"/>
            <a:ext cx="8197109"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0728726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Header + Content">
    <p:spTree>
      <p:nvGrpSpPr>
        <p:cNvPr id="1" name=""/>
        <p:cNvGrpSpPr/>
        <p:nvPr/>
      </p:nvGrpSpPr>
      <p:grpSpPr>
        <a:xfrm>
          <a:off x="0" y="0"/>
          <a:ext cx="0" cy="0"/>
          <a:chOff x="0" y="0"/>
          <a:chExt cx="0" cy="0"/>
        </a:xfrm>
      </p:grpSpPr>
      <p:pic>
        <p:nvPicPr>
          <p:cNvPr id="22" name="Picture 21"/>
          <p:cNvPicPr>
            <a:picLocks noChangeAspect="1"/>
          </p:cNvPicPr>
          <p:nvPr userDrawn="1"/>
        </p:nvPicPr>
        <p:blipFill>
          <a:blip r:embed="rId2"/>
          <a:stretch>
            <a:fillRect/>
          </a:stretch>
        </p:blipFill>
        <p:spPr>
          <a:xfrm>
            <a:off x="549031" y="1363508"/>
            <a:ext cx="1103781" cy="96362"/>
          </a:xfrm>
          <a:prstGeom prst="rect">
            <a:avLst/>
          </a:prstGeom>
        </p:spPr>
      </p:pic>
      <p:pic>
        <p:nvPicPr>
          <p:cNvPr id="6" name="Picture 5" descr="W Logo_Purple_2685_HEX.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8"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2" name="Title 1"/>
          <p:cNvSpPr>
            <a:spLocks noGrp="1"/>
          </p:cNvSpPr>
          <p:nvPr>
            <p:ph type="title" hasCustomPrompt="1"/>
          </p:nvPr>
        </p:nvSpPr>
        <p:spPr>
          <a:xfrm>
            <a:off x="460375" y="370622"/>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14502204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eader + Graphic">
    <p:spTree>
      <p:nvGrpSpPr>
        <p:cNvPr id="1" name=""/>
        <p:cNvGrpSpPr/>
        <p:nvPr/>
      </p:nvGrpSpPr>
      <p:grpSpPr>
        <a:xfrm>
          <a:off x="0" y="0"/>
          <a:ext cx="0" cy="0"/>
          <a:chOff x="0" y="0"/>
          <a:chExt cx="0" cy="0"/>
        </a:xfrm>
      </p:grpSpPr>
      <p:pic>
        <p:nvPicPr>
          <p:cNvPr id="9" name="Picture 8"/>
          <p:cNvPicPr>
            <a:picLocks noChangeAspect="1"/>
          </p:cNvPicPr>
          <p:nvPr userDrawn="1"/>
        </p:nvPicPr>
        <p:blipFill>
          <a:blip r:embed="rId2"/>
          <a:stretch>
            <a:fillRect/>
          </a:stretch>
        </p:blipFill>
        <p:spPr>
          <a:xfrm>
            <a:off x="549031" y="1363508"/>
            <a:ext cx="1103781" cy="96362"/>
          </a:xfrm>
          <a:prstGeom prst="rect">
            <a:avLst/>
          </a:prstGeom>
        </p:spPr>
      </p:pic>
      <p:sp>
        <p:nvSpPr>
          <p:cNvPr id="10" name="Chart Placeholder 11"/>
          <p:cNvSpPr>
            <a:spLocks noGrp="1"/>
          </p:cNvSpPr>
          <p:nvPr>
            <p:ph type="chart" sz="quarter" idx="12" hasCustomPrompt="1"/>
          </p:nvPr>
        </p:nvSpPr>
        <p:spPr>
          <a:xfrm>
            <a:off x="447923" y="1724977"/>
            <a:ext cx="8184662" cy="2961163"/>
          </a:xfrm>
          <a:prstGeom prst="rect">
            <a:avLst/>
          </a:prstGeom>
        </p:spPr>
        <p:txBody>
          <a:bodyPr>
            <a:normAutofit/>
          </a:bodyPr>
          <a:lstStyle>
            <a:lvl1pPr marL="0" indent="0">
              <a:buNone/>
              <a:defRPr sz="2400" b="0" i="1" baseline="0">
                <a:solidFill>
                  <a:schemeClr val="tx1"/>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5" y="369733"/>
            <a:ext cx="8172210"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895524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3" name="Picture 12"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31248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bg>
      <p:bgPr>
        <a:solidFill>
          <a:schemeClr val="bg1"/>
        </a:solidFill>
        <a:effectLst/>
      </p:bgPr>
    </p:bg>
    <p:spTree>
      <p:nvGrpSpPr>
        <p:cNvPr id="1" name=""/>
        <p:cNvGrpSpPr/>
        <p:nvPr/>
      </p:nvGrpSpPr>
      <p:grpSpPr>
        <a:xfrm>
          <a:off x="0" y="0"/>
          <a:ext cx="0" cy="0"/>
          <a:chOff x="0" y="0"/>
          <a:chExt cx="0" cy="0"/>
        </a:xfrm>
      </p:grpSpPr>
      <p:pic>
        <p:nvPicPr>
          <p:cNvPr id="7" name="Picture 6" descr="UW_W Logo_White.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675530"/>
            <a:ext cx="2540000" cy="172311"/>
          </a:xfrm>
          <a:prstGeom prst="rect">
            <a:avLst/>
          </a:prstGeom>
        </p:spPr>
      </p:pic>
      <p:pic>
        <p:nvPicPr>
          <p:cNvPr id="9" name="Picture 8"/>
          <p:cNvPicPr>
            <a:picLocks noChangeAspect="1"/>
          </p:cNvPicPr>
          <p:nvPr userDrawn="1"/>
        </p:nvPicPr>
        <p:blipFill>
          <a:blip r:embed="rId4"/>
          <a:stretch>
            <a:fillRect/>
          </a:stretch>
        </p:blipFill>
        <p:spPr>
          <a:xfrm>
            <a:off x="568081" y="3426449"/>
            <a:ext cx="1600200" cy="139700"/>
          </a:xfrm>
          <a:prstGeom prst="rect">
            <a:avLst/>
          </a:prstGeom>
        </p:spPr>
      </p:pic>
      <p:sp>
        <p:nvSpPr>
          <p:cNvPr id="2" name="Title 1"/>
          <p:cNvSpPr>
            <a:spLocks noGrp="1"/>
          </p:cNvSpPr>
          <p:nvPr>
            <p:ph type="title" hasCustomPrompt="1"/>
          </p:nvPr>
        </p:nvSpPr>
        <p:spPr>
          <a:xfrm>
            <a:off x="460375" y="644993"/>
            <a:ext cx="7023540" cy="2641756"/>
          </a:xfrm>
          <a:prstGeom prst="rect">
            <a:avLst/>
          </a:prstGeom>
        </p:spPr>
        <p:txBody>
          <a:bodyPr anchor="b"/>
          <a:lstStyle>
            <a:lvl1pPr algn="l">
              <a:defRPr sz="5000" b="1" i="0" baseline="0">
                <a:solidFill>
                  <a:schemeClr val="tx2"/>
                </a:solidFill>
                <a:latin typeface="Encode Sans Normal Black" charset="0"/>
                <a:ea typeface="Encode Sans Normal Black" charset="0"/>
                <a:cs typeface="Encode Sans Normal Black" charset="0"/>
              </a:defRPr>
            </a:lvl1pPr>
          </a:lstStyle>
          <a:p>
            <a:r>
              <a:rPr lang="en-US" dirty="0"/>
              <a:t>TITLE HERE </a:t>
            </a:r>
            <a:br>
              <a:rPr lang="en-US" dirty="0"/>
            </a:br>
            <a:r>
              <a:rPr lang="en-US" dirty="0"/>
              <a:t>ENCODE NORMAL BLACK, 50 PT.</a:t>
            </a:r>
          </a:p>
        </p:txBody>
      </p:sp>
    </p:spTree>
    <p:extLst>
      <p:ext uri="{BB962C8B-B14F-4D97-AF65-F5344CB8AC3E}">
        <p14:creationId xmlns:p14="http://schemas.microsoft.com/office/powerpoint/2010/main" val="2373491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Header + Subheader + Content">
    <p:spTree>
      <p:nvGrpSpPr>
        <p:cNvPr id="1" name=""/>
        <p:cNvGrpSpPr/>
        <p:nvPr/>
      </p:nvGrpSpPr>
      <p:grpSpPr>
        <a:xfrm>
          <a:off x="0" y="0"/>
          <a:ext cx="0" cy="0"/>
          <a:chOff x="0" y="0"/>
          <a:chExt cx="0" cy="0"/>
        </a:xfrm>
      </p:grpSpPr>
      <p:sp>
        <p:nvSpPr>
          <p:cNvPr id="9"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0"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1" name="Picture 10"/>
          <p:cNvPicPr>
            <a:picLocks noChangeAspect="1"/>
          </p:cNvPicPr>
          <p:nvPr userDrawn="1"/>
        </p:nvPicPr>
        <p:blipFill>
          <a:blip r:embed="rId2"/>
          <a:stretch>
            <a:fillRect/>
          </a:stretch>
        </p:blipFill>
        <p:spPr>
          <a:xfrm>
            <a:off x="549031" y="1363508"/>
            <a:ext cx="1103781" cy="96362"/>
          </a:xfrm>
          <a:prstGeom prst="rect">
            <a:avLst/>
          </a:prstGeom>
        </p:spPr>
      </p:pic>
      <p:pic>
        <p:nvPicPr>
          <p:cNvPr id="19" name="Picture 1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37" y="4675530"/>
            <a:ext cx="2540000" cy="172311"/>
          </a:xfrm>
          <a:prstGeom prst="rect">
            <a:avLst/>
          </a:prstGeom>
        </p:spPr>
      </p:pic>
      <p:sp>
        <p:nvSpPr>
          <p:cNvPr id="2" name="Title 1"/>
          <p:cNvSpPr>
            <a:spLocks noGrp="1"/>
          </p:cNvSpPr>
          <p:nvPr>
            <p:ph type="title" hasCustomPrompt="1"/>
          </p:nvPr>
        </p:nvSpPr>
        <p:spPr>
          <a:xfrm>
            <a:off x="447923" y="371510"/>
            <a:ext cx="8197114"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769240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eader + Content">
    <p:bg>
      <p:bgPr>
        <a:solidFill>
          <a:schemeClr val="bg1"/>
        </a:solidFill>
        <a:effectLst/>
      </p:bgPr>
    </p:bg>
    <p:spTree>
      <p:nvGrpSpPr>
        <p:cNvPr id="1" name=""/>
        <p:cNvGrpSpPr/>
        <p:nvPr/>
      </p:nvGrpSpPr>
      <p:grpSpPr>
        <a:xfrm>
          <a:off x="0" y="0"/>
          <a:ext cx="0" cy="0"/>
          <a:chOff x="0" y="0"/>
          <a:chExt cx="0" cy="0"/>
        </a:xfrm>
      </p:grpSpPr>
      <p:sp>
        <p:nvSpPr>
          <p:cNvPr id="7"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2" name="Picture 11"/>
          <p:cNvPicPr>
            <a:picLocks noChangeAspect="1"/>
          </p:cNvPicPr>
          <p:nvPr userDrawn="1"/>
        </p:nvPicPr>
        <p:blipFill>
          <a:blip r:embed="rId2"/>
          <a:stretch>
            <a:fillRect/>
          </a:stretch>
        </p:blipFill>
        <p:spPr>
          <a:xfrm>
            <a:off x="549031" y="1363508"/>
            <a:ext cx="1103781" cy="96362"/>
          </a:xfrm>
          <a:prstGeom prst="rect">
            <a:avLst/>
          </a:prstGeom>
        </p:spPr>
      </p:pic>
      <p:pic>
        <p:nvPicPr>
          <p:cNvPr id="13" name="Picture 12" descr="UW_W Logo_White.png"/>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2" name="Title 1"/>
          <p:cNvSpPr>
            <a:spLocks noGrp="1"/>
          </p:cNvSpPr>
          <p:nvPr>
            <p:ph type="title" hasCustomPrompt="1"/>
          </p:nvPr>
        </p:nvSpPr>
        <p:spPr>
          <a:xfrm>
            <a:off x="447923" y="369733"/>
            <a:ext cx="8197114"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2363379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Header + Graphic">
    <p:bg>
      <p:bgPr>
        <a:solidFill>
          <a:schemeClr val="bg1"/>
        </a:solidFill>
        <a:effectLst/>
      </p:bgPr>
    </p:bg>
    <p:spTree>
      <p:nvGrpSpPr>
        <p:cNvPr id="1" name=""/>
        <p:cNvGrpSpPr/>
        <p:nvPr/>
      </p:nvGrpSpPr>
      <p:grpSpPr>
        <a:xfrm>
          <a:off x="0" y="0"/>
          <a:ext cx="0" cy="0"/>
          <a:chOff x="0" y="0"/>
          <a:chExt cx="0" cy="0"/>
        </a:xfrm>
      </p:grpSpPr>
      <p:sp>
        <p:nvSpPr>
          <p:cNvPr id="6" name="Chart Placeholder 11"/>
          <p:cNvSpPr>
            <a:spLocks noGrp="1"/>
          </p:cNvSpPr>
          <p:nvPr>
            <p:ph type="chart" sz="quarter" idx="12" hasCustomPrompt="1"/>
          </p:nvPr>
        </p:nvSpPr>
        <p:spPr>
          <a:xfrm>
            <a:off x="447923" y="1724977"/>
            <a:ext cx="8184662" cy="2828169"/>
          </a:xfrm>
          <a:prstGeom prst="rect">
            <a:avLst/>
          </a:prstGeom>
        </p:spPr>
        <p:txBody>
          <a:bodyPr>
            <a:normAutofit/>
          </a:bodyPr>
          <a:lstStyle>
            <a:lvl1pPr marL="0" indent="0">
              <a:buNone/>
              <a:defRPr sz="2400" b="0" i="1" baseline="0">
                <a:solidFill>
                  <a:srgbClr val="FFFFFF"/>
                </a:solidFill>
                <a:latin typeface="Open Sans Light"/>
                <a:cs typeface="Open Sans Light"/>
              </a:defRPr>
            </a:lvl1pPr>
          </a:lstStyle>
          <a:p>
            <a:r>
              <a:rPr lang="en-US" dirty="0"/>
              <a:t>Graphics can go here – </a:t>
            </a:r>
            <a:br>
              <a:rPr lang="en-US" dirty="0"/>
            </a:br>
            <a:r>
              <a:rPr lang="en-US" dirty="0"/>
              <a:t>replace this box with your image or chart</a:t>
            </a:r>
          </a:p>
        </p:txBody>
      </p:sp>
      <p:pic>
        <p:nvPicPr>
          <p:cNvPr id="13" name="Picture 12"/>
          <p:cNvPicPr>
            <a:picLocks noChangeAspect="1"/>
          </p:cNvPicPr>
          <p:nvPr userDrawn="1"/>
        </p:nvPicPr>
        <p:blipFill>
          <a:blip r:embed="rId2"/>
          <a:stretch>
            <a:fillRect/>
          </a:stretch>
        </p:blipFill>
        <p:spPr>
          <a:xfrm>
            <a:off x="549031" y="1363508"/>
            <a:ext cx="1103781" cy="96362"/>
          </a:xfrm>
          <a:prstGeom prst="rect">
            <a:avLst/>
          </a:prstGeom>
        </p:spPr>
      </p:pic>
      <p:pic>
        <p:nvPicPr>
          <p:cNvPr id="16" name="Picture 1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37" y="4675530"/>
            <a:ext cx="2540000" cy="172311"/>
          </a:xfrm>
          <a:prstGeom prst="rect">
            <a:avLst/>
          </a:prstGeom>
        </p:spPr>
      </p:pic>
      <p:sp>
        <p:nvSpPr>
          <p:cNvPr id="2" name="Title 1"/>
          <p:cNvSpPr>
            <a:spLocks noGrp="1"/>
          </p:cNvSpPr>
          <p:nvPr>
            <p:ph type="title" hasCustomPrompt="1"/>
          </p:nvPr>
        </p:nvSpPr>
        <p:spPr>
          <a:xfrm>
            <a:off x="460375" y="370622"/>
            <a:ext cx="8184662" cy="993775"/>
          </a:xfrm>
          <a:prstGeom prst="rect">
            <a:avLst/>
          </a:prstGeom>
        </p:spPr>
        <p:txBody>
          <a:bodyPr anchor="b"/>
          <a:lstStyle>
            <a:lvl1pPr algn="l">
              <a:defRPr sz="3000" b="1" i="0">
                <a:solidFill>
                  <a:schemeClr val="tx2"/>
                </a:solidFill>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28560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9" name="Picture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8081" y="4599107"/>
            <a:ext cx="2416273" cy="212486"/>
          </a:xfrm>
          <a:prstGeom prst="rect">
            <a:avLst/>
          </a:prstGeom>
        </p:spPr>
      </p:pic>
      <p:pic>
        <p:nvPicPr>
          <p:cNvPr id="10" name="Picture 9" descr="W Logo_Purple_2685_HEX.png"/>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sp>
        <p:nvSpPr>
          <p:cNvPr id="2" name="Title 1"/>
          <p:cNvSpPr>
            <a:spLocks noGrp="1"/>
          </p:cNvSpPr>
          <p:nvPr>
            <p:ph type="title" hasCustomPrompt="1"/>
          </p:nvPr>
        </p:nvSpPr>
        <p:spPr>
          <a:xfrm>
            <a:off x="460375" y="644993"/>
            <a:ext cx="702354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3965653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pic>
        <p:nvPicPr>
          <p:cNvPr id="9" name="Picture 8"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69461" y="3426449"/>
            <a:ext cx="1597439" cy="139700"/>
          </a:xfrm>
          <a:prstGeom prst="rect">
            <a:avLst/>
          </a:prstGeom>
        </p:spPr>
      </p:pic>
      <p:pic>
        <p:nvPicPr>
          <p:cNvPr id="14" name="Picture 13"/>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568085" y="4675530"/>
            <a:ext cx="2539991" cy="172311"/>
          </a:xfrm>
          <a:prstGeom prst="rect">
            <a:avLst/>
          </a:prstGeom>
        </p:spPr>
      </p:pic>
      <p:sp>
        <p:nvSpPr>
          <p:cNvPr id="2" name="Title 1"/>
          <p:cNvSpPr>
            <a:spLocks noGrp="1"/>
          </p:cNvSpPr>
          <p:nvPr>
            <p:ph type="title" hasCustomPrompt="1"/>
          </p:nvPr>
        </p:nvSpPr>
        <p:spPr>
          <a:xfrm>
            <a:off x="460375" y="644993"/>
            <a:ext cx="6972300" cy="2641756"/>
          </a:xfrm>
          <a:prstGeom prst="rect">
            <a:avLst/>
          </a:prstGeom>
        </p:spPr>
        <p:txBody>
          <a:bodyPr anchor="b"/>
          <a:lstStyle>
            <a:lvl1pPr algn="l">
              <a:defRPr sz="5000" b="1" i="0">
                <a:latin typeface="Encode Sans Normal Black" charset="0"/>
                <a:ea typeface="Encode Sans Normal Black" charset="0"/>
                <a:cs typeface="Encode Sans Normal Black" charset="0"/>
              </a:defRPr>
            </a:lvl1pPr>
          </a:lstStyle>
          <a:p>
            <a:pPr lvl="0"/>
            <a:r>
              <a:rPr lang="en-US" dirty="0"/>
              <a:t>TITLE HERE</a:t>
            </a:r>
            <a:br>
              <a:rPr lang="en-US" dirty="0"/>
            </a:br>
            <a:r>
              <a:rPr lang="en-US" dirty="0"/>
              <a:t>ENCODE NORMAL</a:t>
            </a:r>
            <a:br>
              <a:rPr lang="en-US" dirty="0"/>
            </a:br>
            <a:r>
              <a:rPr lang="en-US" dirty="0"/>
              <a:t>BLACK, 50 PT. </a:t>
            </a:r>
          </a:p>
        </p:txBody>
      </p:sp>
    </p:spTree>
    <p:extLst>
      <p:ext uri="{BB962C8B-B14F-4D97-AF65-F5344CB8AC3E}">
        <p14:creationId xmlns:p14="http://schemas.microsoft.com/office/powerpoint/2010/main" val="29014912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7923" y="2320239"/>
            <a:ext cx="8197114" cy="225176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sp>
        <p:nvSpPr>
          <p:cNvPr id="11" name="Text Placeholder 5"/>
          <p:cNvSpPr>
            <a:spLocks noGrp="1"/>
          </p:cNvSpPr>
          <p:nvPr>
            <p:ph type="body" sz="quarter" idx="12" hasCustomPrompt="1"/>
          </p:nvPr>
        </p:nvSpPr>
        <p:spPr>
          <a:xfrm>
            <a:off x="460375" y="1730667"/>
            <a:ext cx="8184662" cy="411171"/>
          </a:xfrm>
          <a:prstGeom prst="rect">
            <a:avLst/>
          </a:prstGeom>
        </p:spPr>
        <p:txBody>
          <a:bodyPr>
            <a:noAutofit/>
          </a:bodyPr>
          <a:lstStyle>
            <a:lvl1pPr marL="0" indent="0">
              <a:lnSpc>
                <a:spcPct val="90000"/>
              </a:lnSpc>
              <a:buNone/>
              <a:defRPr sz="2400" b="0" i="0" baseline="0">
                <a:solidFill>
                  <a:schemeClr val="tx2"/>
                </a:solidFill>
                <a:latin typeface="Uni Sans" charset="0"/>
                <a:ea typeface="Uni Sans" charset="0"/>
                <a:cs typeface="Uni Sans" charset="0"/>
              </a:defRPr>
            </a:lvl1pPr>
            <a:lvl2pPr marL="457200" indent="0">
              <a:buNone/>
              <a:defRPr b="0" i="0">
                <a:solidFill>
                  <a:srgbClr val="E8D3A2"/>
                </a:solidFill>
                <a:latin typeface="Encode Sans Normal Black"/>
                <a:cs typeface="Encode Sans Normal Black"/>
              </a:defRPr>
            </a:lvl2pPr>
            <a:lvl3pPr marL="914400" indent="0">
              <a:buNone/>
              <a:defRPr b="0" i="0">
                <a:solidFill>
                  <a:srgbClr val="E8D3A2"/>
                </a:solidFill>
                <a:latin typeface="Encode Sans Normal Black"/>
                <a:cs typeface="Encode Sans Normal Black"/>
              </a:defRPr>
            </a:lvl3pPr>
            <a:lvl4pPr marL="1371600" indent="0">
              <a:buNone/>
              <a:defRPr b="0" i="0">
                <a:solidFill>
                  <a:srgbClr val="E8D3A2"/>
                </a:solidFill>
                <a:latin typeface="Encode Sans Normal Black"/>
                <a:cs typeface="Encode Sans Normal Black"/>
              </a:defRPr>
            </a:lvl4pPr>
            <a:lvl5pPr marL="1828800" indent="0">
              <a:buNone/>
              <a:defRPr b="0" i="0">
                <a:solidFill>
                  <a:srgbClr val="E8D3A2"/>
                </a:solidFill>
                <a:latin typeface="Encode Sans Normal Black"/>
                <a:cs typeface="Encode Sans Normal Black"/>
              </a:defRPr>
            </a:lvl5pPr>
          </a:lstStyle>
          <a:p>
            <a:pPr lvl="0"/>
            <a:r>
              <a:rPr lang="en-US" dirty="0"/>
              <a:t>SUB-HEADER HERE (UNI SANS REGULAR, 24 PT.)</a:t>
            </a:r>
          </a:p>
        </p:txBody>
      </p:sp>
      <p:pic>
        <p:nvPicPr>
          <p:cNvPr id="12" name="Picture 1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pic>
        <p:nvPicPr>
          <p:cNvPr id="15" name="Picture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6105041" y="4675530"/>
            <a:ext cx="2539991" cy="172311"/>
          </a:xfrm>
          <a:prstGeom prst="rect">
            <a:avLst/>
          </a:prstGeom>
        </p:spPr>
      </p:pic>
      <p:sp>
        <p:nvSpPr>
          <p:cNvPr id="2" name="Title 1"/>
          <p:cNvSpPr>
            <a:spLocks noGrp="1"/>
          </p:cNvSpPr>
          <p:nvPr>
            <p:ph type="title" hasCustomPrompt="1"/>
          </p:nvPr>
        </p:nvSpPr>
        <p:spPr>
          <a:xfrm>
            <a:off x="460374" y="369733"/>
            <a:ext cx="8184657"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2429301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0" name="Text Placeholder 9"/>
          <p:cNvSpPr>
            <a:spLocks noGrp="1"/>
          </p:cNvSpPr>
          <p:nvPr>
            <p:ph type="body" sz="quarter" idx="11" hasCustomPrompt="1"/>
          </p:nvPr>
        </p:nvSpPr>
        <p:spPr>
          <a:xfrm>
            <a:off x="447923" y="1730667"/>
            <a:ext cx="8197114" cy="2365901"/>
          </a:xfrm>
          <a:prstGeom prst="rect">
            <a:avLst/>
          </a:prstGeom>
        </p:spPr>
        <p:txBody>
          <a:bodyPr/>
          <a:lstStyle>
            <a:lvl1pPr marL="342900" indent="-342900">
              <a:buFont typeface="Lucida Grande"/>
              <a:buChar char="&gt;"/>
              <a:defRPr sz="2400" b="1" i="0" baseline="0">
                <a:solidFill>
                  <a:schemeClr val="tx2"/>
                </a:solidFill>
                <a:latin typeface="Open Sans" charset="0"/>
                <a:ea typeface="Open Sans" charset="0"/>
                <a:cs typeface="Open Sans" charset="0"/>
              </a:defRPr>
            </a:lvl1pPr>
            <a:lvl2pPr>
              <a:defRPr sz="2000" b="1" i="0" baseline="0">
                <a:solidFill>
                  <a:schemeClr val="tx2"/>
                </a:solidFill>
                <a:latin typeface="Open Sans" charset="0"/>
                <a:ea typeface="Open Sans" charset="0"/>
                <a:cs typeface="Open Sans" charset="0"/>
              </a:defRPr>
            </a:lvl2pPr>
            <a:lvl3pPr marL="1143000" indent="-228600">
              <a:buSzPct val="100000"/>
              <a:buFont typeface="Lucida Grande"/>
              <a:buChar char="&gt;"/>
              <a:defRPr sz="1800" b="1" i="0" baseline="0">
                <a:solidFill>
                  <a:schemeClr val="tx2"/>
                </a:solidFill>
                <a:latin typeface="Open Sans" charset="0"/>
                <a:ea typeface="Open Sans" charset="0"/>
                <a:cs typeface="Open Sans" charset="0"/>
              </a:defRPr>
            </a:lvl3pPr>
            <a:lvl4pPr>
              <a:defRPr sz="1600" b="1" i="0" baseline="0">
                <a:solidFill>
                  <a:schemeClr val="tx2"/>
                </a:solidFill>
                <a:latin typeface="Open Sans" charset="0"/>
                <a:ea typeface="Open Sans" charset="0"/>
                <a:cs typeface="Open Sans" charset="0"/>
              </a:defRPr>
            </a:lvl4pPr>
            <a:lvl5pPr marL="2057400" indent="-228600">
              <a:buFont typeface="Lucida Grande"/>
              <a:buChar char="&gt;"/>
              <a:defRPr sz="1400" b="1" i="0" baseline="0">
                <a:solidFill>
                  <a:schemeClr val="tx2"/>
                </a:solidFill>
                <a:latin typeface="Open Sans" charset="0"/>
                <a:ea typeface="Open Sans" charset="0"/>
                <a:cs typeface="Open Sans" charset="0"/>
              </a:defRPr>
            </a:lvl5pPr>
          </a:lstStyle>
          <a:p>
            <a:pPr lvl="0"/>
            <a:r>
              <a:rPr lang="en-US" dirty="0"/>
              <a:t>Content here (Open Sans Bold, 24 pt.)</a:t>
            </a:r>
          </a:p>
          <a:p>
            <a:pPr lvl="1"/>
            <a:r>
              <a:rPr lang="en-US" dirty="0"/>
              <a:t>Second level (Open Sans Bold, 20)</a:t>
            </a:r>
          </a:p>
          <a:p>
            <a:pPr lvl="2"/>
            <a:r>
              <a:rPr lang="en-US" dirty="0"/>
              <a:t>Third level (Open Sans Bold, 18)</a:t>
            </a:r>
          </a:p>
          <a:p>
            <a:pPr lvl="3"/>
            <a:r>
              <a:rPr lang="en-US" dirty="0"/>
              <a:t>Fourth level (Open Sans Bold, 16)</a:t>
            </a:r>
          </a:p>
          <a:p>
            <a:pPr lvl="4"/>
            <a:r>
              <a:rPr lang="en-US" dirty="0"/>
              <a:t>Fifth level (Open Sans Bold, 14)</a:t>
            </a:r>
          </a:p>
        </p:txBody>
      </p:sp>
      <p:pic>
        <p:nvPicPr>
          <p:cNvPr id="13" name="Picture 12" descr="W Logo_Purple_2685_HEX.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483915" y="4219956"/>
            <a:ext cx="1371600" cy="923544"/>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555874" y="1363508"/>
            <a:ext cx="1090095" cy="96362"/>
          </a:xfrm>
          <a:prstGeom prst="rect">
            <a:avLst/>
          </a:prstGeom>
        </p:spPr>
      </p:pic>
      <p:sp>
        <p:nvSpPr>
          <p:cNvPr id="2" name="Title 1"/>
          <p:cNvSpPr>
            <a:spLocks noGrp="1"/>
          </p:cNvSpPr>
          <p:nvPr>
            <p:ph type="title" hasCustomPrompt="1"/>
          </p:nvPr>
        </p:nvSpPr>
        <p:spPr>
          <a:xfrm>
            <a:off x="460375" y="369733"/>
            <a:ext cx="8184662" cy="993775"/>
          </a:xfrm>
          <a:prstGeom prst="rect">
            <a:avLst/>
          </a:prstGeom>
        </p:spPr>
        <p:txBody>
          <a:bodyPr anchor="b"/>
          <a:lstStyle>
            <a:lvl1pPr algn="l">
              <a:defRPr sz="3000" b="1" i="0">
                <a:latin typeface="Encode Sans Normal Black" charset="0"/>
                <a:ea typeface="Encode Sans Normal Black" charset="0"/>
                <a:cs typeface="Encode Sans Normal Black" charset="0"/>
              </a:defRPr>
            </a:lvl1pPr>
          </a:lstStyle>
          <a:p>
            <a:pPr lvl="0"/>
            <a:r>
              <a:rPr lang="en-US" dirty="0"/>
              <a:t>HEADER HERE </a:t>
            </a:r>
            <a:br>
              <a:rPr lang="en-US" dirty="0"/>
            </a:br>
            <a:r>
              <a:rPr lang="en-US" dirty="0"/>
              <a:t>(ENCODE NORMAL BLACK, 30 PT.)</a:t>
            </a:r>
          </a:p>
        </p:txBody>
      </p:sp>
    </p:spTree>
    <p:extLst>
      <p:ext uri="{BB962C8B-B14F-4D97-AF65-F5344CB8AC3E}">
        <p14:creationId xmlns:p14="http://schemas.microsoft.com/office/powerpoint/2010/main" val="389039207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theme" Target="../theme/theme2.xml"/><Relationship Id="rId5" Type="http://schemas.openxmlformats.org/officeDocument/2006/relationships/slideLayout" Target="../slideLayouts/slideLayout10.xml"/><Relationship Id="rId4" Type="http://schemas.openxmlformats.org/officeDocument/2006/relationships/slideLayout" Target="../slideLayouts/slideLayout9.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3.xml"/><Relationship Id="rId7" Type="http://schemas.openxmlformats.org/officeDocument/2006/relationships/theme" Target="../theme/theme3.xml"/><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5" Type="http://schemas.openxmlformats.org/officeDocument/2006/relationships/slideLayout" Target="../slideLayouts/slideLayout15.xml"/><Relationship Id="rId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3703096"/>
      </p:ext>
    </p:extLst>
  </p:cSld>
  <p:clrMap bg1="dk1" tx1="lt1" bg2="dk2" tx2="lt2" accent1="accent1" accent2="accent2" accent3="accent3" accent4="accent4" accent5="accent5" accent6="accent6" hlink="hlink" folHlink="folHlink"/>
  <p:sldLayoutIdLst>
    <p:sldLayoutId id="2147483666" r:id="rId1"/>
    <p:sldLayoutId id="2147483658" r:id="rId2"/>
    <p:sldLayoutId id="2147483659" r:id="rId3"/>
    <p:sldLayoutId id="2147483660" r:id="rId4"/>
    <p:sldLayoutId id="2147483661"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E2CA9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3665410"/>
      </p:ext>
    </p:extLst>
  </p:cSld>
  <p:clrMap bg1="lt1" tx1="dk1" bg2="lt2" tx2="dk2" accent1="accent1" accent2="accent2" accent3="accent3" accent4="accent4" accent5="accent5" accent6="accent6" hlink="hlink" folHlink="folHlink"/>
  <p:sldLayoutIdLst>
    <p:sldLayoutId id="2147483678" r:id="rId1"/>
    <p:sldLayoutId id="2147483673" r:id="rId2"/>
    <p:sldLayoutId id="2147483674" r:id="rId3"/>
    <p:sldLayoutId id="2147483675" r:id="rId4"/>
    <p:sldLayoutId id="2147483677" r:id="rId5"/>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19868176"/>
      </p:ext>
    </p:extLst>
  </p:cSld>
  <p:clrMap bg1="lt1" tx1="dk1" bg2="lt2" tx2="dk2" accent1="accent1" accent2="accent2" accent3="accent3" accent4="accent4" accent5="accent5" accent6="accent6" hlink="hlink" folHlink="folHlink"/>
  <p:sldLayoutIdLst>
    <p:sldLayoutId id="2147483679" r:id="rId1"/>
    <p:sldLayoutId id="2147483653" r:id="rId2"/>
    <p:sldLayoutId id="2147483663" r:id="rId3"/>
    <p:sldLayoutId id="2147483664" r:id="rId4"/>
    <p:sldLayoutId id="2147483665" r:id="rId5"/>
    <p:sldLayoutId id="2147483680"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6.xml"/></Relationships>
</file>

<file path=ppt/slides/_rels/slide10.xml.rels><?xml version="1.0" encoding="UTF-8" standalone="yes"?>
<Relationships xmlns="http://schemas.openxmlformats.org/package/2006/relationships"><Relationship Id="rId3" Type="http://schemas.openxmlformats.org/officeDocument/2006/relationships/hyperlink" Target="https://docs.nvidia.com/cuda/" TargetMode="External"/><Relationship Id="rId2" Type="http://schemas.openxmlformats.org/officeDocument/2006/relationships/hyperlink" Target="http://nucsrl.coe.neu.edu/sites/nucsrl.coe.neu.edu/files/janki/HPEC'15-Janki.pdf" TargetMode="External"/><Relationship Id="rId1" Type="http://schemas.openxmlformats.org/officeDocument/2006/relationships/slideLayout" Target="../slideLayouts/slideLayout16.xml"/><Relationship Id="rId4" Type="http://schemas.openxmlformats.org/officeDocument/2006/relationships/hyperlink" Target="https://www.youtube.com/watch?v=4b5d3muPQm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F5BBD6-033A-3DC2-210F-81F183DE77D8}"/>
              </a:ext>
            </a:extLst>
          </p:cNvPr>
          <p:cNvSpPr>
            <a:spLocks noGrp="1"/>
          </p:cNvSpPr>
          <p:nvPr>
            <p:ph type="body" sz="quarter" idx="11"/>
          </p:nvPr>
        </p:nvSpPr>
        <p:spPr>
          <a:xfrm>
            <a:off x="103367" y="2100263"/>
            <a:ext cx="8937266" cy="2673504"/>
          </a:xfrm>
        </p:spPr>
        <p:txBody>
          <a:bodyPr/>
          <a:lstStyle/>
          <a:p>
            <a:pPr marL="0" indent="0">
              <a:buNone/>
            </a:pPr>
            <a:endParaRPr lang="en-US" sz="1800" dirty="0">
              <a:solidFill>
                <a:schemeClr val="tx1"/>
              </a:solidFill>
              <a:latin typeface="+mj-lt"/>
              <a:cs typeface="Times New Roman" panose="02020603050405020304" pitchFamily="18" charset="0"/>
            </a:endParaRPr>
          </a:p>
          <a:p>
            <a:pPr marL="0" indent="0">
              <a:buNone/>
            </a:pPr>
            <a:endParaRPr lang="en-US" sz="1800" dirty="0">
              <a:solidFill>
                <a:schemeClr val="tx1"/>
              </a:solidFill>
              <a:latin typeface="+mj-lt"/>
              <a:cs typeface="Times New Roman" panose="02020603050405020304" pitchFamily="18" charset="0"/>
            </a:endParaRPr>
          </a:p>
          <a:p>
            <a:pPr marL="0" indent="0">
              <a:buNone/>
            </a:pPr>
            <a:r>
              <a:rPr lang="en-US" sz="1800" dirty="0">
                <a:solidFill>
                  <a:schemeClr val="tx1"/>
                </a:solidFill>
                <a:latin typeface="+mj-lt"/>
                <a:cs typeface="Times New Roman" panose="02020603050405020304" pitchFamily="18" charset="0"/>
              </a:rPr>
              <a:t>Arsheya Raj</a:t>
            </a:r>
          </a:p>
          <a:p>
            <a:pPr marL="0" indent="0">
              <a:buNone/>
            </a:pPr>
            <a:r>
              <a:rPr lang="en-US" sz="1800" dirty="0">
                <a:solidFill>
                  <a:schemeClr val="tx1"/>
                </a:solidFill>
                <a:latin typeface="+mj-lt"/>
                <a:cs typeface="Times New Roman" panose="02020603050405020304" pitchFamily="18" charset="0"/>
              </a:rPr>
              <a:t>Sunjil Gahatraj</a:t>
            </a:r>
          </a:p>
          <a:p>
            <a:pPr marL="0" indent="0">
              <a:buNone/>
            </a:pPr>
            <a:endParaRPr lang="en-US" sz="1800" dirty="0">
              <a:solidFill>
                <a:schemeClr val="tx1"/>
              </a:solidFill>
              <a:latin typeface="+mj-lt"/>
              <a:cs typeface="Times New Roman" panose="02020603050405020304" pitchFamily="18" charset="0"/>
            </a:endParaRPr>
          </a:p>
          <a:p>
            <a:pPr marL="0" indent="0">
              <a:buNone/>
            </a:pPr>
            <a:r>
              <a:rPr lang="en-US" sz="1800" dirty="0">
                <a:solidFill>
                  <a:schemeClr val="tx1"/>
                </a:solidFill>
                <a:latin typeface="+mj-lt"/>
                <a:cs typeface="Times New Roman" panose="02020603050405020304" pitchFamily="18" charset="0"/>
              </a:rPr>
              <a:t>CSS535-HPC</a:t>
            </a:r>
          </a:p>
          <a:p>
            <a:pPr marL="0" indent="0">
              <a:buNone/>
            </a:pPr>
            <a:r>
              <a:rPr lang="en-US" sz="1800" dirty="0">
                <a:solidFill>
                  <a:schemeClr val="tx1"/>
                </a:solidFill>
                <a:latin typeface="+mj-lt"/>
                <a:cs typeface="Times New Roman" panose="02020603050405020304" pitchFamily="18" charset="0"/>
              </a:rPr>
              <a:t>University of Washington Bothell</a:t>
            </a:r>
          </a:p>
        </p:txBody>
      </p:sp>
      <p:sp>
        <p:nvSpPr>
          <p:cNvPr id="7" name="Title 6">
            <a:extLst>
              <a:ext uri="{FF2B5EF4-FFF2-40B4-BE49-F238E27FC236}">
                <a16:creationId xmlns:a16="http://schemas.microsoft.com/office/drawing/2014/main" id="{749D2630-A012-F705-DE06-B57AC47E15CB}"/>
              </a:ext>
            </a:extLst>
          </p:cNvPr>
          <p:cNvSpPr>
            <a:spLocks noGrp="1"/>
          </p:cNvSpPr>
          <p:nvPr>
            <p:ph type="title"/>
          </p:nvPr>
        </p:nvSpPr>
        <p:spPr>
          <a:xfrm>
            <a:off x="403225" y="91127"/>
            <a:ext cx="8184662" cy="1323336"/>
          </a:xfrm>
        </p:spPr>
        <p:txBody>
          <a:bodyPr/>
          <a:lstStyle/>
          <a:p>
            <a:pPr algn="ctr"/>
            <a:r>
              <a:rPr lang="en-US" sz="4000" dirty="0">
                <a:latin typeface="+mj-lt"/>
                <a:cs typeface="Times New Roman" panose="02020603050405020304" pitchFamily="18" charset="0"/>
              </a:rPr>
              <a:t>K-means Clustering in CUDA</a:t>
            </a:r>
            <a:endParaRPr lang="en-US" sz="4000" dirty="0">
              <a:latin typeface="+mj-lt"/>
            </a:endParaRPr>
          </a:p>
        </p:txBody>
      </p:sp>
      <p:pic>
        <p:nvPicPr>
          <p:cNvPr id="2" name="Picture 1" descr="K-Means Clustering Algorithm">
            <a:extLst>
              <a:ext uri="{FF2B5EF4-FFF2-40B4-BE49-F238E27FC236}">
                <a16:creationId xmlns:a16="http://schemas.microsoft.com/office/drawing/2014/main" id="{0E5D1F3A-7F2A-E2F5-AA60-444396261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71477" y="1703377"/>
            <a:ext cx="4015532" cy="20256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2755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7DE8AE-97F3-771D-BB8C-3A2591565131}"/>
              </a:ext>
            </a:extLst>
          </p:cNvPr>
          <p:cNvSpPr txBox="1"/>
          <p:nvPr/>
        </p:nvSpPr>
        <p:spPr>
          <a:xfrm>
            <a:off x="150019" y="814952"/>
            <a:ext cx="4572000" cy="584775"/>
          </a:xfrm>
          <a:prstGeom prst="rect">
            <a:avLst/>
          </a:prstGeom>
          <a:noFill/>
        </p:spPr>
        <p:txBody>
          <a:bodyPr wrap="square">
            <a:spAutoFit/>
          </a:bodyPr>
          <a:lstStyle/>
          <a:p>
            <a:r>
              <a:rPr lang="en-US" sz="3200" dirty="0">
                <a:solidFill>
                  <a:schemeClr val="tx1"/>
                </a:solidFill>
                <a:latin typeface="+mj-lt"/>
                <a:cs typeface="Times New Roman" panose="02020603050405020304" pitchFamily="18" charset="0"/>
              </a:rPr>
              <a:t>References</a:t>
            </a:r>
            <a:endParaRPr lang="en-US" sz="3200" dirty="0">
              <a:latin typeface="+mj-lt"/>
            </a:endParaRPr>
          </a:p>
        </p:txBody>
      </p:sp>
      <p:sp>
        <p:nvSpPr>
          <p:cNvPr id="3" name="TextBox 2">
            <a:extLst>
              <a:ext uri="{FF2B5EF4-FFF2-40B4-BE49-F238E27FC236}">
                <a16:creationId xmlns:a16="http://schemas.microsoft.com/office/drawing/2014/main" id="{ACC62B74-85E6-B180-164F-6C0DD9D753E0}"/>
              </a:ext>
            </a:extLst>
          </p:cNvPr>
          <p:cNvSpPr txBox="1"/>
          <p:nvPr/>
        </p:nvSpPr>
        <p:spPr>
          <a:xfrm>
            <a:off x="407194" y="2248584"/>
            <a:ext cx="7472362" cy="147732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http://nucsrl.coe.neu.edu/sites/nucsrl.coe.neu.edu/files/janki/HPEC'15-Janki.pdf</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sym typeface="Arial"/>
                <a:hlinkClick r:id="rId3">
                  <a:extLst>
                    <a:ext uri="{A12FA001-AC4F-418D-AE19-62706E023703}">
                      <ahyp:hlinkClr xmlns:ahyp="http://schemas.microsoft.com/office/drawing/2018/hyperlinkcolor" val="tx"/>
                    </a:ext>
                  </a:extLst>
                </a:hlinkClick>
              </a:rPr>
              <a:t> https://docs.nvidia.com/cuda/</a:t>
            </a:r>
            <a:endParaRPr lang="en-US" dirty="0">
              <a:latin typeface="Times New Roman" panose="02020603050405020304" pitchFamily="18" charset="0"/>
              <a:cs typeface="Times New Roman" panose="02020603050405020304" pitchFamily="18" charset="0"/>
              <a:sym typeface="Arial"/>
            </a:endParaRPr>
          </a:p>
          <a:p>
            <a:r>
              <a:rPr lang="en-US" sz="1800" b="0" dirty="0">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https://www.youtube.com/watch?v=4b5d3muPQmA</a:t>
            </a:r>
            <a:endParaRPr lang="en-IN" sz="1800" b="0"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2642732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F5BBD6-033A-3DC2-210F-81F183DE77D8}"/>
              </a:ext>
            </a:extLst>
          </p:cNvPr>
          <p:cNvSpPr>
            <a:spLocks noGrp="1"/>
          </p:cNvSpPr>
          <p:nvPr>
            <p:ph type="body" sz="quarter" idx="11"/>
          </p:nvPr>
        </p:nvSpPr>
        <p:spPr>
          <a:xfrm>
            <a:off x="103367" y="121444"/>
            <a:ext cx="8937266" cy="4666611"/>
          </a:xfrm>
        </p:spPr>
        <p:txBody>
          <a:bodyPr/>
          <a:lstStyle/>
          <a:p>
            <a:pPr marL="0" indent="0">
              <a:buNone/>
            </a:pPr>
            <a:endParaRPr lang="en-US" sz="2000" dirty="0">
              <a:solidFill>
                <a:schemeClr val="tx1"/>
              </a:solidFill>
              <a:latin typeface="+mj-lt"/>
              <a:cs typeface="Times New Roman" panose="02020603050405020304" pitchFamily="18" charset="0"/>
            </a:endParaRPr>
          </a:p>
          <a:p>
            <a:pPr marL="0" indent="0">
              <a:buNone/>
            </a:pPr>
            <a:r>
              <a:rPr lang="en-US" sz="3200" b="1" i="0" u="none" strike="noStrike" baseline="0" dirty="0">
                <a:solidFill>
                  <a:schemeClr val="tx1"/>
                </a:solidFill>
                <a:latin typeface="+mj-lt"/>
                <a:cs typeface="Times New Roman" panose="02020603050405020304" pitchFamily="18" charset="0"/>
              </a:rPr>
              <a:t>Overview</a:t>
            </a:r>
          </a:p>
          <a:p>
            <a:pPr marL="0" indent="0">
              <a:buNone/>
            </a:pPr>
            <a:endParaRPr lang="en-US" sz="2000" dirty="0">
              <a:solidFill>
                <a:schemeClr val="tx1"/>
              </a:solidFill>
              <a:latin typeface="+mj-lt"/>
              <a:cs typeface="Times New Roman" panose="02020603050405020304" pitchFamily="18" charset="0"/>
            </a:endParaRPr>
          </a:p>
          <a:p>
            <a:pPr>
              <a:buFontTx/>
              <a:buChar char="-"/>
            </a:pPr>
            <a:r>
              <a:rPr lang="en-US" sz="2000" dirty="0">
                <a:solidFill>
                  <a:schemeClr val="tx1"/>
                </a:solidFill>
                <a:latin typeface="+mj-lt"/>
                <a:cs typeface="Times New Roman" panose="02020603050405020304" pitchFamily="18" charset="0"/>
              </a:rPr>
              <a:t>K-means clustering is a type of unsupervised machine learning algorithm used for partitioning a set of data points into K clusters, where K is a predetermined number of clusters. The algorithm works by iteratively assigning each data point to its nearest centroid (cluster center) and then recomputing the centroid of each cluster based on the newly assigned data points. The process is repeated until convergence, where the assignments no longer change.</a:t>
            </a:r>
          </a:p>
          <a:p>
            <a:pPr>
              <a:buFontTx/>
              <a:buChar char="-"/>
            </a:pPr>
            <a:r>
              <a:rPr lang="en-US" sz="2000" dirty="0">
                <a:solidFill>
                  <a:schemeClr val="tx1"/>
                </a:solidFill>
                <a:latin typeface="+mj-lt"/>
                <a:cs typeface="Times New Roman" panose="02020603050405020304" pitchFamily="18" charset="0"/>
              </a:rPr>
              <a:t>Sequential algorithm is limited by computationally and memory bottleneck </a:t>
            </a:r>
          </a:p>
          <a:p>
            <a:pPr>
              <a:buFontTx/>
              <a:buChar char="-"/>
            </a:pPr>
            <a:r>
              <a:rPr lang="en-US" sz="2000" dirty="0">
                <a:solidFill>
                  <a:schemeClr val="tx1"/>
                </a:solidFill>
                <a:latin typeface="+mj-lt"/>
                <a:cs typeface="Times New Roman" panose="02020603050405020304" pitchFamily="18" charset="0"/>
              </a:rPr>
              <a:t>Parallel algorithm in CUDA supports highly optimized computation on large data dataset </a:t>
            </a:r>
          </a:p>
        </p:txBody>
      </p:sp>
    </p:spTree>
    <p:extLst>
      <p:ext uri="{BB962C8B-B14F-4D97-AF65-F5344CB8AC3E}">
        <p14:creationId xmlns:p14="http://schemas.microsoft.com/office/powerpoint/2010/main" val="2988807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F5BBD6-033A-3DC2-210F-81F183DE77D8}"/>
              </a:ext>
            </a:extLst>
          </p:cNvPr>
          <p:cNvSpPr>
            <a:spLocks noGrp="1"/>
          </p:cNvSpPr>
          <p:nvPr>
            <p:ph type="body" sz="quarter" idx="11"/>
          </p:nvPr>
        </p:nvSpPr>
        <p:spPr>
          <a:xfrm>
            <a:off x="103367" y="514350"/>
            <a:ext cx="8937266" cy="4629150"/>
          </a:xfrm>
        </p:spPr>
        <p:txBody>
          <a:bodyPr/>
          <a:lstStyle/>
          <a:p>
            <a:pPr marL="0" indent="0">
              <a:buNone/>
            </a:pPr>
            <a:r>
              <a:rPr lang="en-US" sz="3200" dirty="0">
                <a:latin typeface="+mj-lt"/>
                <a:cs typeface="Times New Roman" panose="02020603050405020304" pitchFamily="18" charset="0"/>
              </a:rPr>
              <a:t>Hardware and Software Specification</a:t>
            </a:r>
          </a:p>
          <a:p>
            <a:pPr marL="0" indent="0">
              <a:buNone/>
            </a:pPr>
            <a:endParaRPr lang="en-US" sz="2000" dirty="0">
              <a:solidFill>
                <a:schemeClr val="tx1"/>
              </a:solidFill>
              <a:latin typeface="+mj-lt"/>
              <a:cs typeface="Times New Roman" panose="02020603050405020304" pitchFamily="18" charset="0"/>
            </a:endParaRPr>
          </a:p>
          <a:p>
            <a:pPr marL="0" indent="0" algn="ctr">
              <a:buNone/>
            </a:pPr>
            <a:r>
              <a:rPr lang="en-US" sz="2000" dirty="0">
                <a:solidFill>
                  <a:schemeClr val="tx1"/>
                </a:solidFill>
                <a:latin typeface="+mj-lt"/>
                <a:cs typeface="Times New Roman" panose="02020603050405020304" pitchFamily="18" charset="0"/>
              </a:rPr>
              <a:t>Hardware</a:t>
            </a:r>
          </a:p>
          <a:p>
            <a:pPr marL="0" indent="0" algn="ctr">
              <a:buNone/>
            </a:pPr>
            <a:r>
              <a:rPr lang="en-US" sz="2000" dirty="0">
                <a:solidFill>
                  <a:schemeClr val="tx1"/>
                </a:solidFill>
                <a:latin typeface="+mj-lt"/>
                <a:cs typeface="Times New Roman" panose="02020603050405020304" pitchFamily="18" charset="0"/>
              </a:rPr>
              <a:t>	I7-7700HQ @ 2.8GHz (8 CPUs)</a:t>
            </a:r>
          </a:p>
          <a:p>
            <a:pPr marL="0" indent="0" algn="ctr">
              <a:buNone/>
            </a:pPr>
            <a:r>
              <a:rPr lang="pt-BR" sz="2000" dirty="0">
                <a:solidFill>
                  <a:schemeClr val="tx1"/>
                </a:solidFill>
                <a:latin typeface="+mj-lt"/>
                <a:cs typeface="Times New Roman" panose="02020603050405020304" pitchFamily="18" charset="0"/>
              </a:rPr>
              <a:t>	NVIDIA GeForce GTX 1050 Ti</a:t>
            </a:r>
            <a:endParaRPr lang="en-US" sz="2000" dirty="0">
              <a:solidFill>
                <a:schemeClr val="tx1"/>
              </a:solidFill>
              <a:latin typeface="+mj-lt"/>
              <a:cs typeface="Times New Roman" panose="02020603050405020304" pitchFamily="18" charset="0"/>
            </a:endParaRPr>
          </a:p>
          <a:p>
            <a:pPr marL="0" indent="0" algn="ctr">
              <a:buNone/>
            </a:pPr>
            <a:r>
              <a:rPr lang="en-US" sz="2000" dirty="0">
                <a:solidFill>
                  <a:schemeClr val="tx1"/>
                </a:solidFill>
                <a:latin typeface="+mj-lt"/>
                <a:cs typeface="Times New Roman" panose="02020603050405020304" pitchFamily="18" charset="0"/>
              </a:rPr>
              <a:t>	Pascal</a:t>
            </a:r>
          </a:p>
          <a:p>
            <a:pPr marL="0" indent="0" algn="ctr">
              <a:buNone/>
            </a:pPr>
            <a:r>
              <a:rPr lang="en-US" sz="2000" dirty="0">
                <a:solidFill>
                  <a:schemeClr val="tx1"/>
                </a:solidFill>
                <a:latin typeface="+mj-lt"/>
                <a:cs typeface="Times New Roman" panose="02020603050405020304" pitchFamily="18" charset="0"/>
              </a:rPr>
              <a:t>	SM 52</a:t>
            </a:r>
          </a:p>
          <a:p>
            <a:pPr marL="0" indent="0" algn="ctr">
              <a:buNone/>
            </a:pPr>
            <a:endParaRPr lang="en-US" sz="2000" dirty="0">
              <a:solidFill>
                <a:schemeClr val="tx1"/>
              </a:solidFill>
              <a:latin typeface="+mj-lt"/>
              <a:cs typeface="Times New Roman" panose="02020603050405020304" pitchFamily="18" charset="0"/>
            </a:endParaRPr>
          </a:p>
          <a:p>
            <a:pPr marL="0" indent="0" algn="ctr">
              <a:buNone/>
            </a:pPr>
            <a:r>
              <a:rPr lang="en-US" sz="2000" dirty="0">
                <a:solidFill>
                  <a:schemeClr val="tx1"/>
                </a:solidFill>
                <a:latin typeface="+mj-lt"/>
                <a:cs typeface="Times New Roman" panose="02020603050405020304" pitchFamily="18" charset="0"/>
              </a:rPr>
              <a:t>Software</a:t>
            </a:r>
          </a:p>
          <a:p>
            <a:pPr marL="0" indent="0" algn="ctr">
              <a:buNone/>
            </a:pPr>
            <a:r>
              <a:rPr lang="en-US" sz="2000" dirty="0">
                <a:solidFill>
                  <a:schemeClr val="tx1"/>
                </a:solidFill>
                <a:latin typeface="+mj-lt"/>
                <a:cs typeface="Times New Roman" panose="02020603050405020304" pitchFamily="18" charset="0"/>
              </a:rPr>
              <a:t>	Window 10</a:t>
            </a:r>
          </a:p>
          <a:p>
            <a:pPr marL="0" indent="0" algn="ctr">
              <a:buNone/>
            </a:pPr>
            <a:r>
              <a:rPr lang="en-US" sz="2000" dirty="0">
                <a:solidFill>
                  <a:schemeClr val="tx1"/>
                </a:solidFill>
                <a:latin typeface="+mj-lt"/>
                <a:cs typeface="Times New Roman" panose="02020603050405020304" pitchFamily="18" charset="0"/>
              </a:rPr>
              <a:t>	Visual Studio 2022</a:t>
            </a:r>
          </a:p>
          <a:p>
            <a:pPr marL="0" indent="0" algn="ctr">
              <a:buNone/>
            </a:pPr>
            <a:r>
              <a:rPr lang="en-US" sz="2000" dirty="0">
                <a:solidFill>
                  <a:schemeClr val="tx1"/>
                </a:solidFill>
                <a:latin typeface="+mj-lt"/>
                <a:cs typeface="Times New Roman" panose="02020603050405020304" pitchFamily="18" charset="0"/>
              </a:rPr>
              <a:t>	CUDA 12.0</a:t>
            </a:r>
          </a:p>
        </p:txBody>
      </p:sp>
    </p:spTree>
    <p:extLst>
      <p:ext uri="{BB962C8B-B14F-4D97-AF65-F5344CB8AC3E}">
        <p14:creationId xmlns:p14="http://schemas.microsoft.com/office/powerpoint/2010/main" val="107272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F5BBD6-033A-3DC2-210F-81F183DE77D8}"/>
              </a:ext>
            </a:extLst>
          </p:cNvPr>
          <p:cNvSpPr>
            <a:spLocks noGrp="1"/>
          </p:cNvSpPr>
          <p:nvPr>
            <p:ph type="body" sz="quarter" idx="11"/>
          </p:nvPr>
        </p:nvSpPr>
        <p:spPr>
          <a:xfrm>
            <a:off x="0" y="547076"/>
            <a:ext cx="5127009" cy="2673504"/>
          </a:xfrm>
        </p:spPr>
        <p:txBody>
          <a:bodyPr/>
          <a:lstStyle/>
          <a:p>
            <a:pPr marL="0" indent="0">
              <a:buNone/>
            </a:pPr>
            <a:r>
              <a:rPr lang="en-US" sz="3200" b="1" i="0" u="none" strike="noStrike" baseline="0" dirty="0">
                <a:solidFill>
                  <a:schemeClr val="tx1"/>
                </a:solidFill>
                <a:latin typeface="+mj-lt"/>
                <a:cs typeface="Times New Roman" panose="02020603050405020304" pitchFamily="18" charset="0"/>
              </a:rPr>
              <a:t>Program Design</a:t>
            </a:r>
            <a:endParaRPr lang="en-US" sz="3200" dirty="0">
              <a:solidFill>
                <a:schemeClr val="tx1"/>
              </a:solidFill>
              <a:latin typeface="+mj-lt"/>
              <a:cs typeface="Times New Roman" panose="02020603050405020304" pitchFamily="18" charset="0"/>
            </a:endParaRPr>
          </a:p>
          <a:p>
            <a:pPr marL="0" indent="0" algn="ctr">
              <a:buNone/>
            </a:pPr>
            <a:endParaRPr lang="en-US" sz="1800" dirty="0">
              <a:solidFill>
                <a:schemeClr val="tx1"/>
              </a:solidFill>
              <a:latin typeface="Times New Roman" panose="02020603050405020304" pitchFamily="18" charset="0"/>
              <a:cs typeface="Times New Roman" panose="02020603050405020304" pitchFamily="18" charset="0"/>
            </a:endParaRPr>
          </a:p>
          <a:p>
            <a:pPr marL="0" indent="0" algn="ctr">
              <a:buNone/>
            </a:pPr>
            <a:endParaRPr lang="en-US" sz="1800" dirty="0">
              <a:solidFill>
                <a:schemeClr val="tx1"/>
              </a:solidFill>
              <a:latin typeface="Times New Roman" panose="02020603050405020304" pitchFamily="18" charset="0"/>
              <a:cs typeface="Times New Roman" panose="02020603050405020304" pitchFamily="18" charset="0"/>
            </a:endParaRPr>
          </a:p>
        </p:txBody>
      </p:sp>
      <p:pic>
        <p:nvPicPr>
          <p:cNvPr id="6" name="Picture 5" descr="Diagram&#10;&#10;Description automatically generated">
            <a:extLst>
              <a:ext uri="{FF2B5EF4-FFF2-40B4-BE49-F238E27FC236}">
                <a16:creationId xmlns:a16="http://schemas.microsoft.com/office/drawing/2014/main" id="{C9DEB948-4236-FCB5-A1B3-F8CCEBFD34D7}"/>
              </a:ext>
            </a:extLst>
          </p:cNvPr>
          <p:cNvPicPr>
            <a:picLocks noChangeAspect="1"/>
          </p:cNvPicPr>
          <p:nvPr/>
        </p:nvPicPr>
        <p:blipFill>
          <a:blip r:embed="rId2"/>
          <a:stretch>
            <a:fillRect/>
          </a:stretch>
        </p:blipFill>
        <p:spPr>
          <a:xfrm>
            <a:off x="4424055" y="940058"/>
            <a:ext cx="4462462" cy="2890836"/>
          </a:xfrm>
          <a:prstGeom prst="rect">
            <a:avLst/>
          </a:prstGeom>
        </p:spPr>
      </p:pic>
      <p:sp>
        <p:nvSpPr>
          <p:cNvPr id="9" name="TextBox 8">
            <a:extLst>
              <a:ext uri="{FF2B5EF4-FFF2-40B4-BE49-F238E27FC236}">
                <a16:creationId xmlns:a16="http://schemas.microsoft.com/office/drawing/2014/main" id="{7F482C85-DB13-4D12-AA65-8D232349E7AC}"/>
              </a:ext>
            </a:extLst>
          </p:cNvPr>
          <p:cNvSpPr txBox="1"/>
          <p:nvPr/>
        </p:nvSpPr>
        <p:spPr>
          <a:xfrm>
            <a:off x="392907" y="1760488"/>
            <a:ext cx="4572000" cy="2554545"/>
          </a:xfrm>
          <a:prstGeom prst="rect">
            <a:avLst/>
          </a:prstGeom>
          <a:noFill/>
        </p:spPr>
        <p:txBody>
          <a:bodyPr wrap="square">
            <a:spAutoFit/>
          </a:bodyPr>
          <a:lstStyle/>
          <a:p>
            <a:r>
              <a:rPr lang="en-US" sz="2000" dirty="0"/>
              <a:t>1. Initialize K centroids randomly.</a:t>
            </a:r>
          </a:p>
          <a:p>
            <a:r>
              <a:rPr lang="en-US" sz="2000" dirty="0"/>
              <a:t>2. Divide the data into small subsets.</a:t>
            </a:r>
          </a:p>
          <a:p>
            <a:r>
              <a:rPr lang="en-US" sz="2000" dirty="0"/>
              <a:t>3. For each subset, assign each data point to its nearest centroid and update the centroid of each cluster.</a:t>
            </a:r>
          </a:p>
          <a:p>
            <a:r>
              <a:rPr lang="en-US" sz="2000" dirty="0"/>
              <a:t>4. Merge the resulting clusters from each subset to produce the final clusters.</a:t>
            </a:r>
          </a:p>
          <a:p>
            <a:r>
              <a:rPr lang="en-US" sz="2000" dirty="0"/>
              <a:t>5. Repeat steps 2-4 until convergence.</a:t>
            </a:r>
          </a:p>
        </p:txBody>
      </p:sp>
    </p:spTree>
    <p:extLst>
      <p:ext uri="{BB962C8B-B14F-4D97-AF65-F5344CB8AC3E}">
        <p14:creationId xmlns:p14="http://schemas.microsoft.com/office/powerpoint/2010/main" val="1698748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F5BBD6-033A-3DC2-210F-81F183DE77D8}"/>
              </a:ext>
            </a:extLst>
          </p:cNvPr>
          <p:cNvSpPr>
            <a:spLocks noGrp="1"/>
          </p:cNvSpPr>
          <p:nvPr>
            <p:ph type="body" sz="quarter" idx="11"/>
          </p:nvPr>
        </p:nvSpPr>
        <p:spPr>
          <a:xfrm>
            <a:off x="103367" y="735806"/>
            <a:ext cx="8937266" cy="3880798"/>
          </a:xfrm>
        </p:spPr>
        <p:txBody>
          <a:bodyPr/>
          <a:lstStyle/>
          <a:p>
            <a:pPr marL="0" indent="0">
              <a:buNone/>
            </a:pPr>
            <a:r>
              <a:rPr lang="en-US" sz="3200" dirty="0">
                <a:solidFill>
                  <a:schemeClr val="tx1"/>
                </a:solidFill>
                <a:latin typeface="+mj-lt"/>
                <a:cs typeface="Times New Roman" panose="02020603050405020304" pitchFamily="18" charset="0"/>
              </a:rPr>
              <a:t>CUDA Code</a:t>
            </a:r>
          </a:p>
          <a:p>
            <a:pPr marL="0" indent="0" algn="ctr">
              <a:buNone/>
            </a:pPr>
            <a:endParaRPr lang="en-US" sz="2000" dirty="0">
              <a:solidFill>
                <a:schemeClr val="tx1"/>
              </a:solidFill>
              <a:latin typeface="+mj-lt"/>
              <a:cs typeface="Times New Roman" panose="02020603050405020304" pitchFamily="18" charset="0"/>
            </a:endParaRPr>
          </a:p>
          <a:p>
            <a:pPr marL="0" indent="0" algn="ctr">
              <a:buNone/>
            </a:pPr>
            <a:endParaRPr lang="en-US" sz="2000" dirty="0">
              <a:solidFill>
                <a:schemeClr val="tx1"/>
              </a:solidFill>
              <a:latin typeface="+mj-lt"/>
              <a:cs typeface="Times New Roman" panose="02020603050405020304" pitchFamily="18" charset="0"/>
            </a:endParaRPr>
          </a:p>
          <a:p>
            <a:pPr>
              <a:buAutoNum type="arabicPeriod"/>
            </a:pPr>
            <a:r>
              <a:rPr lang="en-US" sz="2000" dirty="0" err="1">
                <a:solidFill>
                  <a:schemeClr val="tx1"/>
                </a:solidFill>
                <a:latin typeface="+mj-lt"/>
                <a:cs typeface="Times New Roman" panose="02020603050405020304" pitchFamily="18" charset="0"/>
              </a:rPr>
              <a:t>kMeansClusterAssignmentusingdistance_parallel</a:t>
            </a:r>
            <a:r>
              <a:rPr lang="en-US" sz="2000" dirty="0">
                <a:solidFill>
                  <a:schemeClr val="tx1"/>
                </a:solidFill>
                <a:latin typeface="+mj-lt"/>
                <a:cs typeface="Times New Roman" panose="02020603050405020304" pitchFamily="18" charset="0"/>
              </a:rPr>
              <a:t> processes each 2D points to one cluster. This kernel function assign to each thread for computing the task of calculating the distance between one single data point to each centroid to find closest centroid. It returns the cluster number as output</a:t>
            </a:r>
          </a:p>
          <a:p>
            <a:pPr>
              <a:buAutoNum type="arabicPeriod"/>
            </a:pPr>
            <a:r>
              <a:rPr lang="en-US" sz="2000" dirty="0">
                <a:solidFill>
                  <a:schemeClr val="tx1"/>
                </a:solidFill>
                <a:latin typeface="+mj-lt"/>
                <a:cs typeface="Times New Roman" panose="02020603050405020304" pitchFamily="18" charset="0"/>
              </a:rPr>
              <a:t>After every iteration all the points centroid are updated</a:t>
            </a:r>
          </a:p>
          <a:p>
            <a:pPr>
              <a:buAutoNum type="arabicPeriod"/>
            </a:pPr>
            <a:r>
              <a:rPr lang="en-US" sz="2000" dirty="0">
                <a:solidFill>
                  <a:schemeClr val="tx1"/>
                </a:solidFill>
                <a:latin typeface="+mj-lt"/>
                <a:cs typeface="Times New Roman" panose="02020603050405020304" pitchFamily="18" charset="0"/>
              </a:rPr>
              <a:t>Distance between points are calculated using Euclidean distance formula </a:t>
            </a:r>
          </a:p>
        </p:txBody>
      </p:sp>
    </p:spTree>
    <p:extLst>
      <p:ext uri="{BB962C8B-B14F-4D97-AF65-F5344CB8AC3E}">
        <p14:creationId xmlns:p14="http://schemas.microsoft.com/office/powerpoint/2010/main" val="3984024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FFF5BBD6-033A-3DC2-210F-81F183DE77D8}"/>
              </a:ext>
            </a:extLst>
          </p:cNvPr>
          <p:cNvSpPr>
            <a:spLocks noGrp="1"/>
          </p:cNvSpPr>
          <p:nvPr>
            <p:ph type="body" sz="quarter" idx="11"/>
          </p:nvPr>
        </p:nvSpPr>
        <p:spPr>
          <a:xfrm>
            <a:off x="103367" y="707232"/>
            <a:ext cx="8937266" cy="2673504"/>
          </a:xfrm>
        </p:spPr>
        <p:txBody>
          <a:bodyPr/>
          <a:lstStyle/>
          <a:p>
            <a:pPr marL="0" indent="0">
              <a:buNone/>
            </a:pPr>
            <a:r>
              <a:rPr lang="en-US" sz="3200" dirty="0">
                <a:solidFill>
                  <a:schemeClr val="tx1"/>
                </a:solidFill>
                <a:latin typeface="+mj-lt"/>
                <a:cs typeface="Times New Roman" panose="02020603050405020304" pitchFamily="18" charset="0"/>
              </a:rPr>
              <a:t>Project Scope</a:t>
            </a:r>
          </a:p>
          <a:p>
            <a:pPr marL="0" indent="0">
              <a:buNone/>
            </a:pPr>
            <a:endParaRPr lang="en-US" sz="3200" dirty="0">
              <a:solidFill>
                <a:schemeClr val="tx1"/>
              </a:solidFill>
              <a:latin typeface="+mj-lt"/>
              <a:cs typeface="Times New Roman" panose="02020603050405020304" pitchFamily="18" charset="0"/>
            </a:endParaRPr>
          </a:p>
          <a:p>
            <a:pPr marL="0" indent="0" algn="ctr">
              <a:buNone/>
            </a:pPr>
            <a:r>
              <a:rPr lang="en-US" sz="2000" dirty="0">
                <a:solidFill>
                  <a:schemeClr val="tx1"/>
                </a:solidFill>
                <a:latin typeface="+mj-lt"/>
                <a:cs typeface="Times New Roman" panose="02020603050405020304" pitchFamily="18" charset="0"/>
              </a:rPr>
              <a:t>K-means clustering is widely used clustering algorithm in every domain of computer science. For example: Document clustering, market segmentation, clustering of community etc. </a:t>
            </a:r>
          </a:p>
          <a:p>
            <a:pPr marL="0" indent="0" algn="ctr">
              <a:buNone/>
            </a:pPr>
            <a:endParaRPr lang="en-US" sz="2000" dirty="0">
              <a:solidFill>
                <a:schemeClr val="tx1"/>
              </a:solidFill>
              <a:latin typeface="+mj-lt"/>
              <a:cs typeface="Times New Roman" panose="02020603050405020304" pitchFamily="18" charset="0"/>
            </a:endParaRPr>
          </a:p>
          <a:p>
            <a:pPr marL="0" indent="0" algn="ctr">
              <a:buNone/>
            </a:pPr>
            <a:r>
              <a:rPr lang="en-US" sz="2000" dirty="0">
                <a:solidFill>
                  <a:schemeClr val="tx1"/>
                </a:solidFill>
                <a:latin typeface="+mj-lt"/>
                <a:cs typeface="Times New Roman" panose="02020603050405020304" pitchFamily="18" charset="0"/>
              </a:rPr>
              <a:t>Goals</a:t>
            </a:r>
          </a:p>
          <a:p>
            <a:pPr marL="0" indent="0" algn="ctr">
              <a:buNone/>
            </a:pPr>
            <a:r>
              <a:rPr lang="en-US" sz="2000" dirty="0">
                <a:solidFill>
                  <a:schemeClr val="tx1"/>
                </a:solidFill>
                <a:latin typeface="+mj-lt"/>
                <a:cs typeface="Times New Roman" panose="02020603050405020304" pitchFamily="18" charset="0"/>
              </a:rPr>
              <a:t>Optimize K-mean clustering algorithm by parallelizing task and overcome limitation of CPU using CUDA and GPU</a:t>
            </a:r>
          </a:p>
        </p:txBody>
      </p:sp>
    </p:spTree>
    <p:extLst>
      <p:ext uri="{BB962C8B-B14F-4D97-AF65-F5344CB8AC3E}">
        <p14:creationId xmlns:p14="http://schemas.microsoft.com/office/powerpoint/2010/main" val="38284935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0D0B4EE9-BD1F-5395-8F5C-C0CE4C7ED0D3}"/>
              </a:ext>
            </a:extLst>
          </p:cNvPr>
          <p:cNvPicPr>
            <a:picLocks noChangeAspect="1"/>
          </p:cNvPicPr>
          <p:nvPr/>
        </p:nvPicPr>
        <p:blipFill>
          <a:blip r:embed="rId2"/>
          <a:stretch>
            <a:fillRect/>
          </a:stretch>
        </p:blipFill>
        <p:spPr>
          <a:xfrm>
            <a:off x="247275" y="1700213"/>
            <a:ext cx="4047986" cy="2459887"/>
          </a:xfrm>
          <a:prstGeom prst="rect">
            <a:avLst/>
          </a:prstGeom>
        </p:spPr>
      </p:pic>
      <p:sp>
        <p:nvSpPr>
          <p:cNvPr id="10" name="TextBox 9">
            <a:extLst>
              <a:ext uri="{FF2B5EF4-FFF2-40B4-BE49-F238E27FC236}">
                <a16:creationId xmlns:a16="http://schemas.microsoft.com/office/drawing/2014/main" id="{557DE8AE-97F3-771D-BB8C-3A2591565131}"/>
              </a:ext>
            </a:extLst>
          </p:cNvPr>
          <p:cNvSpPr txBox="1"/>
          <p:nvPr/>
        </p:nvSpPr>
        <p:spPr>
          <a:xfrm>
            <a:off x="435768" y="729733"/>
            <a:ext cx="4572000" cy="584775"/>
          </a:xfrm>
          <a:prstGeom prst="rect">
            <a:avLst/>
          </a:prstGeom>
          <a:noFill/>
        </p:spPr>
        <p:txBody>
          <a:bodyPr wrap="square">
            <a:spAutoFit/>
          </a:bodyPr>
          <a:lstStyle/>
          <a:p>
            <a:r>
              <a:rPr lang="en-US" sz="3200" dirty="0">
                <a:solidFill>
                  <a:schemeClr val="tx1"/>
                </a:solidFill>
                <a:latin typeface="+mj-lt"/>
                <a:cs typeface="Times New Roman" panose="02020603050405020304" pitchFamily="18" charset="0"/>
              </a:rPr>
              <a:t>Results</a:t>
            </a:r>
            <a:endParaRPr lang="en-US" sz="3200" dirty="0">
              <a:latin typeface="+mj-lt"/>
            </a:endParaRPr>
          </a:p>
        </p:txBody>
      </p:sp>
      <p:pic>
        <p:nvPicPr>
          <p:cNvPr id="1026" name="Picture 2">
            <a:extLst>
              <a:ext uri="{FF2B5EF4-FFF2-40B4-BE49-F238E27FC236}">
                <a16:creationId xmlns:a16="http://schemas.microsoft.com/office/drawing/2014/main" id="{94596D18-543B-2F79-2F88-2718AFF39C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5261" y="1621631"/>
            <a:ext cx="4702263" cy="2907506"/>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EB77D3D5-1FA1-DFFE-1785-9B3413B14B5C}"/>
              </a:ext>
            </a:extLst>
          </p:cNvPr>
          <p:cNvSpPr txBox="1"/>
          <p:nvPr/>
        </p:nvSpPr>
        <p:spPr>
          <a:xfrm>
            <a:off x="564356" y="4466928"/>
            <a:ext cx="4572000" cy="261610"/>
          </a:xfrm>
          <a:prstGeom prst="rect">
            <a:avLst/>
          </a:prstGeom>
          <a:noFill/>
        </p:spPr>
        <p:txBody>
          <a:bodyPr wrap="square">
            <a:spAutoFit/>
          </a:bodyPr>
          <a:lstStyle/>
          <a:p>
            <a:r>
              <a:rPr lang="pt-BR" sz="1100" dirty="0">
                <a:solidFill>
                  <a:schemeClr val="tx1"/>
                </a:solidFill>
                <a:latin typeface="+mj-lt"/>
                <a:cs typeface="Times New Roman" panose="02020603050405020304" pitchFamily="18" charset="0"/>
              </a:rPr>
              <a:t>*disclaimer: Sequential run only up to 1000 points</a:t>
            </a:r>
            <a:endParaRPr lang="en-US" sz="1100" dirty="0"/>
          </a:p>
        </p:txBody>
      </p:sp>
    </p:spTree>
    <p:extLst>
      <p:ext uri="{BB962C8B-B14F-4D97-AF65-F5344CB8AC3E}">
        <p14:creationId xmlns:p14="http://schemas.microsoft.com/office/powerpoint/2010/main" val="4237153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7DE8AE-97F3-771D-BB8C-3A2591565131}"/>
              </a:ext>
            </a:extLst>
          </p:cNvPr>
          <p:cNvSpPr txBox="1"/>
          <p:nvPr/>
        </p:nvSpPr>
        <p:spPr>
          <a:xfrm>
            <a:off x="421481" y="522565"/>
            <a:ext cx="8151019" cy="584775"/>
          </a:xfrm>
          <a:prstGeom prst="rect">
            <a:avLst/>
          </a:prstGeom>
          <a:noFill/>
        </p:spPr>
        <p:txBody>
          <a:bodyPr wrap="square">
            <a:spAutoFit/>
          </a:bodyPr>
          <a:lstStyle/>
          <a:p>
            <a:r>
              <a:rPr lang="en-US" sz="3200" dirty="0">
                <a:solidFill>
                  <a:schemeClr val="tx1"/>
                </a:solidFill>
                <a:latin typeface="+mj-lt"/>
                <a:cs typeface="Times New Roman" panose="02020603050405020304" pitchFamily="18" charset="0"/>
              </a:rPr>
              <a:t>Results</a:t>
            </a:r>
            <a:endParaRPr lang="en-US" sz="3200" dirty="0">
              <a:latin typeface="+mj-lt"/>
            </a:endParaRPr>
          </a:p>
        </p:txBody>
      </p:sp>
      <p:pic>
        <p:nvPicPr>
          <p:cNvPr id="3" name="Picture 2">
            <a:extLst>
              <a:ext uri="{FF2B5EF4-FFF2-40B4-BE49-F238E27FC236}">
                <a16:creationId xmlns:a16="http://schemas.microsoft.com/office/drawing/2014/main" id="{96033140-2EAD-99CF-55F5-7062B0BE74FB}"/>
              </a:ext>
            </a:extLst>
          </p:cNvPr>
          <p:cNvPicPr>
            <a:picLocks noChangeAspect="1"/>
          </p:cNvPicPr>
          <p:nvPr/>
        </p:nvPicPr>
        <p:blipFill>
          <a:blip r:embed="rId2"/>
          <a:stretch>
            <a:fillRect/>
          </a:stretch>
        </p:blipFill>
        <p:spPr>
          <a:xfrm>
            <a:off x="4571999" y="1276350"/>
            <a:ext cx="4391025" cy="2590800"/>
          </a:xfrm>
          <a:prstGeom prst="rect">
            <a:avLst/>
          </a:prstGeom>
        </p:spPr>
      </p:pic>
      <p:sp>
        <p:nvSpPr>
          <p:cNvPr id="4" name="TextBox 3">
            <a:extLst>
              <a:ext uri="{FF2B5EF4-FFF2-40B4-BE49-F238E27FC236}">
                <a16:creationId xmlns:a16="http://schemas.microsoft.com/office/drawing/2014/main" id="{8C30C728-695B-178E-EB69-B1E509DB1E9E}"/>
              </a:ext>
            </a:extLst>
          </p:cNvPr>
          <p:cNvSpPr txBox="1"/>
          <p:nvPr/>
        </p:nvSpPr>
        <p:spPr>
          <a:xfrm>
            <a:off x="581026" y="1655802"/>
            <a:ext cx="3476625" cy="2862322"/>
          </a:xfrm>
          <a:prstGeom prst="rect">
            <a:avLst/>
          </a:prstGeom>
          <a:noFill/>
        </p:spPr>
        <p:txBody>
          <a:bodyPr wrap="square">
            <a:spAutoFit/>
          </a:bodyPr>
          <a:lstStyle/>
          <a:p>
            <a:pPr marL="285750" indent="-285750">
              <a:buFont typeface="Arial" panose="020B0604020202020204" pitchFamily="34" charset="0"/>
              <a:buChar char="•"/>
            </a:pPr>
            <a:r>
              <a:rPr lang="en-US" sz="2000" dirty="0"/>
              <a:t>Our application produced the result as expected.</a:t>
            </a:r>
          </a:p>
          <a:p>
            <a:pPr marL="285750" indent="-285750">
              <a:buFont typeface="Arial" panose="020B0604020202020204" pitchFamily="34" charset="0"/>
              <a:buChar char="•"/>
            </a:pPr>
            <a:r>
              <a:rPr lang="en-US" sz="2000" dirty="0"/>
              <a:t>All the points are assigned to their nearest cluster.</a:t>
            </a:r>
          </a:p>
          <a:p>
            <a:pPr marL="285750" indent="-285750">
              <a:buFont typeface="Arial" panose="020B0604020202020204" pitchFamily="34" charset="0"/>
              <a:buChar char="•"/>
            </a:pPr>
            <a:r>
              <a:rPr lang="en-US" sz="2000" dirty="0"/>
              <a:t>This visualization was done in python for million points with 10 clusters based on the output file produced by our code.</a:t>
            </a:r>
          </a:p>
        </p:txBody>
      </p:sp>
    </p:spTree>
    <p:extLst>
      <p:ext uri="{BB962C8B-B14F-4D97-AF65-F5344CB8AC3E}">
        <p14:creationId xmlns:p14="http://schemas.microsoft.com/office/powerpoint/2010/main" val="27303249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557DE8AE-97F3-771D-BB8C-3A2591565131}"/>
              </a:ext>
            </a:extLst>
          </p:cNvPr>
          <p:cNvSpPr txBox="1"/>
          <p:nvPr/>
        </p:nvSpPr>
        <p:spPr>
          <a:xfrm>
            <a:off x="135731" y="708302"/>
            <a:ext cx="4572000" cy="584775"/>
          </a:xfrm>
          <a:prstGeom prst="rect">
            <a:avLst/>
          </a:prstGeom>
          <a:noFill/>
        </p:spPr>
        <p:txBody>
          <a:bodyPr wrap="square">
            <a:spAutoFit/>
          </a:bodyPr>
          <a:lstStyle/>
          <a:p>
            <a:r>
              <a:rPr lang="en-US" sz="3200" dirty="0">
                <a:latin typeface="+mj-lt"/>
                <a:cs typeface="Times New Roman" panose="02020603050405020304" pitchFamily="18" charset="0"/>
              </a:rPr>
              <a:t>Future Work</a:t>
            </a:r>
            <a:endParaRPr lang="en-US" sz="3200" dirty="0">
              <a:latin typeface="+mj-lt"/>
            </a:endParaRPr>
          </a:p>
        </p:txBody>
      </p:sp>
      <p:sp>
        <p:nvSpPr>
          <p:cNvPr id="2" name="TextBox 1">
            <a:extLst>
              <a:ext uri="{FF2B5EF4-FFF2-40B4-BE49-F238E27FC236}">
                <a16:creationId xmlns:a16="http://schemas.microsoft.com/office/drawing/2014/main" id="{56434610-25A9-972B-57DD-9FF06BAF9196}"/>
              </a:ext>
            </a:extLst>
          </p:cNvPr>
          <p:cNvSpPr txBox="1"/>
          <p:nvPr/>
        </p:nvSpPr>
        <p:spPr>
          <a:xfrm>
            <a:off x="264319" y="1825109"/>
            <a:ext cx="8879681" cy="1323439"/>
          </a:xfrm>
          <a:prstGeom prst="rect">
            <a:avLst/>
          </a:prstGeom>
          <a:noFill/>
        </p:spPr>
        <p:txBody>
          <a:bodyPr wrap="square">
            <a:spAutoFit/>
          </a:bodyPr>
          <a:lstStyle/>
          <a:p>
            <a:r>
              <a:rPr lang="en-US" sz="2000" dirty="0">
                <a:latin typeface="+mj-lt"/>
                <a:cs typeface="Times New Roman" panose="02020603050405020304" pitchFamily="18" charset="0"/>
              </a:rPr>
              <a:t>-Implement optimized version</a:t>
            </a:r>
          </a:p>
          <a:p>
            <a:r>
              <a:rPr lang="en-US" sz="2000" dirty="0">
                <a:latin typeface="+mj-lt"/>
                <a:cs typeface="Times New Roman" panose="02020603050405020304" pitchFamily="18" charset="0"/>
              </a:rPr>
              <a:t>-Implement the algorithm to work with modularity clustering using Krylov solver</a:t>
            </a:r>
          </a:p>
          <a:p>
            <a:r>
              <a:rPr lang="en-US" sz="2000" dirty="0">
                <a:latin typeface="+mj-lt"/>
                <a:cs typeface="Times New Roman" panose="02020603050405020304" pitchFamily="18" charset="0"/>
              </a:rPr>
              <a:t>-Use it in machine learning application  </a:t>
            </a:r>
          </a:p>
          <a:p>
            <a:r>
              <a:rPr lang="en-US" sz="2000" dirty="0">
                <a:latin typeface="+mj-lt"/>
                <a:cs typeface="Times New Roman" panose="02020603050405020304" pitchFamily="18" charset="0"/>
              </a:rPr>
              <a:t>- Test application performance on different operating system and GPU architecture </a:t>
            </a:r>
            <a:endParaRPr lang="en-US" sz="2000" dirty="0">
              <a:latin typeface="+mj-lt"/>
            </a:endParaRPr>
          </a:p>
        </p:txBody>
      </p:sp>
    </p:spTree>
    <p:extLst>
      <p:ext uri="{BB962C8B-B14F-4D97-AF65-F5344CB8AC3E}">
        <p14:creationId xmlns:p14="http://schemas.microsoft.com/office/powerpoint/2010/main" val="2447429126"/>
      </p:ext>
    </p:extLst>
  </p:cSld>
  <p:clrMapOvr>
    <a:masterClrMapping/>
  </p:clrMapOvr>
</p:sld>
</file>

<file path=ppt/theme/theme1.xml><?xml version="1.0" encoding="utf-8"?>
<a:theme xmlns:a="http://schemas.openxmlformats.org/drawingml/2006/main" name="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Custom Design">
  <a:themeElements>
    <a:clrScheme name="4b2e83">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1_Custom Design">
  <a:themeElements>
    <a:clrScheme name="Custom 2">
      <a:dk1>
        <a:srgbClr val="4B2E83"/>
      </a:dk1>
      <a:lt1>
        <a:srgbClr val="E8D3A2"/>
      </a:lt1>
      <a:dk2>
        <a:srgbClr val="4B2E83"/>
      </a:dk2>
      <a:lt2>
        <a:srgbClr val="FFFFFF"/>
      </a:lt2>
      <a:accent1>
        <a:srgbClr val="4B2E83"/>
      </a:accent1>
      <a:accent2>
        <a:srgbClr val="E8D3A2"/>
      </a:accent2>
      <a:accent3>
        <a:srgbClr val="FFFFFF"/>
      </a:accent3>
      <a:accent4>
        <a:srgbClr val="D8D9DA"/>
      </a:accent4>
      <a:accent5>
        <a:srgbClr val="999999"/>
      </a:accent5>
      <a:accent6>
        <a:srgbClr val="917B4C"/>
      </a:accent6>
      <a:hlink>
        <a:srgbClr val="D8D9DA"/>
      </a:hlink>
      <a:folHlink>
        <a:srgbClr val="999999"/>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2036</TotalTime>
  <Words>464</Words>
  <Application>Microsoft Office PowerPoint</Application>
  <PresentationFormat>On-screen Show (16:9)</PresentationFormat>
  <Paragraphs>59</Paragraphs>
  <Slides>10</Slides>
  <Notes>0</Notes>
  <HiddenSlides>0</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10</vt:i4>
      </vt:variant>
    </vt:vector>
  </HeadingPairs>
  <TitlesOfParts>
    <vt:vector size="21" baseType="lpstr">
      <vt:lpstr>Arial</vt:lpstr>
      <vt:lpstr>Calibri</vt:lpstr>
      <vt:lpstr>Encode Sans Normal Black</vt:lpstr>
      <vt:lpstr>Lucida Grande</vt:lpstr>
      <vt:lpstr>Open Sans</vt:lpstr>
      <vt:lpstr>Open Sans Light</vt:lpstr>
      <vt:lpstr>Times New Roman</vt:lpstr>
      <vt:lpstr>Uni Sans</vt:lpstr>
      <vt:lpstr>Custom Design</vt:lpstr>
      <vt:lpstr>2_Custom Design</vt:lpstr>
      <vt:lpstr>1_Custom Design</vt:lpstr>
      <vt:lpstr>K-means Clustering in CUDA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Alanya Cannon</dc:creator>
  <cp:lastModifiedBy>Sunjil</cp:lastModifiedBy>
  <cp:revision>162</cp:revision>
  <dcterms:created xsi:type="dcterms:W3CDTF">2014-10-14T00:51:43Z</dcterms:created>
  <dcterms:modified xsi:type="dcterms:W3CDTF">2023-03-17T05:42:35Z</dcterms:modified>
</cp:coreProperties>
</file>