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3E39-DE27-7B4B-A589-5731FC732B0F}" type="datetimeFigureOut">
              <a:rPr lang="en-US" smtClean="0"/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3AD5-00E0-4542-922F-BB0E8D0A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dx.doi.org/10.1007/s10822-008-9192-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Fingerprinting Chemica</a:t>
            </a:r>
            <a:r>
              <a:rPr lang="en-US" dirty="0" smtClean="0"/>
              <a:t>l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Rajarshi Guha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75" y="4541053"/>
            <a:ext cx="2316952" cy="231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5" y="4850437"/>
            <a:ext cx="3352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Poor Model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9607" y="1600200"/>
            <a:ext cx="3618065" cy="4525963"/>
          </a:xfrm>
        </p:spPr>
        <p:txBody>
          <a:bodyPr/>
          <a:lstStyle/>
          <a:p>
            <a:r>
              <a:rPr lang="en-US" dirty="0" smtClean="0"/>
              <a:t>Training set for model</a:t>
            </a:r>
          </a:p>
          <a:p>
            <a:r>
              <a:rPr lang="en-US" dirty="0" smtClean="0"/>
              <a:t>Poor predictions on test set</a:t>
            </a:r>
          </a:p>
          <a:p>
            <a:r>
              <a:rPr lang="en-US" i="1" dirty="0" smtClean="0"/>
              <a:t>Both test set classes look like the toxic class in the training set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17" y="1262485"/>
            <a:ext cx="5119843" cy="5200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0367" y="6581001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/>
              </a:rPr>
              <a:t>Guha &amp; </a:t>
            </a:r>
            <a:r>
              <a:rPr lang="en-US" sz="1200" dirty="0" err="1" smtClean="0">
                <a:hlinkClick r:id="rId3"/>
              </a:rPr>
              <a:t>Schurer</a:t>
            </a:r>
            <a:r>
              <a:rPr lang="en-US" sz="1200" dirty="0" smtClean="0">
                <a:hlinkClick r:id="rId3"/>
              </a:rPr>
              <a:t>, J. Comp. Aided. </a:t>
            </a:r>
            <a:r>
              <a:rPr lang="en-US" sz="1200" dirty="0" err="1" smtClean="0">
                <a:hlinkClick r:id="rId3"/>
              </a:rPr>
              <a:t>Molec</a:t>
            </a:r>
            <a:r>
              <a:rPr lang="en-US" sz="1200" dirty="0" smtClean="0">
                <a:hlinkClick r:id="rId3"/>
              </a:rPr>
              <a:t>. Des</a:t>
            </a:r>
            <a:r>
              <a:rPr lang="en-US" sz="1200" b="1" dirty="0" smtClean="0">
                <a:hlinkClick r:id="rId3"/>
              </a:rPr>
              <a:t>.</a:t>
            </a:r>
            <a:r>
              <a:rPr lang="en-US" sz="1200" dirty="0" smtClean="0">
                <a:hlinkClick r:id="rId3"/>
              </a:rPr>
              <a:t>, </a:t>
            </a:r>
            <a:r>
              <a:rPr lang="en-US" sz="1200" b="1" dirty="0" smtClean="0">
                <a:hlinkClick r:id="rId3"/>
              </a:rPr>
              <a:t>2008</a:t>
            </a:r>
            <a:r>
              <a:rPr lang="en-US" sz="1200" dirty="0" smtClean="0">
                <a:hlinkClick r:id="rId3"/>
              </a:rPr>
              <a:t>, </a:t>
            </a:r>
            <a:r>
              <a:rPr lang="en-US" sz="1200" i="1" dirty="0" smtClean="0">
                <a:hlinkClick r:id="rId3"/>
              </a:rPr>
              <a:t>22</a:t>
            </a:r>
            <a:r>
              <a:rPr lang="en-US" sz="1200" dirty="0" smtClean="0">
                <a:hlinkClick r:id="rId3"/>
              </a:rPr>
              <a:t>, 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95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Throughput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912"/>
          </a:xfrm>
        </p:spPr>
        <p:txBody>
          <a:bodyPr>
            <a:normAutofit/>
          </a:bodyPr>
          <a:lstStyle/>
          <a:p>
            <a:r>
              <a:rPr lang="en-US" dirty="0" smtClean="0"/>
              <a:t>Test thousands to hundreds of thousands of compounds in one or more assays</a:t>
            </a:r>
          </a:p>
          <a:p>
            <a:pPr lvl="1"/>
            <a:r>
              <a:rPr lang="en-US" dirty="0"/>
              <a:t>Biochemical, genetic, </a:t>
            </a:r>
            <a:br>
              <a:rPr lang="en-US" dirty="0"/>
            </a:br>
            <a:r>
              <a:rPr lang="en-US" dirty="0" smtClean="0"/>
              <a:t>pharmacological assays</a:t>
            </a:r>
          </a:p>
          <a:p>
            <a:r>
              <a:rPr lang="en-US" dirty="0" smtClean="0"/>
              <a:t>Employs a robotic platform</a:t>
            </a:r>
          </a:p>
          <a:p>
            <a:r>
              <a:rPr lang="en-US" dirty="0" smtClean="0"/>
              <a:t>Rapidly </a:t>
            </a:r>
            <a:r>
              <a:rPr lang="en-US" dirty="0"/>
              <a:t>identify novel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modulators </a:t>
            </a:r>
            <a:r>
              <a:rPr lang="en-US" dirty="0"/>
              <a:t>of biological systems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31" y="2963235"/>
            <a:ext cx="2501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09" y="1600200"/>
            <a:ext cx="6253691" cy="4989710"/>
          </a:xfrm>
        </p:spPr>
        <p:txBody>
          <a:bodyPr>
            <a:normAutofit/>
          </a:bodyPr>
          <a:lstStyle/>
          <a:p>
            <a:r>
              <a:rPr lang="en-US" dirty="0" smtClean="0"/>
              <a:t>Rapidly screen large compound collections</a:t>
            </a:r>
          </a:p>
          <a:p>
            <a:r>
              <a:rPr lang="en-US" dirty="0"/>
              <a:t>E</a:t>
            </a:r>
            <a:r>
              <a:rPr lang="en-US" dirty="0" smtClean="0"/>
              <a:t>fficiently identify real actives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them in slower, accurate, expensive screens</a:t>
            </a:r>
          </a:p>
          <a:p>
            <a:r>
              <a:rPr lang="en-US" dirty="0" smtClean="0"/>
              <a:t>Use the data to learn what types of compounds tend to be active</a:t>
            </a:r>
          </a:p>
          <a:p>
            <a:r>
              <a:rPr lang="en-US" dirty="0" smtClean="0"/>
              <a:t>Use the model to suggest more compounds to screen</a:t>
            </a:r>
          </a:p>
        </p:txBody>
      </p:sp>
      <p:pic>
        <p:nvPicPr>
          <p:cNvPr id="4" name="Picture 3" descr="filter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981200"/>
            <a:ext cx="2438400" cy="39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HTS Data Types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6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Representation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Lots of types of </a:t>
            </a:r>
            <a:r>
              <a:rPr lang="en-US" dirty="0" err="1"/>
              <a:t>ﬁngerprints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Indicates </a:t>
            </a:r>
            <a:r>
              <a:rPr lang="en-US" dirty="0"/>
              <a:t>the presence or absence of a structural </a:t>
            </a:r>
            <a:r>
              <a:rPr lang="en-US" dirty="0" smtClean="0"/>
              <a:t>feature </a:t>
            </a:r>
          </a:p>
          <a:p>
            <a:r>
              <a:rPr lang="en-US" dirty="0" smtClean="0"/>
              <a:t>Length </a:t>
            </a:r>
            <a:r>
              <a:rPr lang="en-US" dirty="0"/>
              <a:t>can vary from 166 to 4096 bits or more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Fingerprints </a:t>
            </a:r>
            <a:r>
              <a:rPr lang="en-US" dirty="0"/>
              <a:t>usually compared using the Tanimoto metric</a:t>
            </a:r>
          </a:p>
        </p:txBody>
      </p:sp>
      <p:pic>
        <p:nvPicPr>
          <p:cNvPr id="5" name="Picture 4" descr="f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448059"/>
            <a:ext cx="4330700" cy="22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compare two sets of chemical structures?</a:t>
            </a:r>
          </a:p>
          <a:p>
            <a:pPr lvl="1"/>
            <a:r>
              <a:rPr lang="en-US" dirty="0" smtClean="0"/>
              <a:t>Sizes may be different, and very large</a:t>
            </a:r>
          </a:p>
          <a:p>
            <a:r>
              <a:rPr lang="en-US" dirty="0" smtClean="0"/>
              <a:t>Pairwise?</a:t>
            </a:r>
          </a:p>
          <a:p>
            <a:pPr lvl="1"/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 running time</a:t>
            </a:r>
          </a:p>
          <a:p>
            <a:pPr lvl="1"/>
            <a:r>
              <a:rPr lang="en-US" dirty="0" smtClean="0"/>
              <a:t>Need to aggregate the</a:t>
            </a:r>
            <a:br>
              <a:rPr lang="en-US" dirty="0" smtClean="0"/>
            </a:br>
            <a:r>
              <a:rPr lang="en-US" dirty="0" smtClean="0"/>
              <a:t>resultant pairwise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027" y="3138163"/>
            <a:ext cx="2679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836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compare two sets of chemical structures?</a:t>
            </a:r>
          </a:p>
          <a:p>
            <a:pPr lvl="1"/>
            <a:r>
              <a:rPr lang="en-US" dirty="0" smtClean="0"/>
              <a:t>Sizes may be different, and very large</a:t>
            </a:r>
          </a:p>
          <a:p>
            <a:r>
              <a:rPr lang="en-US" dirty="0" smtClean="0"/>
              <a:t>Distributions? </a:t>
            </a:r>
          </a:p>
          <a:p>
            <a:pPr lvl="1"/>
            <a:r>
              <a:rPr lang="en-US" dirty="0" smtClean="0"/>
              <a:t>Of what? </a:t>
            </a:r>
          </a:p>
          <a:p>
            <a:pPr lvl="1"/>
            <a:r>
              <a:rPr lang="en-US" dirty="0" smtClean="0"/>
              <a:t>Can lead to multiple </a:t>
            </a:r>
            <a:br>
              <a:rPr lang="en-US" dirty="0" smtClean="0"/>
            </a:br>
            <a:r>
              <a:rPr lang="en-US" dirty="0" smtClean="0"/>
              <a:t>ways to generate a </a:t>
            </a:r>
            <a:br>
              <a:rPr lang="en-US" dirty="0" smtClean="0"/>
            </a:br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Data fusion?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50" y="3253346"/>
            <a:ext cx="4148886" cy="33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07" y="1600200"/>
            <a:ext cx="8649811" cy="4525963"/>
          </a:xfrm>
        </p:spPr>
        <p:txBody>
          <a:bodyPr/>
          <a:lstStyle/>
          <a:p>
            <a:r>
              <a:rPr lang="en-US" dirty="0" smtClean="0"/>
              <a:t>Vector summary of the fingerprints for a dataset</a:t>
            </a:r>
          </a:p>
          <a:p>
            <a:r>
              <a:rPr lang="en-US" dirty="0" smtClean="0"/>
              <a:t>Defined as the fraction of times a bit position is set to 1, for each bit position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" y="3464248"/>
            <a:ext cx="6289680" cy="3054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18" y="3165717"/>
            <a:ext cx="2019300" cy="33655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93848" y="4848467"/>
            <a:ext cx="6762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6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comparison of two datasets is a O(1) operation – independent dataset size</a:t>
            </a:r>
          </a:p>
          <a:p>
            <a:pPr lvl="1"/>
            <a:r>
              <a:rPr lang="en-US" dirty="0" smtClean="0"/>
              <a:t>Simply take the difference of two bit spectra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" y="3668633"/>
            <a:ext cx="4468544" cy="27088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4618" y="3429000"/>
            <a:ext cx="448064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## make two subsets and generate bit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spectra</a:t>
            </a:r>
            <a:endParaRPr lang="en-US" sz="1200" dirty="0">
              <a:solidFill>
                <a:srgbClr val="FF0000"/>
              </a:solidFill>
              <a:latin typeface="Courier New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fps1 &lt;- fps[ 1:(length(fps)*0.3) ]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fps2 &lt;- fps[ (length(fps)*0.3 + 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             1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):length(fps) ]</a:t>
            </a:r>
          </a:p>
          <a:p>
            <a:endParaRPr lang="en-US" sz="1200" dirty="0">
              <a:solidFill>
                <a:schemeClr val="bg1"/>
              </a:solidFill>
              <a:latin typeface="Courier New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bs1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bit.spectrum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(fps1)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bs2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bit.spectrum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(fps2)</a:t>
            </a:r>
          </a:p>
          <a:p>
            <a:endParaRPr lang="en-US" sz="1200" dirty="0">
              <a:solidFill>
                <a:schemeClr val="bg1"/>
              </a:solidFill>
              <a:latin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## display a difference plot </a:t>
            </a:r>
            <a:endParaRPr lang="en-US" sz="1200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US" sz="1200" dirty="0" err="1" smtClean="0">
                <a:solidFill>
                  <a:schemeClr val="bg1"/>
                </a:solidFill>
                <a:latin typeface="Courier New"/>
              </a:rPr>
              <a:t>bsdiff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&lt;- bs1-bs2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d &lt;-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data.frame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(x=1:length(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bs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), y=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bsdiff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 New"/>
              </a:rPr>
              <a:t>ggplot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(d,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aes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(x=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x,y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=y)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)+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/>
              </a:rPr>
              <a:t>geom_bar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(stat='identity')+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xlab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('Bit Position')+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('Difference')+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 New"/>
              </a:rPr>
              <a:t>ylim</a:t>
            </a:r>
            <a:r>
              <a:rPr lang="en-US" sz="1200" dirty="0">
                <a:solidFill>
                  <a:schemeClr val="bg1"/>
                </a:solidFill>
                <a:latin typeface="Courier New"/>
              </a:rPr>
              <a:t>(c(-1,1))</a:t>
            </a:r>
          </a:p>
        </p:txBody>
      </p:sp>
    </p:spTree>
    <p:extLst>
      <p:ext uri="{BB962C8B-B14F-4D97-AF65-F5344CB8AC3E}">
        <p14:creationId xmlns:p14="http://schemas.microsoft.com/office/powerpoint/2010/main" val="169009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410</Words>
  <Application>Microsoft Macintosh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Fingerprinting Chemical Structures</vt:lpstr>
      <vt:lpstr>High Throughput Screening</vt:lpstr>
      <vt:lpstr>Goal of HTS</vt:lpstr>
      <vt:lpstr>HTS Data Types</vt:lpstr>
      <vt:lpstr>Fingerprint Representation</vt:lpstr>
      <vt:lpstr>Comparing Data Sets </vt:lpstr>
      <vt:lpstr>Comparing Data Sets </vt:lpstr>
      <vt:lpstr>Bit Spectrum</vt:lpstr>
      <vt:lpstr>Bit Spectrum</vt:lpstr>
      <vt:lpstr>Explaining Poor Model Performance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Guha</dc:creator>
  <cp:lastModifiedBy>Rajarshi Guha</cp:lastModifiedBy>
  <cp:revision>31</cp:revision>
  <dcterms:created xsi:type="dcterms:W3CDTF">2014-09-01T00:01:00Z</dcterms:created>
  <dcterms:modified xsi:type="dcterms:W3CDTF">2014-09-01T05:46:23Z</dcterms:modified>
</cp:coreProperties>
</file>