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8" r:id="rId8"/>
    <p:sldId id="274" r:id="rId9"/>
    <p:sldId id="276" r:id="rId10"/>
    <p:sldId id="277" r:id="rId11"/>
    <p:sldId id="271" r:id="rId12"/>
    <p:sldId id="279" r:id="rId13"/>
    <p:sldId id="275" r:id="rId14"/>
    <p:sldId id="260" r:id="rId15"/>
    <p:sldId id="263" r:id="rId16"/>
    <p:sldId id="264" r:id="rId17"/>
    <p:sldId id="265" r:id="rId18"/>
    <p:sldId id="266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8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3E39-DE27-7B4B-A589-5731FC732B0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rajarshi/ctpa-fingerprints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://dx.doi.org/10.1007/s10822-008-9192-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fingerprint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rcdk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Fingerprinting Chemical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Rajarshi Guha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75" y="4541053"/>
            <a:ext cx="2316952" cy="231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5" y="4850437"/>
            <a:ext cx="3352800" cy="194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3290" y="4553767"/>
            <a:ext cx="4417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rajarshi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ctpa</a:t>
            </a:r>
            <a:r>
              <a:rPr lang="en-US" dirty="0">
                <a:hlinkClick r:id="rId4"/>
              </a:rPr>
              <a:t>-fingerprints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2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Fingerprints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2" y="2113480"/>
            <a:ext cx="4451670" cy="3379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00" y="2113480"/>
            <a:ext cx="4451670" cy="33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9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with Fingerprints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5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in fingerprints &amp; convert to matrix form</a:t>
            </a:r>
          </a:p>
          <a:p>
            <a:r>
              <a:rPr lang="en-US" dirty="0" smtClean="0"/>
              <a:t>See </a:t>
            </a:r>
          </a:p>
          <a:p>
            <a:pPr lvl="1"/>
            <a:r>
              <a:rPr lang="en-US" sz="2000" dirty="0" smtClean="0">
                <a:latin typeface="Courier"/>
              </a:rPr>
              <a:t>data/</a:t>
            </a:r>
            <a:r>
              <a:rPr lang="en-US" sz="2000" dirty="0" err="1" smtClean="0">
                <a:latin typeface="Courier"/>
              </a:rPr>
              <a:t>solubility.csv</a:t>
            </a:r>
            <a:endParaRPr lang="en-US" dirty="0"/>
          </a:p>
          <a:p>
            <a:pPr lvl="1"/>
            <a:r>
              <a:rPr lang="en-US" sz="2000" dirty="0" smtClean="0">
                <a:latin typeface="Courier"/>
              </a:rPr>
              <a:t>data</a:t>
            </a:r>
            <a:r>
              <a:rPr lang="en-US" sz="2000" dirty="0">
                <a:latin typeface="Courier"/>
              </a:rPr>
              <a:t>/</a:t>
            </a:r>
            <a:r>
              <a:rPr lang="en-US" sz="2000" dirty="0" err="1" smtClean="0">
                <a:latin typeface="Courier"/>
              </a:rPr>
              <a:t>solubility.maccs</a:t>
            </a:r>
            <a:endParaRPr lang="en-US" sz="2000" dirty="0" smtClean="0">
              <a:latin typeface="Courier"/>
            </a:endParaRPr>
          </a:p>
          <a:p>
            <a:r>
              <a:rPr lang="en-US" dirty="0" smtClean="0"/>
              <a:t>33,182 observations </a:t>
            </a:r>
            <a:br>
              <a:rPr lang="en-US" dirty="0" smtClean="0"/>
            </a:br>
            <a:r>
              <a:rPr lang="en-US" dirty="0" smtClean="0"/>
              <a:t>of solubility </a:t>
            </a:r>
          </a:p>
          <a:p>
            <a:r>
              <a:rPr lang="en-US" dirty="0" smtClean="0"/>
              <a:t>57,857 fingerprints</a:t>
            </a:r>
          </a:p>
          <a:p>
            <a:r>
              <a:rPr lang="en-US" dirty="0" smtClean="0"/>
              <a:t>Requires some data</a:t>
            </a:r>
            <a:br>
              <a:rPr lang="en-US" dirty="0" smtClean="0"/>
            </a:br>
            <a:r>
              <a:rPr lang="en-US" dirty="0" smtClean="0"/>
              <a:t>wrangling before</a:t>
            </a:r>
            <a:br>
              <a:rPr lang="en-US" dirty="0" smtClean="0"/>
            </a:br>
            <a:r>
              <a:rPr lang="en-US" dirty="0" smtClean="0"/>
              <a:t>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6354" y="5204721"/>
            <a:ext cx="463596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 OOB estimate of  error rate: 22.37%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Confusion matrix: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       high  low medium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class.error</a:t>
            </a:r>
            <a:endParaRPr lang="en-US" sz="1600" dirty="0">
              <a:solidFill>
                <a:schemeClr val="bg1"/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high    181   52    621  0.78805621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low      35 5611   4598  0.45226474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medium   89 2029  19965  0.09591088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2095499"/>
            <a:ext cx="4398028" cy="30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with Fingerprints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1417638"/>
            <a:ext cx="8420170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sol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('data/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solubility.csv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', header=TRUE)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fps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fp.read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('data/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solubility.maccs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', header=FALSE, size=166, </a:t>
            </a:r>
            <a:endParaRPr lang="en-US" sz="1600" dirty="0" smtClean="0">
              <a:solidFill>
                <a:schemeClr val="bg1"/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           lf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=function(line)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             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toks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strsplit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(line, " ")[[1]]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              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title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toks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[1]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              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bits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as.numeric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toks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[2:length(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toks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)])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              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list(title, bits, list())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})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</a:rPr>
              <a:t>## Extract fingerprint for which we have a label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common &lt;- which(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sapply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(fps, function(x)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x@name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) %in%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sol$sid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 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fps &lt;- fps[common]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</a:rPr>
              <a:t>## Order the fingerprints &amp; data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sol &lt;- sol[order(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sol$sid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),]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fps &lt;- fps[order(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sapply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(fps, function(x)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as.integer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x@name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)))]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</a:rPr>
              <a:t>## Make X matrix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fpm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fp.to.matrix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(fps)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</a:rPr>
              <a:t>## Model!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library(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randomForest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m1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randomForest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(x=fpm, y=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as.factor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sol$label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2010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with Fingerprints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distance matrix directly from a list of fingerprints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262" y="3182420"/>
            <a:ext cx="4290729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fps 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fp.read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('data/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cdk.fp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', </a:t>
            </a:r>
            <a:endParaRPr lang="en-US" sz="1600" dirty="0" smtClean="0">
              <a:solidFill>
                <a:schemeClr val="bg1"/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              size=881, 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              lf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cdk.lf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)[1:500]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/>
              </a:rPr>
              <a:t>sims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fp.sim.matrix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(fps)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/>
              </a:rPr>
              <a:t>dmat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as.dist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(1-sims)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/>
              </a:rPr>
              <a:t>clus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hclust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dmat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par(mar=c(1,4,1,1))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plot(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clus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, label=FALSE, 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xlab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='', main=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'’)</a:t>
            </a:r>
            <a:endParaRPr lang="en-US" sz="1600" dirty="0">
              <a:solidFill>
                <a:schemeClr val="bg1"/>
              </a:solidFill>
              <a:latin typeface="Courier New"/>
            </a:endParaRPr>
          </a:p>
          <a:p>
            <a:endParaRPr lang="en-US" sz="1600" dirty="0">
              <a:solidFill>
                <a:schemeClr val="bg1"/>
              </a:solidFill>
              <a:latin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580954"/>
            <a:ext cx="45339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compare two sets of chemical structures?</a:t>
            </a:r>
          </a:p>
          <a:p>
            <a:pPr lvl="1"/>
            <a:r>
              <a:rPr lang="en-US" dirty="0" smtClean="0"/>
              <a:t>Sizes may be different, and very large</a:t>
            </a:r>
          </a:p>
          <a:p>
            <a:r>
              <a:rPr lang="en-US" dirty="0" smtClean="0"/>
              <a:t>Pairwise?</a:t>
            </a:r>
          </a:p>
          <a:p>
            <a:pPr lvl="1"/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 running time</a:t>
            </a:r>
          </a:p>
          <a:p>
            <a:pPr lvl="1"/>
            <a:r>
              <a:rPr lang="en-US" dirty="0" smtClean="0"/>
              <a:t>Need to aggregate the</a:t>
            </a:r>
            <a:br>
              <a:rPr lang="en-US" dirty="0" smtClean="0"/>
            </a:br>
            <a:r>
              <a:rPr lang="en-US" dirty="0" smtClean="0"/>
              <a:t>resultant pairwise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027" y="3138163"/>
            <a:ext cx="2679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836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compare two sets of chemical structures?</a:t>
            </a:r>
          </a:p>
          <a:p>
            <a:pPr lvl="1"/>
            <a:r>
              <a:rPr lang="en-US" dirty="0" smtClean="0"/>
              <a:t>Sizes may be different, and very large</a:t>
            </a:r>
          </a:p>
          <a:p>
            <a:r>
              <a:rPr lang="en-US" dirty="0" smtClean="0"/>
              <a:t>Distributions? </a:t>
            </a:r>
          </a:p>
          <a:p>
            <a:pPr lvl="1"/>
            <a:r>
              <a:rPr lang="en-US" dirty="0" smtClean="0"/>
              <a:t>Of what? </a:t>
            </a:r>
          </a:p>
          <a:p>
            <a:pPr lvl="1"/>
            <a:r>
              <a:rPr lang="en-US" dirty="0" smtClean="0"/>
              <a:t>Can lead to multiple </a:t>
            </a:r>
            <a:br>
              <a:rPr lang="en-US" dirty="0" smtClean="0"/>
            </a:br>
            <a:r>
              <a:rPr lang="en-US" dirty="0" smtClean="0"/>
              <a:t>ways to generate a </a:t>
            </a:r>
            <a:br>
              <a:rPr lang="en-US" dirty="0" smtClean="0"/>
            </a:br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Data fusion?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50" y="3253346"/>
            <a:ext cx="4148886" cy="33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8162"/>
            <a:ext cx="6324600" cy="3314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07" y="1600200"/>
            <a:ext cx="8649811" cy="4525963"/>
          </a:xfrm>
        </p:spPr>
        <p:txBody>
          <a:bodyPr/>
          <a:lstStyle/>
          <a:p>
            <a:r>
              <a:rPr lang="en-US" dirty="0" smtClean="0"/>
              <a:t>Vector summary of the fingerprints for a dataset</a:t>
            </a:r>
          </a:p>
          <a:p>
            <a:r>
              <a:rPr lang="en-US" dirty="0" smtClean="0"/>
              <a:t>Defined as the fraction of times a bit position is set to 1, for each bit position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18" y="3165717"/>
            <a:ext cx="2019300" cy="33655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93848" y="4848467"/>
            <a:ext cx="6762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3123" y="339047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10K molecules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comparison of two datasets is a O(1) operation – independent dataset size</a:t>
            </a:r>
          </a:p>
          <a:p>
            <a:pPr lvl="1"/>
            <a:r>
              <a:rPr lang="en-US" dirty="0" smtClean="0"/>
              <a:t>Simply </a:t>
            </a:r>
            <a:r>
              <a:rPr lang="en-US" dirty="0" smtClean="0"/>
              <a:t>take the difference of two bit spectra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4618" y="3429000"/>
            <a:ext cx="448064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## make two subsets and generate bit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spectra</a:t>
            </a:r>
            <a:endParaRPr lang="en-US" sz="1200" dirty="0">
              <a:solidFill>
                <a:srgbClr val="FF0000"/>
              </a:solidFill>
              <a:latin typeface="Courier New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sol.idx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 &lt;- which(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sol$label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 == 'high')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New"/>
              </a:rPr>
              <a:t>insol.idx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 &lt;- which(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sol$label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 != 'high')</a:t>
            </a:r>
          </a:p>
          <a:p>
            <a:endParaRPr lang="en-US" sz="1200" dirty="0" smtClean="0">
              <a:solidFill>
                <a:schemeClr val="bg1"/>
              </a:solidFill>
              <a:latin typeface="Courier New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sol.bs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bit.spectrum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(fps[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sol.idx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])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New"/>
              </a:rPr>
              <a:t>insol.bs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bit.spectrum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(fps[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insol.idx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]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## display a difference plot </a:t>
            </a:r>
            <a:endParaRPr lang="en-US" sz="1200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/>
              </a:rPr>
              <a:t>bsdiff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sol.bs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insol.bs</a:t>
            </a:r>
            <a:endParaRPr lang="en-US" sz="1200" dirty="0">
              <a:solidFill>
                <a:schemeClr val="bg1"/>
              </a:solidFill>
              <a:latin typeface="Courier New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d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data.frame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(x=1:length(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sol.bs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), y=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bsdiff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New"/>
              </a:rPr>
              <a:t>ggplot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(d,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aes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(x=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x,y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=y))+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geom_line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()+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xlab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('Bit Position')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</a:rPr>
              <a:t>+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('Normalized Frequency')+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ylim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(c(-1,1))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4425"/>
            <a:ext cx="4522764" cy="31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Poor Model 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9607" y="1600200"/>
            <a:ext cx="3618065" cy="4525963"/>
          </a:xfrm>
        </p:spPr>
        <p:txBody>
          <a:bodyPr/>
          <a:lstStyle/>
          <a:p>
            <a:r>
              <a:rPr lang="en-US" dirty="0" smtClean="0"/>
              <a:t>Training set for model</a:t>
            </a:r>
          </a:p>
          <a:p>
            <a:r>
              <a:rPr lang="en-US" dirty="0" smtClean="0"/>
              <a:t>Poor predictions on test set</a:t>
            </a:r>
          </a:p>
          <a:p>
            <a:r>
              <a:rPr lang="en-US" i="1" dirty="0" smtClean="0"/>
              <a:t>Both test set classes look like the toxic class in the training set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17" y="1262485"/>
            <a:ext cx="5119843" cy="5200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0367" y="6581001"/>
            <a:ext cx="394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/>
              </a:rPr>
              <a:t>Guha &amp; </a:t>
            </a:r>
            <a:r>
              <a:rPr lang="en-US" sz="1200" dirty="0" err="1" smtClean="0">
                <a:hlinkClick r:id="rId3"/>
              </a:rPr>
              <a:t>Schurer</a:t>
            </a:r>
            <a:r>
              <a:rPr lang="en-US" sz="1200" dirty="0" smtClean="0">
                <a:hlinkClick r:id="rId3"/>
              </a:rPr>
              <a:t>, J. Comp. Aided. </a:t>
            </a:r>
            <a:r>
              <a:rPr lang="en-US" sz="1200" dirty="0" err="1" smtClean="0">
                <a:hlinkClick r:id="rId3"/>
              </a:rPr>
              <a:t>Molec</a:t>
            </a:r>
            <a:r>
              <a:rPr lang="en-US" sz="1200" dirty="0" smtClean="0">
                <a:hlinkClick r:id="rId3"/>
              </a:rPr>
              <a:t>. Des</a:t>
            </a:r>
            <a:r>
              <a:rPr lang="en-US" sz="1200" b="1" dirty="0" smtClean="0">
                <a:hlinkClick r:id="rId3"/>
              </a:rPr>
              <a:t>.</a:t>
            </a:r>
            <a:r>
              <a:rPr lang="en-US" sz="1200" dirty="0" smtClean="0">
                <a:hlinkClick r:id="rId3"/>
              </a:rPr>
              <a:t>, </a:t>
            </a:r>
            <a:r>
              <a:rPr lang="en-US" sz="1200" b="1" dirty="0" smtClean="0">
                <a:hlinkClick r:id="rId3"/>
              </a:rPr>
              <a:t>2008</a:t>
            </a:r>
            <a:r>
              <a:rPr lang="en-US" sz="1200" dirty="0" smtClean="0">
                <a:hlinkClick r:id="rId3"/>
              </a:rPr>
              <a:t>, </a:t>
            </a:r>
            <a:r>
              <a:rPr lang="en-US" sz="1200" i="1" dirty="0" smtClean="0">
                <a:hlinkClick r:id="rId3"/>
              </a:rPr>
              <a:t>22</a:t>
            </a:r>
            <a:r>
              <a:rPr lang="en-US" sz="1200" dirty="0" smtClean="0">
                <a:hlinkClick r:id="rId3"/>
              </a:rPr>
              <a:t>, 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795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Throughput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912"/>
          </a:xfrm>
        </p:spPr>
        <p:txBody>
          <a:bodyPr>
            <a:normAutofit/>
          </a:bodyPr>
          <a:lstStyle/>
          <a:p>
            <a:r>
              <a:rPr lang="en-US" dirty="0" smtClean="0"/>
              <a:t>Test thousands to hundreds of thousands of compounds in one or more assays</a:t>
            </a:r>
          </a:p>
          <a:p>
            <a:pPr lvl="1"/>
            <a:r>
              <a:rPr lang="en-US" dirty="0"/>
              <a:t>Biochemical, genetic, </a:t>
            </a:r>
            <a:br>
              <a:rPr lang="en-US" dirty="0"/>
            </a:br>
            <a:r>
              <a:rPr lang="en-US" dirty="0" smtClean="0"/>
              <a:t>pharmacological assays</a:t>
            </a:r>
          </a:p>
          <a:p>
            <a:r>
              <a:rPr lang="en-US" dirty="0" smtClean="0"/>
              <a:t>Employs a robotic platform</a:t>
            </a:r>
          </a:p>
          <a:p>
            <a:r>
              <a:rPr lang="en-US" dirty="0" smtClean="0"/>
              <a:t>Rapidly </a:t>
            </a:r>
            <a:r>
              <a:rPr lang="en-US" dirty="0"/>
              <a:t>identify novel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modulators </a:t>
            </a:r>
            <a:r>
              <a:rPr lang="en-US" dirty="0"/>
              <a:t>of biological systems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31" y="2963235"/>
            <a:ext cx="2501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09" y="1600200"/>
            <a:ext cx="6253691" cy="4989710"/>
          </a:xfrm>
        </p:spPr>
        <p:txBody>
          <a:bodyPr>
            <a:normAutofit/>
          </a:bodyPr>
          <a:lstStyle/>
          <a:p>
            <a:r>
              <a:rPr lang="en-US" dirty="0" smtClean="0"/>
              <a:t>Rapidly screen large compound collections</a:t>
            </a:r>
          </a:p>
          <a:p>
            <a:r>
              <a:rPr lang="en-US" dirty="0"/>
              <a:t>E</a:t>
            </a:r>
            <a:r>
              <a:rPr lang="en-US" dirty="0" smtClean="0"/>
              <a:t>fficiently identify real actives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them in slower, accurate, expensive screens</a:t>
            </a:r>
          </a:p>
          <a:p>
            <a:r>
              <a:rPr lang="en-US" dirty="0" smtClean="0"/>
              <a:t>Use the data to learn what types of compounds tend to be active</a:t>
            </a:r>
          </a:p>
          <a:p>
            <a:r>
              <a:rPr lang="en-US" dirty="0" smtClean="0"/>
              <a:t>Use the model to suggest more compounds to screen</a:t>
            </a:r>
          </a:p>
        </p:txBody>
      </p:sp>
      <p:pic>
        <p:nvPicPr>
          <p:cNvPr id="4" name="Picture 3" descr="filte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981200"/>
            <a:ext cx="2438400" cy="39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6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HTS Data Types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5912" y="1600200"/>
            <a:ext cx="8593788" cy="50204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Categorical – active/inactive or toxic/nontoxic</a:t>
            </a:r>
          </a:p>
          <a:p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Single point</a:t>
            </a:r>
          </a:p>
          <a:p>
            <a:pPr lvl="1"/>
            <a:r>
              <a:rPr lang="en-US" dirty="0" smtClean="0"/>
              <a:t>Dose response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Multiple readouts</a:t>
            </a:r>
          </a:p>
          <a:p>
            <a:pPr lvl="1"/>
            <a:r>
              <a:rPr lang="en-US" dirty="0" smtClean="0"/>
              <a:t>Might read at different wavelengths or </a:t>
            </a:r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More complex when dealing with imaging</a:t>
            </a:r>
          </a:p>
          <a:p>
            <a:r>
              <a:rPr lang="en-US" dirty="0" smtClean="0"/>
              <a:t>These (usually) represent the independent variable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60" y="2353865"/>
            <a:ext cx="2427207" cy="2118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52" y="2353866"/>
            <a:ext cx="2427208" cy="21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6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5532"/>
          </a:xfrm>
        </p:spPr>
        <p:txBody>
          <a:bodyPr>
            <a:normAutofit/>
          </a:bodyPr>
          <a:lstStyle/>
          <a:p>
            <a:r>
              <a:rPr lang="en-US" dirty="0" smtClean="0"/>
              <a:t>HTS is testing activity of a molecule – the molecule is our “independent variable”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Need to describe the molecular structure</a:t>
            </a:r>
          </a:p>
          <a:p>
            <a:pPr lvl="1"/>
            <a:r>
              <a:rPr lang="en-US" dirty="0" smtClean="0"/>
              <a:t>Various discrete or real-valued descriptors </a:t>
            </a:r>
          </a:p>
          <a:p>
            <a:pPr lvl="1"/>
            <a:r>
              <a:rPr lang="en-US" dirty="0" smtClean="0"/>
              <a:t>Surfaces (3D)</a:t>
            </a:r>
          </a:p>
          <a:p>
            <a:pPr lvl="1"/>
            <a:r>
              <a:rPr lang="en-US" dirty="0" smtClean="0"/>
              <a:t>Binary fingerprints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78082"/>
              </p:ext>
            </p:extLst>
          </p:nvPr>
        </p:nvGraphicFramePr>
        <p:xfrm>
          <a:off x="2183338" y="2811009"/>
          <a:ext cx="4579794" cy="76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1447800" imgH="241300" progId="Equation.3">
                  <p:embed/>
                </p:oleObj>
              </mc:Choice>
              <mc:Fallback>
                <p:oleObj name="Equation" r:id="rId3" imgW="1447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3338" y="2811009"/>
                        <a:ext cx="4579794" cy="763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29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Representation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Lots of types of </a:t>
            </a:r>
            <a:r>
              <a:rPr lang="en-US" dirty="0" err="1"/>
              <a:t>ﬁngerprints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Indicates </a:t>
            </a:r>
            <a:r>
              <a:rPr lang="en-US" dirty="0"/>
              <a:t>the presence or absence of a structural </a:t>
            </a:r>
            <a:r>
              <a:rPr lang="en-US" dirty="0" smtClean="0"/>
              <a:t>feature </a:t>
            </a:r>
          </a:p>
          <a:p>
            <a:r>
              <a:rPr lang="en-US" dirty="0" smtClean="0"/>
              <a:t>Length </a:t>
            </a:r>
            <a:r>
              <a:rPr lang="en-US" dirty="0"/>
              <a:t>can vary from 166 to 4096 bits or more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Fingerprints </a:t>
            </a:r>
            <a:r>
              <a:rPr lang="en-US" dirty="0"/>
              <a:t>usually compared using the Tanimoto metric</a:t>
            </a:r>
          </a:p>
        </p:txBody>
      </p:sp>
      <p:pic>
        <p:nvPicPr>
          <p:cNvPr id="5" name="Picture 4" descr="f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448059"/>
            <a:ext cx="4330700" cy="22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78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fingerprint</a:t>
            </a:r>
            <a:r>
              <a:rPr lang="en-US" dirty="0" smtClean="0"/>
              <a:t> package supports I/O, manipulation, similarity methods, and various utility methods</a:t>
            </a:r>
          </a:p>
          <a:p>
            <a:r>
              <a:rPr lang="en-US" dirty="0" smtClean="0"/>
              <a:t>A fingerprint is a S4 object</a:t>
            </a:r>
          </a:p>
          <a:p>
            <a:pPr lvl="1"/>
            <a:r>
              <a:rPr lang="en-US" dirty="0" smtClean="0"/>
              <a:t>Create them manually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Read them in from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840" y="4453309"/>
            <a:ext cx="818690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</a:rPr>
              <a:t>new("fingerprint", 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nbit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 = </a:t>
            </a:r>
            <a:r>
              <a:rPr lang="en-US" dirty="0" smtClean="0">
                <a:solidFill>
                  <a:schemeClr val="bg1"/>
                </a:solidFill>
                <a:latin typeface="Courier New"/>
              </a:rPr>
              <a:t>1024, 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bits = </a:t>
            </a:r>
            <a:r>
              <a:rPr lang="en-US" dirty="0" smtClean="0">
                <a:solidFill>
                  <a:schemeClr val="bg1"/>
                </a:solidFill>
                <a:latin typeface="Courier New"/>
              </a:rPr>
              <a:t>c(1,4,5,100,200))</a:t>
            </a:r>
            <a:endParaRPr lang="en-US" dirty="0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840" y="5906712"/>
            <a:ext cx="818690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urier New"/>
              </a:rPr>
              <a:t>fp.read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('data/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cdk.fp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', size=1024, lf=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cdk.lf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4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Fingerprints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generate fingerprints from chemical structures using the </a:t>
            </a:r>
            <a:r>
              <a:rPr lang="en-US" dirty="0" smtClean="0">
                <a:hlinkClick r:id="rId2"/>
              </a:rPr>
              <a:t>rcdk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If you’re not doing cheminformatics you can read in your own FP data by implementing a line reader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/>
              <a:t>See </a:t>
            </a:r>
            <a:r>
              <a:rPr lang="en-US" dirty="0" err="1" smtClean="0">
                <a:latin typeface="Courier"/>
              </a:rPr>
              <a:t>cdk.lf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moe.lf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bci.lf</a:t>
            </a:r>
            <a:endParaRPr lang="en-US" dirty="0">
              <a:latin typeface="Courier"/>
            </a:endParaRP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715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Fingerprints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benchmarking, generating null distributions, exploring effects of bit density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079176"/>
            <a:ext cx="8344117" cy="3046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##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How long does a similarity matrix calculation take as a function of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fp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 length?</a:t>
            </a:r>
            <a:endParaRPr lang="en-US" sz="1200" dirty="0">
              <a:solidFill>
                <a:srgbClr val="FF0000"/>
              </a:solidFill>
              <a:latin typeface="Courier New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/>
              </a:rPr>
              <a:t>nfp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 &lt;- 300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sizes &lt;- c(64, 128, 512, 1024, 4096, 8192)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times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sapply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(sizes, function(size)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 fps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lapply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(1:nfp, function(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)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random.fingerprint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(size, size * 0.35))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system.time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(junk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fp.sim.matrix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(fps))[3]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}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</a:rPr>
              <a:t>)</a:t>
            </a:r>
          </a:p>
          <a:p>
            <a:endParaRPr lang="en-US" sz="1200" dirty="0" smtClean="0">
              <a:solidFill>
                <a:schemeClr val="bg1"/>
              </a:solidFill>
              <a:latin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##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For a given length, how does bit density affect calculation time?</a:t>
            </a:r>
            <a:endParaRPr lang="en-US" sz="1200" dirty="0">
              <a:solidFill>
                <a:schemeClr val="bg1"/>
              </a:solidFill>
              <a:latin typeface="Courier New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densities &lt;- c(0.1, 0.25, 0.5, 0.75, 0.95)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times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sapply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(densities, function(density)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 fps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lapply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(1:nfp, function(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)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random.fingerprint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(1024, 1024 * density))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system.time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(junk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fp.sim.matrix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(fps))[3]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})</a:t>
            </a:r>
            <a:endParaRPr lang="en-US" sz="1200" dirty="0" smtClean="0">
              <a:solidFill>
                <a:schemeClr val="bg1"/>
              </a:solidFill>
              <a:latin typeface="Courier New"/>
            </a:endParaRPr>
          </a:p>
          <a:p>
            <a:endParaRPr lang="en-US" sz="1200" dirty="0">
              <a:solidFill>
                <a:schemeClr val="bg1"/>
              </a:solidFill>
              <a:latin typeface="Courier New"/>
            </a:endParaRPr>
          </a:p>
          <a:p>
            <a:endParaRPr lang="en-US" sz="1200" dirty="0">
              <a:solidFill>
                <a:schemeClr val="bg1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505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1102</Words>
  <Application>Microsoft Macintosh PowerPoint</Application>
  <PresentationFormat>On-screen Show 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Equation</vt:lpstr>
      <vt:lpstr>Fingerprinting Chemical Structures</vt:lpstr>
      <vt:lpstr>High Throughput Screening</vt:lpstr>
      <vt:lpstr>Goal of HTS</vt:lpstr>
      <vt:lpstr>HTS Data Types</vt:lpstr>
      <vt:lpstr>Independent Variable(s)</vt:lpstr>
      <vt:lpstr>Fingerprint Representation</vt:lpstr>
      <vt:lpstr>Fingerprints in R</vt:lpstr>
      <vt:lpstr>Getting Fingerprints</vt:lpstr>
      <vt:lpstr>Random Fingerprints</vt:lpstr>
      <vt:lpstr>Random Fingerprints</vt:lpstr>
      <vt:lpstr>Predicting with Fingerprints</vt:lpstr>
      <vt:lpstr>Predicting with Fingerprints</vt:lpstr>
      <vt:lpstr>Clustering with Fingerprints</vt:lpstr>
      <vt:lpstr>Comparing Data Sets </vt:lpstr>
      <vt:lpstr>Comparing Data Sets </vt:lpstr>
      <vt:lpstr>Bit Spectrum</vt:lpstr>
      <vt:lpstr>Bit Spectrum</vt:lpstr>
      <vt:lpstr>Explaining Poor Model Performance</vt:lpstr>
      <vt:lpstr>Benchmarking Retrieval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Guha</dc:creator>
  <cp:lastModifiedBy>Rajarshi Guha</cp:lastModifiedBy>
  <cp:revision>81</cp:revision>
  <dcterms:created xsi:type="dcterms:W3CDTF">2014-09-01T00:01:00Z</dcterms:created>
  <dcterms:modified xsi:type="dcterms:W3CDTF">2014-09-05T15:26:09Z</dcterms:modified>
</cp:coreProperties>
</file>