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70" r:id="rId5"/>
    <p:sldId id="259" r:id="rId6"/>
    <p:sldId id="261" r:id="rId7"/>
    <p:sldId id="264" r:id="rId8"/>
    <p:sldId id="265" r:id="rId9"/>
    <p:sldId id="267" r:id="rId10"/>
    <p:sldId id="268" r:id="rId11"/>
    <p:sldId id="271" r:id="rId12"/>
    <p:sldId id="272" r:id="rId13"/>
    <p:sldId id="269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CB91-B4AD-2E4B-ACC3-FD122DC7DA15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527AC-2892-4C4B-B46F-80830B5ED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527AC-2892-4C4B-B46F-80830B5ED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5F16-28CC-0441-9357-93A0E1A95646}" type="datetimeFigureOut">
              <a:rPr lang="en-US" smtClean="0"/>
              <a:t>5/14/12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FB05-D7FC-0442-82DB-8CFBBA87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jarshi/ctrug-twe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web/packages/twitt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hyperlink" Target="http://sentiwordnet.isti.cnr.it/" TargetMode="External"/><Relationship Id="rId5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Happy, Sad, </a:t>
            </a:r>
            <a:r>
              <a:rPr lang="en-US" dirty="0" smtClean="0"/>
              <a:t>Indifferent</a:t>
            </a:r>
            <a:r>
              <a:rPr lang="en-US" dirty="0" smtClean="0"/>
              <a:t> … Quantifying </a:t>
            </a:r>
            <a:r>
              <a:rPr lang="en-US" dirty="0" smtClean="0"/>
              <a:t>Text Sentiment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447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Rajarshi Guha</a:t>
            </a:r>
          </a:p>
          <a:p>
            <a:endParaRPr lang="en-US" dirty="0"/>
          </a:p>
          <a:p>
            <a:r>
              <a:rPr lang="en-US" dirty="0" smtClean="0"/>
              <a:t>CT R Users Group</a:t>
            </a:r>
          </a:p>
          <a:p>
            <a:r>
              <a:rPr lang="en-US" dirty="0" smtClean="0"/>
              <a:t>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Scores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46" y="4729601"/>
            <a:ext cx="6502100" cy="2062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d$swn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unlist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scores.swn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d$breen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unlist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scores.breen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rbind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(Method='SWN', Scores=</a:t>
            </a:r>
            <a:r>
              <a:rPr lang="en-US" sz="1600" dirty="0" err="1">
                <a:latin typeface="Consolas"/>
                <a:cs typeface="Consolas"/>
              </a:rPr>
              <a:t>d$swn</a:t>
            </a:r>
            <a:r>
              <a:rPr lang="en-US" sz="1600" dirty="0">
                <a:latin typeface="Consolas"/>
                <a:cs typeface="Consolas"/>
              </a:rPr>
              <a:t>),</a:t>
            </a:r>
          </a:p>
          <a:p>
            <a:r>
              <a:rPr lang="en-US" sz="1600" dirty="0">
                <a:latin typeface="Consolas"/>
                <a:cs typeface="Consolas"/>
              </a:rPr>
              <a:t>             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(Method='Breen', Scores=</a:t>
            </a:r>
            <a:r>
              <a:rPr lang="en-US" sz="1600" dirty="0" err="1">
                <a:latin typeface="Consolas"/>
                <a:cs typeface="Consolas"/>
              </a:rPr>
              <a:t>d$breen</a:t>
            </a:r>
            <a:r>
              <a:rPr lang="en-US" sz="1600" dirty="0">
                <a:latin typeface="Consolas"/>
                <a:cs typeface="Consolas"/>
              </a:rPr>
              <a:t>))</a:t>
            </a:r>
          </a:p>
          <a:p>
            <a:r>
              <a:rPr lang="en-US" sz="1600" dirty="0" err="1">
                <a:latin typeface="Consolas"/>
                <a:cs typeface="Consolas"/>
              </a:rPr>
              <a:t>ggplot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aes</a:t>
            </a:r>
            <a:r>
              <a:rPr lang="en-US" sz="1600" dirty="0">
                <a:latin typeface="Consolas"/>
                <a:cs typeface="Consolas"/>
              </a:rPr>
              <a:t>(x=Scores, fill=Method)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geom_density</a:t>
            </a:r>
            <a:r>
              <a:rPr lang="en-US" sz="1600" dirty="0">
                <a:latin typeface="Consolas"/>
                <a:cs typeface="Consolas"/>
              </a:rPr>
              <a:t>(alpha=0.25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xlab</a:t>
            </a:r>
            <a:r>
              <a:rPr lang="en-US" sz="1600" dirty="0">
                <a:latin typeface="Consolas"/>
                <a:cs typeface="Consolas"/>
              </a:rPr>
              <a:t>("Sentiment Scores")</a:t>
            </a:r>
            <a:endParaRPr lang="en-US" sz="1600" dirty="0" smtClean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91" y="1133143"/>
            <a:ext cx="5279509" cy="38803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3075" y="1417638"/>
            <a:ext cx="8229600" cy="4525963"/>
          </a:xfrm>
        </p:spPr>
        <p:txBody>
          <a:bodyPr/>
          <a:lstStyle/>
          <a:p>
            <a:r>
              <a:rPr lang="en-US" dirty="0" smtClean="0"/>
              <a:t>Bulk of the tweets</a:t>
            </a:r>
            <a:br>
              <a:rPr lang="en-US" dirty="0" smtClean="0"/>
            </a:br>
            <a:r>
              <a:rPr lang="en-US" dirty="0" smtClean="0"/>
              <a:t>are neutral</a:t>
            </a:r>
          </a:p>
          <a:p>
            <a:r>
              <a:rPr lang="en-US" dirty="0" smtClean="0"/>
              <a:t>Similar behavior</a:t>
            </a:r>
            <a:br>
              <a:rPr lang="en-US" dirty="0" smtClean="0"/>
            </a:br>
            <a:r>
              <a:rPr lang="en-US" dirty="0" smtClean="0"/>
              <a:t>from either </a:t>
            </a:r>
            <a:br>
              <a:rPr lang="en-US" dirty="0" smtClean="0"/>
            </a:br>
            <a:r>
              <a:rPr lang="en-US" dirty="0" smtClean="0"/>
              <a:t>scoring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&amp; Time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Group tweets by hour and evaluate how proportions of positive, negative, </a:t>
            </a:r>
            <a:r>
              <a:rPr lang="en-US" dirty="0" err="1" smtClean="0"/>
              <a:t>etc</a:t>
            </a:r>
            <a:r>
              <a:rPr lang="en-US" dirty="0" smtClean="0"/>
              <a:t> vary 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146" y="2526528"/>
            <a:ext cx="8532704" cy="4278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d</a:t>
            </a:r>
          </a:p>
          <a:p>
            <a:r>
              <a:rPr lang="en-US" sz="1600" dirty="0" err="1" smtClean="0">
                <a:latin typeface="Consolas"/>
                <a:cs typeface="Consolas"/>
              </a:rPr>
              <a:t>tmp$hour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</a:t>
            </a:r>
            <a:r>
              <a:rPr lang="en-US" sz="1600" dirty="0" err="1">
                <a:latin typeface="Consolas"/>
                <a:cs typeface="Consolas"/>
              </a:rPr>
              <a:t>strptime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d$time</a:t>
            </a:r>
            <a:r>
              <a:rPr lang="en-US" sz="1600" dirty="0">
                <a:latin typeface="Consolas"/>
                <a:cs typeface="Consolas"/>
              </a:rPr>
              <a:t>, format='%a, %d %b %Y %H:%M'</a:t>
            </a:r>
            <a:r>
              <a:rPr lang="en-US" sz="1600" dirty="0" smtClean="0">
                <a:latin typeface="Consolas"/>
                <a:cs typeface="Consolas"/>
              </a:rPr>
              <a:t>)$hour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&lt;- subset(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!</a:t>
            </a:r>
            <a:r>
              <a:rPr lang="en-US" sz="1600" dirty="0" err="1">
                <a:latin typeface="Consolas"/>
                <a:cs typeface="Consolas"/>
              </a:rPr>
              <a:t>is.na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))</a:t>
            </a:r>
          </a:p>
          <a:p>
            <a:r>
              <a:rPr lang="en-US" sz="1600" dirty="0" err="1">
                <a:latin typeface="Consolas"/>
                <a:cs typeface="Consolas"/>
              </a:rPr>
              <a:t>tmp$status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sapply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tmp$swn</a:t>
            </a:r>
            <a:r>
              <a:rPr lang="en-US" sz="1600" dirty="0">
                <a:latin typeface="Consolas"/>
                <a:cs typeface="Consolas"/>
              </a:rPr>
              <a:t>, function(x) {</a:t>
            </a:r>
          </a:p>
          <a:p>
            <a:r>
              <a:rPr lang="en-US" sz="1600" dirty="0">
                <a:latin typeface="Consolas"/>
                <a:cs typeface="Consolas"/>
              </a:rPr>
              <a:t>  if (x &gt; 0) return("Positive"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 else if (x &lt; 0) return("Negative")</a:t>
            </a:r>
          </a:p>
          <a:p>
            <a:r>
              <a:rPr lang="en-US" sz="1600" dirty="0">
                <a:latin typeface="Consolas"/>
                <a:cs typeface="Consolas"/>
              </a:rPr>
              <a:t>  else return("Neutral")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data.frame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do.call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rbind</a:t>
            </a:r>
            <a:r>
              <a:rPr lang="en-US" sz="1600" dirty="0">
                <a:latin typeface="Consolas"/>
                <a:cs typeface="Consolas"/>
              </a:rPr>
              <a:t>',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		          by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tmp$hour</a:t>
            </a:r>
            <a:r>
              <a:rPr lang="en-US" sz="1600" dirty="0">
                <a:latin typeface="Consolas"/>
                <a:cs typeface="Consolas"/>
              </a:rPr>
              <a:t>, function(x) table(</a:t>
            </a:r>
            <a:r>
              <a:rPr lang="en-US" sz="1600" dirty="0" err="1">
                <a:latin typeface="Consolas"/>
                <a:cs typeface="Consolas"/>
              </a:rPr>
              <a:t>x$status</a:t>
            </a:r>
            <a:r>
              <a:rPr lang="en-US" sz="1600" dirty="0">
                <a:latin typeface="Consolas"/>
                <a:cs typeface="Consolas"/>
              </a:rPr>
              <a:t>))))</a:t>
            </a:r>
          </a:p>
          <a:p>
            <a:r>
              <a:rPr lang="en-US" sz="1600" dirty="0" err="1">
                <a:latin typeface="Consolas"/>
                <a:cs typeface="Consolas"/>
              </a:rPr>
              <a:t>tmp$Hour</a:t>
            </a:r>
            <a:r>
              <a:rPr lang="en-US" sz="1600" dirty="0">
                <a:latin typeface="Consolas"/>
                <a:cs typeface="Consolas"/>
              </a:rPr>
              <a:t> &lt;- factor(</a:t>
            </a:r>
            <a:r>
              <a:rPr lang="en-US" sz="1600" dirty="0" err="1">
                <a:latin typeface="Consolas"/>
                <a:cs typeface="Consolas"/>
              </a:rPr>
              <a:t>rownames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), levels=0:23)</a:t>
            </a:r>
          </a:p>
          <a:p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 &lt;- melt(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id='Hour', </a:t>
            </a:r>
            <a:r>
              <a:rPr lang="en-US" sz="1600" dirty="0" err="1">
                <a:latin typeface="Consolas"/>
                <a:cs typeface="Consolas"/>
              </a:rPr>
              <a:t>variable_name</a:t>
            </a:r>
            <a:r>
              <a:rPr lang="en-US" sz="1600" dirty="0">
                <a:latin typeface="Consolas"/>
                <a:cs typeface="Consolas"/>
              </a:rPr>
              <a:t>='Sentiment')</a:t>
            </a:r>
          </a:p>
          <a:p>
            <a:r>
              <a:rPr lang="en-US" sz="1600" dirty="0" err="1">
                <a:latin typeface="Consolas"/>
                <a:cs typeface="Consolas"/>
              </a:rPr>
              <a:t>ggplot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tmp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aes</a:t>
            </a:r>
            <a:r>
              <a:rPr lang="en-US" sz="1600" dirty="0">
                <a:latin typeface="Consolas"/>
                <a:cs typeface="Consolas"/>
              </a:rPr>
              <a:t>(x=</a:t>
            </a:r>
            <a:r>
              <a:rPr lang="en-US" sz="1600" dirty="0" err="1">
                <a:latin typeface="Consolas"/>
                <a:cs typeface="Consolas"/>
              </a:rPr>
              <a:t>Hour,y</a:t>
            </a:r>
            <a:r>
              <a:rPr lang="en-US" sz="1600" dirty="0">
                <a:latin typeface="Consolas"/>
                <a:cs typeface="Consolas"/>
              </a:rPr>
              <a:t>=</a:t>
            </a:r>
            <a:r>
              <a:rPr lang="en-US" sz="1600" dirty="0" err="1">
                <a:latin typeface="Consolas"/>
                <a:cs typeface="Consolas"/>
              </a:rPr>
              <a:t>value,fill</a:t>
            </a:r>
            <a:r>
              <a:rPr lang="en-US" sz="1600" dirty="0">
                <a:latin typeface="Consolas"/>
                <a:cs typeface="Consolas"/>
              </a:rPr>
              <a:t>=Sentiment))+</a:t>
            </a:r>
            <a:r>
              <a:rPr lang="en-US" sz="1600" dirty="0" err="1">
                <a:latin typeface="Consolas"/>
                <a:cs typeface="Consolas"/>
              </a:rPr>
              <a:t>geom_bar</a:t>
            </a:r>
            <a:r>
              <a:rPr lang="en-US" sz="1600" dirty="0">
                <a:latin typeface="Consolas"/>
                <a:cs typeface="Consolas"/>
              </a:rPr>
              <a:t>(position='fill')+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xlab</a:t>
            </a:r>
            <a:r>
              <a:rPr lang="en-US" sz="1600" dirty="0">
                <a:latin typeface="Consolas"/>
                <a:cs typeface="Consolas"/>
              </a:rPr>
              <a:t>("")+</a:t>
            </a:r>
            <a:r>
              <a:rPr lang="en-US" sz="1600" dirty="0" err="1">
                <a:latin typeface="Consolas"/>
                <a:cs typeface="Consolas"/>
              </a:rPr>
              <a:t>ylab</a:t>
            </a:r>
            <a:r>
              <a:rPr lang="en-US" sz="1600" dirty="0">
                <a:latin typeface="Consolas"/>
                <a:cs typeface="Consolas"/>
              </a:rPr>
              <a:t>("Proportion")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159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&amp; Time of 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" y="1417638"/>
            <a:ext cx="903869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Contradictions?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77004"/>
          </a:xfrm>
        </p:spPr>
        <p:txBody>
          <a:bodyPr/>
          <a:lstStyle/>
          <a:p>
            <a:r>
              <a:rPr lang="en-US" dirty="0" smtClean="0"/>
              <a:t>Tweets that are negative according to one score but positive according to another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8231" y="3036114"/>
            <a:ext cx="3681817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subset(d, 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 -2 &amp; </a:t>
            </a:r>
            <a:r>
              <a:rPr lang="en-US" sz="1600" dirty="0" err="1">
                <a:latin typeface="Consolas"/>
                <a:cs typeface="Consolas"/>
              </a:rPr>
              <a:t>breen</a:t>
            </a:r>
            <a:r>
              <a:rPr lang="en-US" sz="1600" dirty="0">
                <a:latin typeface="Consolas"/>
                <a:cs typeface="Consolas"/>
              </a:rPr>
              <a:t> &gt; 1)</a:t>
            </a:r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213045"/>
            <a:ext cx="93887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</a:t>
            </a:r>
            <a:r>
              <a:rPr lang="en-US" b="1" i="1" dirty="0" err="1"/>
              <a:t>i</a:t>
            </a:r>
            <a:r>
              <a:rPr lang="en-US" b="1" i="1" dirty="0"/>
              <a:t> m trying to get some legit food right now like pizza or chicken not this shitty ass school </a:t>
            </a:r>
            <a:r>
              <a:rPr lang="en-US" b="1" i="1" dirty="0" smtClean="0"/>
              <a:t>lunch”</a:t>
            </a:r>
          </a:p>
          <a:p>
            <a:endParaRPr lang="en-US" b="1" i="1" dirty="0" smtClean="0"/>
          </a:p>
          <a:p>
            <a:r>
              <a:rPr lang="en-US" b="1" i="1" dirty="0"/>
              <a:t>"24 </a:t>
            </a:r>
            <a:r>
              <a:rPr lang="en-US" b="1" i="1" dirty="0" err="1"/>
              <a:t>i</a:t>
            </a:r>
            <a:r>
              <a:rPr lang="en-US" b="1" i="1" dirty="0"/>
              <a:t> like reading 25 </a:t>
            </a:r>
            <a:r>
              <a:rPr lang="en-US" b="1" i="1" dirty="0" err="1"/>
              <a:t>i</a:t>
            </a:r>
            <a:r>
              <a:rPr lang="en-US" b="1" i="1" dirty="0"/>
              <a:t> hate </a:t>
            </a:r>
            <a:r>
              <a:rPr lang="en-US" b="1" i="1" dirty="0" err="1"/>
              <a:t>hopsin</a:t>
            </a:r>
            <a:r>
              <a:rPr lang="en-US" b="1" i="1" dirty="0"/>
              <a:t> 26 </a:t>
            </a:r>
            <a:r>
              <a:rPr lang="en-US" b="1" i="1" dirty="0" err="1"/>
              <a:t>i</a:t>
            </a:r>
            <a:r>
              <a:rPr lang="en-US" b="1" i="1" dirty="0"/>
              <a:t> love chips salsa 27 </a:t>
            </a:r>
            <a:r>
              <a:rPr lang="en-US" b="1" i="1" dirty="0" err="1"/>
              <a:t>i</a:t>
            </a:r>
            <a:r>
              <a:rPr lang="en-US" b="1" i="1" dirty="0"/>
              <a:t> love </a:t>
            </a:r>
            <a:r>
              <a:rPr lang="en-US" b="1" i="1" dirty="0" err="1"/>
              <a:t>chevys</a:t>
            </a:r>
            <a:r>
              <a:rPr lang="en-US" b="1" i="1" dirty="0"/>
              <a:t> 28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was </a:t>
            </a:r>
            <a:r>
              <a:rPr lang="en-US" b="1" i="1" dirty="0"/>
              <a:t>a thug in middle school 29 </a:t>
            </a:r>
            <a:r>
              <a:rPr lang="en-US" b="1" i="1" dirty="0" err="1"/>
              <a:t>i</a:t>
            </a:r>
            <a:r>
              <a:rPr lang="en-US" b="1" i="1" dirty="0"/>
              <a:t> love </a:t>
            </a:r>
            <a:r>
              <a:rPr lang="en-US" b="1" i="1" dirty="0" smtClean="0"/>
              <a:t>pizza”</a:t>
            </a:r>
          </a:p>
          <a:p>
            <a:endParaRPr lang="en-US" b="1" i="1" dirty="0" smtClean="0"/>
          </a:p>
          <a:p>
            <a:r>
              <a:rPr lang="en-US" b="1" i="1" dirty="0"/>
              <a:t>"@</a:t>
            </a:r>
            <a:r>
              <a:rPr lang="en-US" b="1" i="1" dirty="0" err="1"/>
              <a:t>naturesempwm</a:t>
            </a:r>
            <a:r>
              <a:rPr lang="en-US" b="1" i="1" dirty="0"/>
              <a:t> had a raw pizza 4 lunch today but </a:t>
            </a:r>
            <a:r>
              <a:rPr lang="en-US" b="1" i="1" dirty="0" err="1"/>
              <a:t>i</a:t>
            </a:r>
            <a:r>
              <a:rPr lang="en-US" b="1" i="1" dirty="0"/>
              <a:t> was not impressed with the dried out </a:t>
            </a:r>
            <a:endParaRPr lang="en-US" b="1" i="1" dirty="0" smtClean="0"/>
          </a:p>
          <a:p>
            <a:r>
              <a:rPr lang="en-US" b="1" i="1" dirty="0"/>
              <a:t>	</a:t>
            </a:r>
            <a:r>
              <a:rPr lang="en-US" b="1" i="1" dirty="0" smtClean="0"/>
              <a:t>not </a:t>
            </a:r>
            <a:r>
              <a:rPr lang="en-US" b="1" i="1" dirty="0"/>
              <a:t>fresh vegetable spring roll </a:t>
            </a:r>
            <a:r>
              <a:rPr lang="en-US" b="1" i="1" dirty="0" err="1"/>
              <a:t>i</a:t>
            </a:r>
            <a:r>
              <a:rPr lang="en-US" b="1" i="1" dirty="0"/>
              <a:t> bought threw out "</a:t>
            </a:r>
          </a:p>
        </p:txBody>
      </p:sp>
    </p:spTree>
    <p:extLst>
      <p:ext uri="{BB962C8B-B14F-4D97-AF65-F5344CB8AC3E}">
        <p14:creationId xmlns:p14="http://schemas.microsoft.com/office/powerpoint/2010/main" val="42178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10" y="3725404"/>
            <a:ext cx="5508190" cy="3144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and Geography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What’s the spatial distribution of tweet sentiment?</a:t>
            </a:r>
          </a:p>
          <a:p>
            <a:r>
              <a:rPr lang="en-US" dirty="0" smtClean="0"/>
              <a:t>Extract tweets located in the CONUS (~ 500)</a:t>
            </a:r>
          </a:p>
          <a:p>
            <a:r>
              <a:rPr lang="en-US" dirty="0" smtClean="0"/>
              <a:t>Visualize the direction and strength of</a:t>
            </a:r>
            <a:br>
              <a:rPr lang="en-US" dirty="0" smtClean="0"/>
            </a:br>
            <a:r>
              <a:rPr lang="en-US" dirty="0" smtClean="0"/>
              <a:t>sentiments</a:t>
            </a:r>
          </a:p>
          <a:p>
            <a:r>
              <a:rPr lang="en-US" dirty="0" smtClean="0"/>
              <a:t>Correlate with</a:t>
            </a:r>
            <a:br>
              <a:rPr lang="en-US" dirty="0" smtClean="0"/>
            </a:br>
            <a:r>
              <a:rPr lang="en-US" dirty="0" smtClean="0"/>
              <a:t>other socio-</a:t>
            </a:r>
            <a:br>
              <a:rPr lang="en-US" dirty="0" smtClean="0"/>
            </a:br>
            <a:r>
              <a:rPr lang="en-US" dirty="0" smtClean="0"/>
              <a:t>economic factors?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2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Should take into account negation </a:t>
            </a:r>
          </a:p>
          <a:p>
            <a:pPr lvl="1"/>
            <a:r>
              <a:rPr lang="en-US" dirty="0" smtClean="0"/>
              <a:t>Scan for negation terms and adjust score appropriately</a:t>
            </a:r>
          </a:p>
          <a:p>
            <a:r>
              <a:rPr lang="en-US" dirty="0" smtClean="0"/>
              <a:t>Oblivious to sarcasm</a:t>
            </a:r>
          </a:p>
          <a:p>
            <a:r>
              <a:rPr lang="en-US" dirty="0"/>
              <a:t>Sentiment scores should probably be modified by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Lots of M/L opportunities</a:t>
            </a:r>
          </a:p>
          <a:p>
            <a:pPr lvl="1"/>
            <a:r>
              <a:rPr lang="en-US" dirty="0" smtClean="0"/>
              <a:t>Spatial analysis</a:t>
            </a:r>
          </a:p>
          <a:p>
            <a:pPr lvl="1"/>
            <a:r>
              <a:rPr lang="en-US" dirty="0" smtClean="0"/>
              <a:t>Topic modeling / clustering</a:t>
            </a:r>
          </a:p>
          <a:p>
            <a:pPr lvl="1"/>
            <a:r>
              <a:rPr lang="en-US" dirty="0" smtClean="0"/>
              <a:t>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https://github.com/rajarshi/ctrug-</a:t>
            </a:r>
            <a:r>
              <a:rPr lang="en-US" dirty="0" smtClean="0">
                <a:hlinkClick r:id="rId2"/>
              </a:rPr>
              <a:t>tweet</a:t>
            </a:r>
            <a:endParaRPr lang="en-US" dirty="0" smtClean="0"/>
          </a:p>
          <a:p>
            <a:r>
              <a:rPr lang="en-US" dirty="0" smtClean="0"/>
              <a:t>Focus is on using R to perform this task</a:t>
            </a:r>
          </a:p>
          <a:p>
            <a:r>
              <a:rPr lang="en-US" dirty="0" smtClean="0"/>
              <a:t>Won’t comment on validity, rigor, utility, … of sentiment analysis methods</a:t>
            </a:r>
          </a:p>
          <a:p>
            <a:r>
              <a:rPr lang="en-US" dirty="0" smtClean="0"/>
              <a:t>Some of the example data is available freely, other parts available on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Twitter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1" y="1600200"/>
            <a:ext cx="861637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Based on a collaboration with Prof. Debs </a:t>
            </a:r>
            <a:r>
              <a:rPr lang="en-US" dirty="0" err="1" smtClean="0"/>
              <a:t>Ghosh</a:t>
            </a:r>
            <a:r>
              <a:rPr lang="en-US" dirty="0" smtClean="0"/>
              <a:t> (</a:t>
            </a:r>
            <a:r>
              <a:rPr lang="en-US" dirty="0" err="1" smtClean="0"/>
              <a:t>Uconn</a:t>
            </a:r>
            <a:r>
              <a:rPr lang="en-US" dirty="0" smtClean="0"/>
              <a:t>), studying obesity &amp; social media</a:t>
            </a:r>
          </a:p>
          <a:p>
            <a:r>
              <a:rPr lang="en-US" dirty="0" smtClean="0"/>
              <a:t>Accessing </a:t>
            </a:r>
            <a:r>
              <a:rPr lang="en-US" dirty="0" smtClean="0"/>
              <a:t>Twitter is </a:t>
            </a:r>
            <a:r>
              <a:rPr lang="en-US" dirty="0" smtClean="0"/>
              <a:t>easy </a:t>
            </a:r>
            <a:r>
              <a:rPr lang="en-US" dirty="0" smtClean="0"/>
              <a:t>using many languages</a:t>
            </a:r>
          </a:p>
          <a:p>
            <a:pPr lvl="1"/>
            <a:r>
              <a:rPr lang="en-US" dirty="0" smtClean="0"/>
              <a:t>We obtained tweets </a:t>
            </a:r>
            <a:r>
              <a:rPr lang="en-US" dirty="0" smtClean="0"/>
              <a:t>via </a:t>
            </a:r>
            <a:r>
              <a:rPr lang="en-US" dirty="0" smtClean="0"/>
              <a:t>a PHP client running over an extended period of </a:t>
            </a:r>
            <a:r>
              <a:rPr lang="en-US" dirty="0" smtClean="0"/>
              <a:t>time</a:t>
            </a:r>
          </a:p>
          <a:p>
            <a:pPr lvl="1"/>
            <a:r>
              <a:rPr lang="en-US" dirty="0">
                <a:cs typeface="Consolas"/>
              </a:rPr>
              <a:t>Ended up with 108,164 </a:t>
            </a:r>
            <a:r>
              <a:rPr lang="en-US" dirty="0" smtClean="0">
                <a:cs typeface="Consolas"/>
              </a:rPr>
              <a:t>tweets</a:t>
            </a:r>
            <a:endParaRPr lang="en-US" dirty="0" smtClean="0"/>
          </a:p>
          <a:p>
            <a:r>
              <a:rPr lang="en-US" dirty="0" smtClean="0"/>
              <a:t>Won’t focus on accessing Twitter data </a:t>
            </a:r>
            <a:r>
              <a:rPr lang="en-US" dirty="0" smtClean="0"/>
              <a:t>from R</a:t>
            </a:r>
            <a:endParaRPr lang="en-US" dirty="0" smtClean="0"/>
          </a:p>
          <a:p>
            <a:pPr lvl="1"/>
            <a:r>
              <a:rPr lang="en-US" dirty="0" smtClean="0"/>
              <a:t>Very straightforward with </a:t>
            </a:r>
            <a:r>
              <a:rPr lang="en-US" b="1" dirty="0" smtClean="0">
                <a:latin typeface="Consolas"/>
                <a:cs typeface="Consolas"/>
                <a:hlinkClick r:id="rId2"/>
              </a:rPr>
              <a:t>twitteR</a:t>
            </a:r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15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in tweet data, get rid of </a:t>
            </a:r>
            <a:r>
              <a:rPr lang="en-US" dirty="0" err="1" smtClean="0"/>
              <a:t>urls</a:t>
            </a:r>
            <a:r>
              <a:rPr lang="en-US" dirty="0" smtClean="0"/>
              <a:t>, HTML escape codes, punctuation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700" y="2873911"/>
            <a:ext cx="8419893" cy="3785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d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('pizza-</a:t>
            </a:r>
            <a:r>
              <a:rPr lang="en-US" sz="1600" dirty="0" err="1">
                <a:latin typeface="Consolas"/>
                <a:cs typeface="Consolas"/>
              </a:rPr>
              <a:t>unique.csv</a:t>
            </a:r>
            <a:r>
              <a:rPr lang="en-US" sz="1600" dirty="0">
                <a:latin typeface="Consolas"/>
                <a:cs typeface="Consolas"/>
              </a:rPr>
              <a:t>', </a:t>
            </a:r>
            <a:r>
              <a:rPr lang="en-US" sz="1600" dirty="0" err="1">
                <a:latin typeface="Consolas"/>
                <a:cs typeface="Consolas"/>
              </a:rPr>
              <a:t>colClass</a:t>
            </a:r>
            <a:r>
              <a:rPr lang="en-US" sz="1600" dirty="0">
                <a:latin typeface="Consolas"/>
                <a:cs typeface="Consolas"/>
              </a:rPr>
              <a:t>='character',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comment</a:t>
            </a:r>
            <a:r>
              <a:rPr lang="en-US" sz="1600" dirty="0">
                <a:latin typeface="Consolas"/>
                <a:cs typeface="Consolas"/>
              </a:rPr>
              <a:t>='', header=TRUE)</a:t>
            </a:r>
          </a:p>
          <a:p>
            <a:r>
              <a:rPr lang="en-US" sz="1600" dirty="0" err="1">
                <a:latin typeface="Consolas"/>
                <a:cs typeface="Consolas"/>
              </a:rPr>
              <a:t>d$geox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as.numeric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d$geox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d$geoy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as.numeric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d$geoy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remove.urls</a:t>
            </a:r>
            <a:r>
              <a:rPr lang="en-US" sz="1600" dirty="0">
                <a:latin typeface="Consolas"/>
                <a:cs typeface="Consolas"/>
              </a:rPr>
              <a:t> &lt;- function(x)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("http.*$", "",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('http.*\\s', ' ', x))</a:t>
            </a:r>
          </a:p>
          <a:p>
            <a:r>
              <a:rPr lang="en-US" sz="1600" dirty="0" err="1">
                <a:latin typeface="Consolas"/>
                <a:cs typeface="Consolas"/>
              </a:rPr>
              <a:t>remove.html</a:t>
            </a:r>
            <a:r>
              <a:rPr lang="en-US" sz="1600" dirty="0">
                <a:latin typeface="Consolas"/>
                <a:cs typeface="Consolas"/>
              </a:rPr>
              <a:t> &lt;- function(x)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('&amp;</a:t>
            </a:r>
            <a:r>
              <a:rPr lang="en-US" sz="1600" dirty="0" err="1">
                <a:latin typeface="Consolas"/>
                <a:cs typeface="Consolas"/>
              </a:rPr>
              <a:t>quot</a:t>
            </a:r>
            <a:r>
              <a:rPr lang="en-US" sz="1600" dirty="0">
                <a:latin typeface="Consolas"/>
                <a:cs typeface="Consolas"/>
              </a:rPr>
              <a:t>;', '', x)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remove.urls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remove.html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("@", "FOOBAZ",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("[[:</a:t>
            </a:r>
            <a:r>
              <a:rPr lang="en-US" sz="1600" dirty="0" err="1">
                <a:latin typeface="Consolas"/>
                <a:cs typeface="Consolas"/>
              </a:rPr>
              <a:t>punct</a:t>
            </a:r>
            <a:r>
              <a:rPr lang="en-US" sz="1600" dirty="0">
                <a:latin typeface="Consolas"/>
                <a:cs typeface="Consolas"/>
              </a:rPr>
              <a:t>:]]+", " 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("FOOBAZ", "@",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gsub</a:t>
            </a:r>
            <a:r>
              <a:rPr lang="en-US" sz="1600" dirty="0">
                <a:latin typeface="Consolas"/>
                <a:cs typeface="Consolas"/>
              </a:rPr>
              <a:t>("[[:space:]]+", ' ', 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tolower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d$text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5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identifying words with positive or negative connotations</a:t>
            </a:r>
          </a:p>
          <a:p>
            <a:r>
              <a:rPr lang="en-US" dirty="0" smtClean="0"/>
              <a:t>Fundamentally based on looking up words from a dictionary</a:t>
            </a:r>
          </a:p>
          <a:p>
            <a:r>
              <a:rPr lang="en-US" dirty="0" smtClean="0"/>
              <a:t>If a tweet has more positive words than negative words, the tweet is positive</a:t>
            </a:r>
          </a:p>
          <a:p>
            <a:r>
              <a:rPr lang="en-US" dirty="0" smtClean="0"/>
              <a:t>More sophisticated scoring schemes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1916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98" y="3129880"/>
            <a:ext cx="5254784" cy="3865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Dictionaries?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18" y="1286994"/>
            <a:ext cx="8229600" cy="5571005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4"/>
              </a:rPr>
              <a:t>SentiWordNet</a:t>
            </a:r>
            <a:endParaRPr lang="en-US" dirty="0" smtClean="0"/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>
                <a:hlinkClick r:id="rId5"/>
              </a:rPr>
              <a:t>WordNet</a:t>
            </a:r>
            <a:r>
              <a:rPr lang="en-US" dirty="0" smtClean="0"/>
              <a:t>, each term is assigned a positivity and </a:t>
            </a:r>
            <a:r>
              <a:rPr lang="en-US" dirty="0" smtClean="0"/>
              <a:t>negativity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206K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Converted to </a:t>
            </a:r>
            <a:r>
              <a:rPr lang="en-US" dirty="0" smtClean="0"/>
              <a:t>simple </a:t>
            </a:r>
            <a:br>
              <a:rPr lang="en-US" dirty="0" smtClean="0"/>
            </a:br>
            <a:r>
              <a:rPr lang="en-US" dirty="0" smtClean="0"/>
              <a:t>CSV</a:t>
            </a:r>
            <a:r>
              <a:rPr lang="en-US" dirty="0" smtClean="0"/>
              <a:t> </a:t>
            </a:r>
            <a:r>
              <a:rPr lang="en-US" dirty="0" smtClean="0"/>
              <a:t>for easy import </a:t>
            </a:r>
            <a:br>
              <a:rPr lang="en-US" dirty="0" smtClean="0"/>
            </a:br>
            <a:r>
              <a:rPr lang="en-US" dirty="0" smtClean="0"/>
              <a:t>into R</a:t>
            </a:r>
          </a:p>
          <a:p>
            <a:r>
              <a:rPr lang="en-US" dirty="0" smtClean="0"/>
              <a:t>Ideally, should </a:t>
            </a:r>
            <a:br>
              <a:rPr lang="en-US" dirty="0" smtClean="0"/>
            </a:br>
            <a:r>
              <a:rPr lang="en-US" dirty="0" smtClean="0"/>
              <a:t>perform POS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30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scoring function, we can process the tweets</a:t>
            </a:r>
          </a:p>
          <a:p>
            <a:pPr lvl="1"/>
            <a:r>
              <a:rPr lang="en-US" dirty="0" smtClean="0"/>
              <a:t>Perfect use</a:t>
            </a:r>
            <a:br>
              <a:rPr lang="en-US" dirty="0" smtClean="0"/>
            </a:br>
            <a:r>
              <a:rPr lang="en-US" dirty="0" smtClean="0"/>
              <a:t>case for </a:t>
            </a:r>
            <a:br>
              <a:rPr lang="en-US" dirty="0" smtClean="0"/>
            </a:br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Easily switch</a:t>
            </a:r>
            <a:br>
              <a:rPr lang="en-US" dirty="0" smtClean="0"/>
            </a:br>
            <a:r>
              <a:rPr lang="en-US" dirty="0" smtClean="0"/>
              <a:t>out the </a:t>
            </a:r>
            <a:br>
              <a:rPr lang="en-US" dirty="0" smtClean="0"/>
            </a:br>
            <a:r>
              <a:rPr lang="en-US" dirty="0" smtClean="0"/>
              <a:t>scoring 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2188111"/>
            <a:ext cx="5712421" cy="452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read.csv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sentinet_r.csv</a:t>
            </a:r>
            <a:r>
              <a:rPr lang="en-US" sz="1600" dirty="0">
                <a:latin typeface="Consolas"/>
                <a:cs typeface="Consolas"/>
              </a:rPr>
              <a:t>', header=TRUE,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as.is</a:t>
            </a:r>
            <a:r>
              <a:rPr lang="en-US" sz="1600" dirty="0">
                <a:latin typeface="Consolas"/>
                <a:cs typeface="Consolas"/>
              </a:rPr>
              <a:t>=TRUE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scores &lt;- </a:t>
            </a:r>
            <a:r>
              <a:rPr lang="en-US" sz="1600" dirty="0" err="1" smtClean="0">
                <a:latin typeface="Consolas"/>
                <a:cs typeface="Consolas"/>
              </a:rPr>
              <a:t>mclapply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d$text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50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 Makes Me Happy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6052 sec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24 cores</a:t>
            </a:r>
          </a:p>
          <a:p>
            <a:r>
              <a:rPr lang="en-US" dirty="0" err="1" smtClean="0"/>
              <a:t>Rprof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is a </a:t>
            </a:r>
            <a:br>
              <a:rPr lang="en-US" dirty="0" smtClean="0"/>
            </a:br>
            <a:r>
              <a:rPr lang="en-US" dirty="0" smtClean="0"/>
              <a:t>good way to</a:t>
            </a:r>
            <a:br>
              <a:rPr lang="en-US" dirty="0" smtClean="0"/>
            </a:br>
            <a:r>
              <a:rPr lang="en-US" dirty="0" smtClean="0"/>
              <a:t>identify </a:t>
            </a:r>
            <a:br>
              <a:rPr lang="en-US" dirty="0" smtClean="0"/>
            </a:br>
            <a:r>
              <a:rPr lang="en-US" dirty="0" smtClean="0"/>
              <a:t>bottlenecks*</a:t>
            </a:r>
          </a:p>
          <a:p>
            <a:r>
              <a:rPr lang="en-US" b="1" dirty="0" smtClean="0"/>
              <a:t>461 sec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24 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417638"/>
            <a:ext cx="5712421" cy="52629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&lt;- function(w)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 &lt;- subset(</a:t>
            </a:r>
            <a:r>
              <a:rPr lang="en-US" sz="1600" dirty="0" err="1" smtClean="0">
                <a:latin typeface="Consolas"/>
                <a:cs typeface="Consolas"/>
              </a:rPr>
              <a:t>swn</a:t>
            </a:r>
            <a:r>
              <a:rPr lang="en-US" sz="1600" dirty="0" smtClean="0">
                <a:latin typeface="Consolas"/>
                <a:cs typeface="Consolas"/>
              </a:rPr>
              <a:t>, Term == w)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if (</a:t>
            </a:r>
            <a:r>
              <a:rPr lang="en-US" sz="1600" dirty="0" err="1" smtClean="0">
                <a:latin typeface="Consolas"/>
                <a:cs typeface="Consolas"/>
              </a:rPr>
              <a:t>nrow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) &gt;= 1) return(</a:t>
            </a:r>
            <a:r>
              <a:rPr lang="en-US" sz="1600" dirty="0" err="1" smtClean="0">
                <a:latin typeface="Consolas"/>
                <a:cs typeface="Consolas"/>
              </a:rPr>
              <a:t>tmp</a:t>
            </a:r>
            <a:r>
              <a:rPr lang="en-US" sz="1600" dirty="0" smtClean="0">
                <a:latin typeface="Consolas"/>
                <a:cs typeface="Consolas"/>
              </a:rPr>
              <a:t>[1,c(3,4)])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else return(c(0,0))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score.swn</a:t>
            </a:r>
            <a:r>
              <a:rPr lang="en-US" sz="1600" dirty="0" smtClean="0">
                <a:latin typeface="Consolas"/>
                <a:cs typeface="Consolas"/>
              </a:rPr>
              <a:t> &lt;- function(tweet) 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words &lt;- </a:t>
            </a:r>
            <a:r>
              <a:rPr lang="en-US" sz="1600" dirty="0" err="1" smtClean="0">
                <a:latin typeface="Consolas"/>
                <a:cs typeface="Consolas"/>
              </a:rPr>
              <a:t>strsplit</a:t>
            </a:r>
            <a:r>
              <a:rPr lang="en-US" sz="1600" dirty="0" smtClean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 &lt;- </a:t>
            </a:r>
            <a:r>
              <a:rPr lang="en-US" sz="1600" dirty="0" err="1" smtClean="0">
                <a:latin typeface="Consolas"/>
                <a:cs typeface="Consolas"/>
              </a:rPr>
              <a:t>colSums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do.call</a:t>
            </a:r>
            <a:r>
              <a:rPr lang="en-US" sz="1600" dirty="0" smtClean="0">
                <a:latin typeface="Consolas"/>
                <a:cs typeface="Consolas"/>
              </a:rPr>
              <a:t>('</a:t>
            </a:r>
            <a:r>
              <a:rPr lang="en-US" sz="1600" dirty="0" err="1" smtClean="0">
                <a:latin typeface="Consolas"/>
                <a:cs typeface="Consolas"/>
              </a:rPr>
              <a:t>rbind</a:t>
            </a:r>
            <a:r>
              <a:rPr lang="en-US" sz="1600" dirty="0" smtClean="0">
                <a:latin typeface="Consolas"/>
                <a:cs typeface="Consolas"/>
              </a:rPr>
              <a:t>',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              </a:t>
            </a:r>
            <a:r>
              <a:rPr lang="en-US" sz="1600" dirty="0" err="1" smtClean="0">
                <a:latin typeface="Consolas"/>
                <a:cs typeface="Consolas"/>
              </a:rPr>
              <a:t>lapply</a:t>
            </a:r>
            <a:r>
              <a:rPr lang="en-US" sz="1600" dirty="0" smtClean="0">
                <a:latin typeface="Consolas"/>
                <a:cs typeface="Consolas"/>
              </a:rPr>
              <a:t>(words, function(z)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                         </a:t>
            </a:r>
            <a:r>
              <a:rPr lang="en-US" sz="1600" dirty="0" err="1" smtClean="0">
                <a:latin typeface="Consolas"/>
                <a:cs typeface="Consolas"/>
              </a:rPr>
              <a:t>swn.match</a:t>
            </a:r>
            <a:r>
              <a:rPr lang="en-US" sz="1600" dirty="0" smtClean="0">
                <a:latin typeface="Consolas"/>
                <a:cs typeface="Consolas"/>
              </a:rPr>
              <a:t>(z))))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return(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[1]-</a:t>
            </a:r>
            <a:r>
              <a:rPr lang="en-US" sz="1600" dirty="0" err="1" smtClean="0">
                <a:latin typeface="Consolas"/>
                <a:cs typeface="Consolas"/>
              </a:rPr>
              <a:t>cs</a:t>
            </a:r>
            <a:r>
              <a:rPr lang="en-US" sz="1600" dirty="0" smtClean="0">
                <a:latin typeface="Consolas"/>
                <a:cs typeface="Consolas"/>
              </a:rPr>
              <a:t>[2])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latin typeface="Consolas"/>
                <a:cs typeface="Consolas"/>
              </a:rPr>
              <a:t>score.swn.2</a:t>
            </a:r>
            <a:r>
              <a:rPr lang="en-US" sz="1600" i="1" dirty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&lt;- function(tweet) {</a:t>
            </a:r>
          </a:p>
          <a:p>
            <a:r>
              <a:rPr lang="en-US" sz="1600" dirty="0">
                <a:latin typeface="Consolas"/>
                <a:cs typeface="Consolas"/>
              </a:rPr>
              <a:t>  words &lt;- </a:t>
            </a:r>
            <a:r>
              <a:rPr lang="en-US" sz="1600" dirty="0" err="1">
                <a:latin typeface="Consolas"/>
                <a:cs typeface="Consolas"/>
              </a:rPr>
              <a:t>strsplit</a:t>
            </a:r>
            <a:r>
              <a:rPr lang="en-US" sz="1600" dirty="0">
                <a:latin typeface="Consolas"/>
                <a:cs typeface="Consolas"/>
              </a:rPr>
              <a:t>(tweet, "\\s+")[[1]]</a:t>
            </a:r>
          </a:p>
          <a:p>
            <a:r>
              <a:rPr lang="en-US" sz="1600" dirty="0">
                <a:latin typeface="Consolas"/>
                <a:cs typeface="Consolas"/>
              </a:rPr>
              <a:t>  rows &lt;- match(words, </a:t>
            </a:r>
            <a:r>
              <a:rPr lang="en-US" sz="1600" dirty="0" err="1">
                <a:latin typeface="Consolas"/>
                <a:cs typeface="Consolas"/>
              </a:rPr>
              <a:t>swn$Term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r>
              <a:rPr lang="en-US" sz="1600" dirty="0">
                <a:latin typeface="Consolas"/>
                <a:cs typeface="Consolas"/>
              </a:rPr>
              <a:t>  rows &lt;- rows[!</a:t>
            </a:r>
            <a:r>
              <a:rPr lang="en-US" sz="1600" dirty="0" err="1">
                <a:latin typeface="Consolas"/>
                <a:cs typeface="Consolas"/>
              </a:rPr>
              <a:t>is.na</a:t>
            </a:r>
            <a:r>
              <a:rPr lang="en-US" sz="1600" dirty="0">
                <a:latin typeface="Consolas"/>
                <a:cs typeface="Consolas"/>
              </a:rPr>
              <a:t>(rows)]</a:t>
            </a:r>
          </a:p>
          <a:p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 &lt;- </a:t>
            </a:r>
            <a:r>
              <a:rPr lang="en-US" sz="1600" dirty="0" err="1">
                <a:latin typeface="Consolas"/>
                <a:cs typeface="Consolas"/>
              </a:rPr>
              <a:t>colSums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swn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rows,c</a:t>
            </a:r>
            <a:r>
              <a:rPr lang="en-US" sz="1600" dirty="0">
                <a:latin typeface="Consolas"/>
                <a:cs typeface="Consolas"/>
              </a:rPr>
              <a:t>(3,4)])</a:t>
            </a:r>
          </a:p>
          <a:p>
            <a:r>
              <a:rPr lang="en-US" sz="1600" dirty="0">
                <a:latin typeface="Consolas"/>
                <a:cs typeface="Consolas"/>
              </a:rPr>
              <a:t>  return(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[1]-</a:t>
            </a:r>
            <a:r>
              <a:rPr lang="en-US" sz="1600" dirty="0" err="1">
                <a:latin typeface="Consolas"/>
                <a:cs typeface="Consolas"/>
              </a:rPr>
              <a:t>cs</a:t>
            </a:r>
            <a:r>
              <a:rPr lang="en-US" sz="1600" dirty="0">
                <a:latin typeface="Consolas"/>
                <a:cs typeface="Consolas"/>
              </a:rPr>
              <a:t>[2]) 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endParaRPr lang="en-US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overkill for this example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1057</Words>
  <Application>Microsoft Macintosh PowerPoint</Application>
  <PresentationFormat>On-screen Show (4:3)</PresentationFormat>
  <Paragraphs>145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Happy, Sad, Indifferent … Quantifying Text Sentiment in R</vt:lpstr>
      <vt:lpstr>Preamble</vt:lpstr>
      <vt:lpstr>Getting Twitter Data</vt:lpstr>
      <vt:lpstr>Cleaning Text</vt:lpstr>
      <vt:lpstr>Quantifying Sentiment</vt:lpstr>
      <vt:lpstr>Better Dictionaries?</vt:lpstr>
      <vt:lpstr>Scoring Tweets</vt:lpstr>
      <vt:lpstr>PowerPoint Presentation</vt:lpstr>
      <vt:lpstr>Profiling Makes Me Happy</vt:lpstr>
      <vt:lpstr>Looking at the Scores</vt:lpstr>
      <vt:lpstr>Sentiment &amp; Time of Day</vt:lpstr>
      <vt:lpstr>Sentiment &amp; Time of Day</vt:lpstr>
      <vt:lpstr>Contradictions?</vt:lpstr>
      <vt:lpstr>Sentiment and Geography</vt:lpstr>
      <vt:lpstr>Other 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Guha</dc:creator>
  <cp:lastModifiedBy>Rajarshi Guha</cp:lastModifiedBy>
  <cp:revision>52</cp:revision>
  <dcterms:created xsi:type="dcterms:W3CDTF">2012-05-14T02:03:58Z</dcterms:created>
  <dcterms:modified xsi:type="dcterms:W3CDTF">2012-05-15T20:25:10Z</dcterms:modified>
</cp:coreProperties>
</file>