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League Spartan" charset="1" panose="00000800000000000000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notesSlides/notesSlide10.xml" Type="http://schemas.openxmlformats.org/officeDocument/2006/relationships/notesSlide"/><Relationship Id="rId33" Target="notesSlides/notesSlide11.xml" Type="http://schemas.openxmlformats.org/officeDocument/2006/relationships/notesSlide"/><Relationship Id="rId34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17" Target="../media/image21.png" Type="http://schemas.openxmlformats.org/officeDocument/2006/relationships/image"/><Relationship Id="rId18" Target="../media/image22.svg" Type="http://schemas.openxmlformats.org/officeDocument/2006/relationships/image"/><Relationship Id="rId19" Target="../media/image23.png" Type="http://schemas.openxmlformats.org/officeDocument/2006/relationships/image"/><Relationship Id="rId2" Target="../notesSlides/notesSlide10.xml" Type="http://schemas.openxmlformats.org/officeDocument/2006/relationships/notesSlide"/><Relationship Id="rId20" Target="../media/image24.svg" Type="http://schemas.openxmlformats.org/officeDocument/2006/relationships/image"/><Relationship Id="rId21" Target="../media/image25.png" Type="http://schemas.openxmlformats.org/officeDocument/2006/relationships/image"/><Relationship Id="rId22" Target="../media/image26.sv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.png" Type="http://schemas.openxmlformats.org/officeDocument/2006/relationships/image"/><Relationship Id="rId4" Target="https://github.com/rajarshidattapy/Dhvani-AI" TargetMode="External" Type="http://schemas.openxmlformats.org/officeDocument/2006/relationships/hyperlink"/><Relationship Id="rId5" Target="https://youtu.be/dLN9QBRidUQ" TargetMode="External" Type="http://schemas.openxmlformats.org/officeDocument/2006/relationships/hyperlink"/><Relationship Id="rId6" Target="https://dhvani-ai.vercel.app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4234" y="5985830"/>
            <a:ext cx="17520000" cy="4007400"/>
            <a:chOff x="0" y="0"/>
            <a:chExt cx="23360000" cy="534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60000" cy="5343200"/>
            </a:xfrm>
            <a:custGeom>
              <a:avLst/>
              <a:gdLst/>
              <a:ahLst/>
              <a:cxnLst/>
              <a:rect r="r" b="b" t="t" l="l"/>
              <a:pathLst>
                <a:path h="5343200" w="23360000">
                  <a:moveTo>
                    <a:pt x="0" y="0"/>
                  </a:moveTo>
                  <a:lnTo>
                    <a:pt x="23360000" y="0"/>
                  </a:lnTo>
                  <a:lnTo>
                    <a:pt x="23360000" y="5343200"/>
                  </a:lnTo>
                  <a:lnTo>
                    <a:pt x="0" y="53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360000" cy="53717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 </a:t>
              </a: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name:              EdgeTech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 </a:t>
              </a: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leader name:  Rahil Masood 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 </a:t>
              </a: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Problem Statement: Bridging the Education and Digital Literacy Gap for   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                                    </a:t>
              </a:r>
              <a:r>
                <a:rPr lang="en-US" b="true" sz="36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Marginalized Communities</a:t>
              </a:r>
            </a:p>
            <a:p>
              <a:pPr algn="l" marL="1564640" indent="-521547" lvl="2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0900" y="1489643"/>
            <a:ext cx="17446200" cy="1197600"/>
            <a:chOff x="0" y="0"/>
            <a:chExt cx="23261600" cy="159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61600" cy="1596800"/>
            </a:xfrm>
            <a:custGeom>
              <a:avLst/>
              <a:gdLst/>
              <a:ahLst/>
              <a:cxnLst/>
              <a:rect r="r" b="b" t="t" l="l"/>
              <a:pathLst>
                <a:path h="1596800" w="23261600">
                  <a:moveTo>
                    <a:pt x="0" y="0"/>
                  </a:moveTo>
                  <a:lnTo>
                    <a:pt x="23261600" y="0"/>
                  </a:lnTo>
                  <a:lnTo>
                    <a:pt x="23261600" y="1596800"/>
                  </a:lnTo>
                  <a:lnTo>
                    <a:pt x="0" y="159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261600" cy="1596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SNAPSHOTS OF THE MVP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8408" y="3135999"/>
            <a:ext cx="8836078" cy="5809722"/>
          </a:xfrm>
          <a:custGeom>
            <a:avLst/>
            <a:gdLst/>
            <a:ahLst/>
            <a:cxnLst/>
            <a:rect r="r" b="b" t="t" l="l"/>
            <a:pathLst>
              <a:path h="5809722" w="8836078">
                <a:moveTo>
                  <a:pt x="0" y="0"/>
                </a:moveTo>
                <a:lnTo>
                  <a:pt x="8836078" y="0"/>
                </a:lnTo>
                <a:lnTo>
                  <a:pt x="8836078" y="5809721"/>
                </a:lnTo>
                <a:lnTo>
                  <a:pt x="0" y="5809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94143" y="2417056"/>
            <a:ext cx="4365843" cy="2073884"/>
          </a:xfrm>
          <a:custGeom>
            <a:avLst/>
            <a:gdLst/>
            <a:ahLst/>
            <a:cxnLst/>
            <a:rect r="r" b="b" t="t" l="l"/>
            <a:pathLst>
              <a:path h="2073884" w="4365843">
                <a:moveTo>
                  <a:pt x="0" y="0"/>
                </a:moveTo>
                <a:lnTo>
                  <a:pt x="4365843" y="0"/>
                </a:lnTo>
                <a:lnTo>
                  <a:pt x="4365843" y="2073884"/>
                </a:lnTo>
                <a:lnTo>
                  <a:pt x="0" y="2073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950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501" y="6040859"/>
            <a:ext cx="3616092" cy="1441175"/>
          </a:xfrm>
          <a:custGeom>
            <a:avLst/>
            <a:gdLst/>
            <a:ahLst/>
            <a:cxnLst/>
            <a:rect r="r" b="b" t="t" l="l"/>
            <a:pathLst>
              <a:path h="1441175" w="3616092">
                <a:moveTo>
                  <a:pt x="0" y="0"/>
                </a:moveTo>
                <a:lnTo>
                  <a:pt x="3616091" y="0"/>
                </a:lnTo>
                <a:lnTo>
                  <a:pt x="3616091" y="1441176"/>
                </a:lnTo>
                <a:lnTo>
                  <a:pt x="0" y="14411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852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36886" y="2417056"/>
            <a:ext cx="3866465" cy="1620508"/>
          </a:xfrm>
          <a:custGeom>
            <a:avLst/>
            <a:gdLst/>
            <a:ahLst/>
            <a:cxnLst/>
            <a:rect r="r" b="b" t="t" l="l"/>
            <a:pathLst>
              <a:path h="1620508" w="3866465">
                <a:moveTo>
                  <a:pt x="0" y="0"/>
                </a:moveTo>
                <a:lnTo>
                  <a:pt x="3866465" y="0"/>
                </a:lnTo>
                <a:lnTo>
                  <a:pt x="3866465" y="1620508"/>
                </a:lnTo>
                <a:lnTo>
                  <a:pt x="0" y="16205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764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44133" y="2807386"/>
            <a:ext cx="328613" cy="328613"/>
          </a:xfrm>
          <a:custGeom>
            <a:avLst/>
            <a:gdLst/>
            <a:ahLst/>
            <a:cxnLst/>
            <a:rect r="r" b="b" t="t" l="l"/>
            <a:pathLst>
              <a:path h="328613" w="328613">
                <a:moveTo>
                  <a:pt x="0" y="0"/>
                </a:moveTo>
                <a:lnTo>
                  <a:pt x="328612" y="0"/>
                </a:lnTo>
                <a:lnTo>
                  <a:pt x="328612" y="328613"/>
                </a:lnTo>
                <a:lnTo>
                  <a:pt x="0" y="328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46281" y="4738590"/>
            <a:ext cx="4163389" cy="2035511"/>
          </a:xfrm>
          <a:custGeom>
            <a:avLst/>
            <a:gdLst/>
            <a:ahLst/>
            <a:cxnLst/>
            <a:rect r="r" b="b" t="t" l="l"/>
            <a:pathLst>
              <a:path h="2035511" w="4163389">
                <a:moveTo>
                  <a:pt x="0" y="0"/>
                </a:moveTo>
                <a:lnTo>
                  <a:pt x="4163389" y="0"/>
                </a:lnTo>
                <a:lnTo>
                  <a:pt x="4163389" y="2035511"/>
                </a:lnTo>
                <a:lnTo>
                  <a:pt x="0" y="20355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2184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49643" y="8210368"/>
            <a:ext cx="3921082" cy="1821335"/>
          </a:xfrm>
          <a:custGeom>
            <a:avLst/>
            <a:gdLst/>
            <a:ahLst/>
            <a:cxnLst/>
            <a:rect r="r" b="b" t="t" l="l"/>
            <a:pathLst>
              <a:path h="1821335" w="3921082">
                <a:moveTo>
                  <a:pt x="0" y="0"/>
                </a:moveTo>
                <a:lnTo>
                  <a:pt x="3921082" y="0"/>
                </a:lnTo>
                <a:lnTo>
                  <a:pt x="3921082" y="1821335"/>
                </a:lnTo>
                <a:lnTo>
                  <a:pt x="0" y="18213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540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83655" y="7659329"/>
            <a:ext cx="3534441" cy="2341567"/>
          </a:xfrm>
          <a:custGeom>
            <a:avLst/>
            <a:gdLst/>
            <a:ahLst/>
            <a:cxnLst/>
            <a:rect r="r" b="b" t="t" l="l"/>
            <a:pathLst>
              <a:path h="2341567" w="3534441">
                <a:moveTo>
                  <a:pt x="0" y="0"/>
                </a:moveTo>
                <a:lnTo>
                  <a:pt x="3534441" y="0"/>
                </a:lnTo>
                <a:lnTo>
                  <a:pt x="3534441" y="2341568"/>
                </a:lnTo>
                <a:lnTo>
                  <a:pt x="0" y="23415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75406" y="4738590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7" y="0"/>
                </a:lnTo>
                <a:lnTo>
                  <a:pt x="335107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60258" y="4637523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6" y="0"/>
                </a:lnTo>
                <a:lnTo>
                  <a:pt x="335106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81901" y="6064974"/>
            <a:ext cx="328613" cy="328613"/>
          </a:xfrm>
          <a:custGeom>
            <a:avLst/>
            <a:gdLst/>
            <a:ahLst/>
            <a:cxnLst/>
            <a:rect r="r" b="b" t="t" l="l"/>
            <a:pathLst>
              <a:path h="328613" w="328613">
                <a:moveTo>
                  <a:pt x="0" y="0"/>
                </a:moveTo>
                <a:lnTo>
                  <a:pt x="328612" y="0"/>
                </a:lnTo>
                <a:lnTo>
                  <a:pt x="328612" y="328613"/>
                </a:lnTo>
                <a:lnTo>
                  <a:pt x="0" y="328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60258" y="6040859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6" y="0"/>
                </a:lnTo>
                <a:lnTo>
                  <a:pt x="335106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294889" y="7501518"/>
            <a:ext cx="315624" cy="315624"/>
          </a:xfrm>
          <a:custGeom>
            <a:avLst/>
            <a:gdLst/>
            <a:ahLst/>
            <a:cxnLst/>
            <a:rect r="r" b="b" t="t" l="l"/>
            <a:pathLst>
              <a:path h="315624" w="315624">
                <a:moveTo>
                  <a:pt x="0" y="0"/>
                </a:moveTo>
                <a:lnTo>
                  <a:pt x="315624" y="0"/>
                </a:lnTo>
                <a:lnTo>
                  <a:pt x="315624" y="315623"/>
                </a:lnTo>
                <a:lnTo>
                  <a:pt x="0" y="31562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760258" y="7482035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6" y="0"/>
                </a:lnTo>
                <a:lnTo>
                  <a:pt x="335106" y="335106"/>
                </a:lnTo>
                <a:lnTo>
                  <a:pt x="0" y="33510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70119" y="8138576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6" y="0"/>
                </a:lnTo>
                <a:lnTo>
                  <a:pt x="335106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259036" y="4992113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7" y="0"/>
                </a:lnTo>
                <a:lnTo>
                  <a:pt x="335107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435618" y="2658488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7" y="0"/>
                </a:lnTo>
                <a:lnTo>
                  <a:pt x="335107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603171" y="6393587"/>
            <a:ext cx="335107" cy="335107"/>
          </a:xfrm>
          <a:custGeom>
            <a:avLst/>
            <a:gdLst/>
            <a:ahLst/>
            <a:cxnLst/>
            <a:rect r="r" b="b" t="t" l="l"/>
            <a:pathLst>
              <a:path h="335107" w="335107">
                <a:moveTo>
                  <a:pt x="0" y="0"/>
                </a:moveTo>
                <a:lnTo>
                  <a:pt x="335107" y="0"/>
                </a:lnTo>
                <a:lnTo>
                  <a:pt x="335107" y="335107"/>
                </a:lnTo>
                <a:lnTo>
                  <a:pt x="0" y="3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27742">
            <a:off x="17281794" y="8479436"/>
            <a:ext cx="315624" cy="315624"/>
          </a:xfrm>
          <a:custGeom>
            <a:avLst/>
            <a:gdLst/>
            <a:ahLst/>
            <a:cxnLst/>
            <a:rect r="r" b="b" t="t" l="l"/>
            <a:pathLst>
              <a:path h="315624" w="315624">
                <a:moveTo>
                  <a:pt x="0" y="0"/>
                </a:moveTo>
                <a:lnTo>
                  <a:pt x="315623" y="0"/>
                </a:lnTo>
                <a:lnTo>
                  <a:pt x="315623" y="315624"/>
                </a:lnTo>
                <a:lnTo>
                  <a:pt x="0" y="3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0800" y="2153591"/>
            <a:ext cx="17666400" cy="3922624"/>
            <a:chOff x="0" y="0"/>
            <a:chExt cx="23555200" cy="5230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55199" cy="5230165"/>
            </a:xfrm>
            <a:custGeom>
              <a:avLst/>
              <a:gdLst/>
              <a:ahLst/>
              <a:cxnLst/>
              <a:rect r="r" b="b" t="t" l="l"/>
              <a:pathLst>
                <a:path h="5230165" w="23555199">
                  <a:moveTo>
                    <a:pt x="0" y="0"/>
                  </a:moveTo>
                  <a:lnTo>
                    <a:pt x="23555199" y="0"/>
                  </a:lnTo>
                  <a:lnTo>
                    <a:pt x="23555199" y="5230165"/>
                  </a:lnTo>
                  <a:lnTo>
                    <a:pt x="0" y="5230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555200" cy="52301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 marL="1096823" indent="-548411" lvl="1">
                <a:lnSpc>
                  <a:spcPts val="4320"/>
                </a:lnSpc>
                <a:buAutoNum type="arabicPeriod" startAt="1"/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GitHub Public Repository: </a:t>
              </a:r>
              <a:r>
                <a:rPr lang="en-US" sz="3600" u="sng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  <a:hlinkClick r:id="rId4" tooltip="https://github.com/rajarshidattapy/Dhvani-AI"/>
                </a:rPr>
                <a:t>https://github.com/rajarshidattapy/Dhvani-AI 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    2. </a:t>
              </a: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Demo Video Link: </a:t>
              </a:r>
              <a:r>
                <a:rPr lang="en-US" sz="3600" u="sng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  <a:hlinkClick r:id="rId5" tooltip="https://youtu.be/dLN9QBRidUQ"/>
                </a:rPr>
                <a:t>https://youtu.be/dLN9QBRidUQ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    3. </a:t>
              </a: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MVP Link: </a:t>
              </a:r>
              <a:r>
                <a:rPr lang="en-US" sz="3600" u="sng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  <a:hlinkClick r:id="rId6" tooltip="https://dhvani-ai.vercel.app"/>
                </a:rPr>
                <a:t>dhvani-ai.vercel.app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1000" y="1716609"/>
            <a:ext cx="17886000" cy="4017112"/>
            <a:chOff x="0" y="0"/>
            <a:chExt cx="23848000" cy="5356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48000" cy="5356149"/>
            </a:xfrm>
            <a:custGeom>
              <a:avLst/>
              <a:gdLst/>
              <a:ahLst/>
              <a:cxnLst/>
              <a:rect r="r" b="b" t="t" l="l"/>
              <a:pathLst>
                <a:path h="5356149" w="23848000">
                  <a:moveTo>
                    <a:pt x="0" y="0"/>
                  </a:moveTo>
                  <a:lnTo>
                    <a:pt x="23848000" y="0"/>
                  </a:lnTo>
                  <a:lnTo>
                    <a:pt x="23848000" y="5356149"/>
                  </a:lnTo>
                  <a:lnTo>
                    <a:pt x="0" y="5356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848000" cy="53561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BRIEF ABOUT YOUR SOLUTION: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Dhvani is an innovative web application designed to empower individuals with hearing and speech impairments. By leveraging cutting-edge technology and Google's powerful AI tools, we're making communication more accessible and inclusive for everyone.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778540" y="4734466"/>
            <a:ext cx="7845295" cy="5158281"/>
          </a:xfrm>
          <a:custGeom>
            <a:avLst/>
            <a:gdLst/>
            <a:ahLst/>
            <a:cxnLst/>
            <a:rect r="r" b="b" t="t" l="l"/>
            <a:pathLst>
              <a:path h="5158281" w="7845295">
                <a:moveTo>
                  <a:pt x="0" y="0"/>
                </a:moveTo>
                <a:lnTo>
                  <a:pt x="7845295" y="0"/>
                </a:lnTo>
                <a:lnTo>
                  <a:pt x="7845295" y="5158281"/>
                </a:lnTo>
                <a:lnTo>
                  <a:pt x="0" y="515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831049" y="1859973"/>
            <a:ext cx="5216236" cy="7398327"/>
            <a:chOff x="0" y="0"/>
            <a:chExt cx="6954982" cy="986443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954982" cy="9864436"/>
              <a:chOff x="0" y="0"/>
              <a:chExt cx="1373824" cy="194853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373824" cy="1948531"/>
              </a:xfrm>
              <a:custGeom>
                <a:avLst/>
                <a:gdLst/>
                <a:ahLst/>
                <a:cxnLst/>
                <a:rect r="r" b="b" t="t" l="l"/>
                <a:pathLst>
                  <a:path h="1948531" w="1373824">
                    <a:moveTo>
                      <a:pt x="57884" y="0"/>
                    </a:moveTo>
                    <a:lnTo>
                      <a:pt x="1315940" y="0"/>
                    </a:lnTo>
                    <a:cubicBezTo>
                      <a:pt x="1331292" y="0"/>
                      <a:pt x="1346015" y="6098"/>
                      <a:pt x="1356870" y="16954"/>
                    </a:cubicBezTo>
                    <a:cubicBezTo>
                      <a:pt x="1367725" y="27809"/>
                      <a:pt x="1373824" y="42532"/>
                      <a:pt x="1373824" y="57884"/>
                    </a:cubicBezTo>
                    <a:lnTo>
                      <a:pt x="1373824" y="1890647"/>
                    </a:lnTo>
                    <a:cubicBezTo>
                      <a:pt x="1373824" y="1905999"/>
                      <a:pt x="1367725" y="1920722"/>
                      <a:pt x="1356870" y="1931577"/>
                    </a:cubicBezTo>
                    <a:cubicBezTo>
                      <a:pt x="1346015" y="1942432"/>
                      <a:pt x="1331292" y="1948531"/>
                      <a:pt x="1315940" y="1948531"/>
                    </a:cubicBezTo>
                    <a:lnTo>
                      <a:pt x="57884" y="1948531"/>
                    </a:lnTo>
                    <a:cubicBezTo>
                      <a:pt x="42532" y="1948531"/>
                      <a:pt x="27809" y="1942432"/>
                      <a:pt x="16954" y="1931577"/>
                    </a:cubicBezTo>
                    <a:cubicBezTo>
                      <a:pt x="6098" y="1920722"/>
                      <a:pt x="0" y="1905999"/>
                      <a:pt x="0" y="1890647"/>
                    </a:cubicBezTo>
                    <a:lnTo>
                      <a:pt x="0" y="57884"/>
                    </a:lnTo>
                    <a:cubicBezTo>
                      <a:pt x="0" y="42532"/>
                      <a:pt x="6098" y="27809"/>
                      <a:pt x="16954" y="16954"/>
                    </a:cubicBezTo>
                    <a:cubicBezTo>
                      <a:pt x="27809" y="6098"/>
                      <a:pt x="42532" y="0"/>
                      <a:pt x="5788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373824" cy="19866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28196" y="1274491"/>
              <a:ext cx="5698590" cy="8131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9783" indent="-199892" lvl="1">
                <a:lnSpc>
                  <a:spcPts val="2222"/>
                </a:lnSpc>
                <a:buFont typeface="Arial"/>
                <a:buChar char="•"/>
              </a:pPr>
              <a:r>
                <a:rPr lang="en-US" b="true" sz="185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All-in-One Accessibility Platform </a:t>
              </a: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– Integrates multiple assistive technologies in a single, AI-powered application.</a:t>
              </a:r>
            </a:p>
            <a:p>
              <a:pPr algn="l" marL="399783" indent="-199892" lvl="1">
                <a:lnSpc>
                  <a:spcPts val="2222"/>
                </a:lnSpc>
                <a:buFont typeface="Arial"/>
                <a:buChar char="•"/>
              </a:pP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b="true" sz="185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Offline Accessibility</a:t>
              </a: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Works without an internet connection for critical features, unlike most cloud-based services.</a:t>
              </a:r>
            </a:p>
            <a:p>
              <a:pPr algn="l" marL="399783" indent="-199892" lvl="1">
                <a:lnSpc>
                  <a:spcPts val="2222"/>
                </a:lnSpc>
                <a:buFont typeface="Arial"/>
                <a:buChar char="•"/>
              </a:pP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b="true" sz="185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Google AI for Context-Aware Assistance</a:t>
              </a: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Uses Gemini API, Speech-to-Text, and Vision AI for more accurate and intelligent communication.</a:t>
              </a:r>
            </a:p>
            <a:p>
              <a:pPr algn="l" marL="399783" indent="-199892" lvl="1">
                <a:lnSpc>
                  <a:spcPts val="2222"/>
                </a:lnSpc>
                <a:buFont typeface="Arial"/>
                <a:buChar char="•"/>
              </a:pP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b="true" sz="185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Multimodal Support</a:t>
              </a: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Supports text, speech, images, and videos, ensuring a richer experience than single-modality apps.</a:t>
              </a:r>
            </a:p>
            <a:p>
              <a:pPr algn="l" marL="399783" indent="-199892" lvl="1">
                <a:lnSpc>
                  <a:spcPts val="2222"/>
                </a:lnSpc>
                <a:buFont typeface="Arial"/>
                <a:buChar char="•"/>
              </a:pP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b="true" sz="185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Highly Customizable &amp; Inclusive</a:t>
              </a:r>
              <a:r>
                <a:rPr lang="en-US" sz="185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User-controlled voice selection, language preferences, and WCAG-compliant UI for broader accessibility.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8059" y="167895"/>
              <a:ext cx="2222106" cy="927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09"/>
                </a:lnSpc>
                <a:spcBef>
                  <a:spcPct val="0"/>
                </a:spcBef>
              </a:pPr>
              <a:r>
                <a:rPr lang="en-US" sz="459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54562" y="1859973"/>
            <a:ext cx="5543087" cy="7398327"/>
            <a:chOff x="0" y="0"/>
            <a:chExt cx="7390783" cy="986443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390783" cy="9864436"/>
              <a:chOff x="0" y="0"/>
              <a:chExt cx="1459908" cy="19485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59908" cy="1948531"/>
              </a:xfrm>
              <a:custGeom>
                <a:avLst/>
                <a:gdLst/>
                <a:ahLst/>
                <a:cxnLst/>
                <a:rect r="r" b="b" t="t" l="l"/>
                <a:pathLst>
                  <a:path h="1948531" w="1459908">
                    <a:moveTo>
                      <a:pt x="54471" y="0"/>
                    </a:moveTo>
                    <a:lnTo>
                      <a:pt x="1405437" y="0"/>
                    </a:lnTo>
                    <a:cubicBezTo>
                      <a:pt x="1419884" y="0"/>
                      <a:pt x="1433738" y="5739"/>
                      <a:pt x="1443954" y="15954"/>
                    </a:cubicBezTo>
                    <a:cubicBezTo>
                      <a:pt x="1454169" y="26169"/>
                      <a:pt x="1459908" y="40024"/>
                      <a:pt x="1459908" y="54471"/>
                    </a:cubicBezTo>
                    <a:lnTo>
                      <a:pt x="1459908" y="1894060"/>
                    </a:lnTo>
                    <a:cubicBezTo>
                      <a:pt x="1459908" y="1924143"/>
                      <a:pt x="1435520" y="1948531"/>
                      <a:pt x="1405437" y="1948531"/>
                    </a:cubicBezTo>
                    <a:lnTo>
                      <a:pt x="54471" y="1948531"/>
                    </a:lnTo>
                    <a:cubicBezTo>
                      <a:pt x="40024" y="1948531"/>
                      <a:pt x="26169" y="1942792"/>
                      <a:pt x="15954" y="1932577"/>
                    </a:cubicBezTo>
                    <a:cubicBezTo>
                      <a:pt x="5739" y="1922361"/>
                      <a:pt x="0" y="1908507"/>
                      <a:pt x="0" y="1894060"/>
                    </a:cubicBezTo>
                    <a:lnTo>
                      <a:pt x="0" y="54471"/>
                    </a:lnTo>
                    <a:cubicBezTo>
                      <a:pt x="0" y="40024"/>
                      <a:pt x="5739" y="26169"/>
                      <a:pt x="15954" y="15954"/>
                    </a:cubicBezTo>
                    <a:cubicBezTo>
                      <a:pt x="26169" y="5739"/>
                      <a:pt x="40024" y="0"/>
                      <a:pt x="544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59908" cy="19866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792902" y="501265"/>
              <a:ext cx="5804694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54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HOW WILL </a:t>
              </a:r>
              <a:r>
                <a:rPr lang="en-US" sz="2962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DHVANI </a:t>
              </a:r>
            </a:p>
            <a:p>
              <a:pPr algn="just">
                <a:lnSpc>
                  <a:spcPts val="3554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SOLVE THE PROBLEM?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92902" y="2505561"/>
              <a:ext cx="5861934" cy="651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Bridges Communication Gaps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Converts speech, text, and Braille to assist hearing- and speech-impaired users.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Improves Digital Literacy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Provides AI-powered reading and transcription tools for better access to education.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Enhances Social Inclusion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Enables seamless conversations via real-time video captioning and voice assistants.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Empowers Independence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AI-driven image analysis and voice interactions reduce reliance on human assistance.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73753" y="1859973"/>
            <a:ext cx="5543087" cy="7398327"/>
            <a:chOff x="0" y="0"/>
            <a:chExt cx="7390783" cy="986443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390783" cy="9864436"/>
              <a:chOff x="0" y="0"/>
              <a:chExt cx="1459908" cy="194853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59908" cy="1948531"/>
              </a:xfrm>
              <a:custGeom>
                <a:avLst/>
                <a:gdLst/>
                <a:ahLst/>
                <a:cxnLst/>
                <a:rect r="r" b="b" t="t" l="l"/>
                <a:pathLst>
                  <a:path h="1948531" w="1459908">
                    <a:moveTo>
                      <a:pt x="54471" y="0"/>
                    </a:moveTo>
                    <a:lnTo>
                      <a:pt x="1405437" y="0"/>
                    </a:lnTo>
                    <a:cubicBezTo>
                      <a:pt x="1419884" y="0"/>
                      <a:pt x="1433738" y="5739"/>
                      <a:pt x="1443954" y="15954"/>
                    </a:cubicBezTo>
                    <a:cubicBezTo>
                      <a:pt x="1454169" y="26169"/>
                      <a:pt x="1459908" y="40024"/>
                      <a:pt x="1459908" y="54471"/>
                    </a:cubicBezTo>
                    <a:lnTo>
                      <a:pt x="1459908" y="1894060"/>
                    </a:lnTo>
                    <a:cubicBezTo>
                      <a:pt x="1459908" y="1924143"/>
                      <a:pt x="1435520" y="1948531"/>
                      <a:pt x="1405437" y="1948531"/>
                    </a:cubicBezTo>
                    <a:lnTo>
                      <a:pt x="54471" y="1948531"/>
                    </a:lnTo>
                    <a:cubicBezTo>
                      <a:pt x="40024" y="1948531"/>
                      <a:pt x="26169" y="1942792"/>
                      <a:pt x="15954" y="1932577"/>
                    </a:cubicBezTo>
                    <a:cubicBezTo>
                      <a:pt x="5739" y="1922361"/>
                      <a:pt x="0" y="1908507"/>
                      <a:pt x="0" y="1894060"/>
                    </a:cubicBezTo>
                    <a:lnTo>
                      <a:pt x="0" y="54471"/>
                    </a:lnTo>
                    <a:cubicBezTo>
                      <a:pt x="0" y="40024"/>
                      <a:pt x="5739" y="26169"/>
                      <a:pt x="15954" y="15954"/>
                    </a:cubicBezTo>
                    <a:cubicBezTo>
                      <a:pt x="26169" y="5739"/>
                      <a:pt x="40024" y="0"/>
                      <a:pt x="544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59908" cy="19866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776313" y="414066"/>
              <a:ext cx="6080919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4"/>
                </a:lnSpc>
                <a:spcBef>
                  <a:spcPct val="0"/>
                </a:spcBef>
              </a:pPr>
              <a:r>
                <a:rPr lang="en-US" sz="2237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HOW DIFFERENT IS </a:t>
              </a:r>
              <a:r>
                <a:rPr lang="en-US" sz="223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DHVANI </a:t>
              </a:r>
            </a:p>
            <a:p>
              <a:pPr algn="l">
                <a:lnSpc>
                  <a:spcPts val="2684"/>
                </a:lnSpc>
                <a:spcBef>
                  <a:spcPct val="0"/>
                </a:spcBef>
              </a:pPr>
              <a:r>
                <a:rPr lang="en-US" sz="2237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FROM OTHER EXISTING IDEAS?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48683" y="1436745"/>
              <a:ext cx="5486400" cy="813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6"/>
                </a:lnSpc>
              </a:pP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All-in-One Accessibility Tool 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– Combines PDF-to-voice, video captioning, Braille-to-speech, and AI assistance in one platform.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Offline Support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Works without the internet for key features, unlike most cloud-based assistive apps.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AI-Powered Context Awareness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Uses Google's Gemini AI for more accurate speech, text, and image processing.</a:t>
              </a:r>
            </a:p>
            <a:p>
              <a:pPr algn="l" marL="438278" indent="-219139" lvl="1">
                <a:lnSpc>
                  <a:spcPts val="2436"/>
                </a:lnSpc>
                <a:buFont typeface="Arial"/>
                <a:buChar char="•"/>
              </a:pPr>
              <a:r>
                <a:rPr lang="en-US" b="true" sz="203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Highly Customizable &amp; Cross-Platform</a:t>
              </a:r>
              <a:r>
                <a:rPr lang="en-US" sz="203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– Supports multiple languages, voice adjustments, and works on web, mobile, and desktop.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5200" y="1320791"/>
            <a:ext cx="17397600" cy="1099800"/>
            <a:chOff x="0" y="0"/>
            <a:chExt cx="23196800" cy="146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96800" cy="1466400"/>
            </a:xfrm>
            <a:custGeom>
              <a:avLst/>
              <a:gdLst/>
              <a:ahLst/>
              <a:cxnLst/>
              <a:rect r="r" b="b" t="t" l="l"/>
              <a:pathLst>
                <a:path h="1466400" w="23196800">
                  <a:moveTo>
                    <a:pt x="0" y="0"/>
                  </a:moveTo>
                  <a:lnTo>
                    <a:pt x="23196800" y="0"/>
                  </a:lnTo>
                  <a:lnTo>
                    <a:pt x="23196800" y="1466400"/>
                  </a:lnTo>
                  <a:lnTo>
                    <a:pt x="0" y="146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196800" cy="1466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LIST OF FEATURES OFFERED BY THE SOLUTION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7103" y="3567978"/>
            <a:ext cx="17253793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🔹 Key Features at a Glance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PDF to Voice – Convert PDFs into speech with multi-language support &amp; real-time status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Voice Notes – Record &amp; transcribe with auto-punctuation &amp; offline storage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Video Captioning – Real-time, multi-language captions with editing options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Braille to Speech – Convert Braille text into clear, adjustable voice output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Image Analysis – Scene descriptions, object detection &amp; spatial awareness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AI Voice Assistant – Smart, voice-activated navigation with offline fallback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✅ Accessibility First – WCAG-compliant, offline capabilities &amp; privacy-focused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2000" y="1388789"/>
            <a:ext cx="17544000" cy="1026000"/>
            <a:chOff x="0" y="0"/>
            <a:chExt cx="23392000" cy="136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92000" cy="1368000"/>
            </a:xfrm>
            <a:custGeom>
              <a:avLst/>
              <a:gdLst/>
              <a:ahLst/>
              <a:cxnLst/>
              <a:rect r="r" b="b" t="t" l="l"/>
              <a:pathLst>
                <a:path h="1368000" w="23392000">
                  <a:moveTo>
                    <a:pt x="0" y="0"/>
                  </a:moveTo>
                  <a:lnTo>
                    <a:pt x="23392000" y="0"/>
                  </a:lnTo>
                  <a:lnTo>
                    <a:pt x="23392000" y="1368000"/>
                  </a:lnTo>
                  <a:lnTo>
                    <a:pt x="0" y="136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392000" cy="1368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PROCESS FLOW DIAGRAM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81902" y="2178028"/>
            <a:ext cx="12679586" cy="7560203"/>
          </a:xfrm>
          <a:custGeom>
            <a:avLst/>
            <a:gdLst/>
            <a:ahLst/>
            <a:cxnLst/>
            <a:rect r="r" b="b" t="t" l="l"/>
            <a:pathLst>
              <a:path h="7560203" w="12679586">
                <a:moveTo>
                  <a:pt x="0" y="0"/>
                </a:moveTo>
                <a:lnTo>
                  <a:pt x="12679587" y="0"/>
                </a:lnTo>
                <a:lnTo>
                  <a:pt x="12679587" y="7560203"/>
                </a:lnTo>
                <a:lnTo>
                  <a:pt x="0" y="7560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0900" y="1304698"/>
            <a:ext cx="17446200" cy="1197600"/>
            <a:chOff x="0" y="0"/>
            <a:chExt cx="23261600" cy="159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61600" cy="1596800"/>
            </a:xfrm>
            <a:custGeom>
              <a:avLst/>
              <a:gdLst/>
              <a:ahLst/>
              <a:cxnLst/>
              <a:rect r="r" b="b" t="t" l="l"/>
              <a:pathLst>
                <a:path h="1596800" w="23261600">
                  <a:moveTo>
                    <a:pt x="0" y="0"/>
                  </a:moveTo>
                  <a:lnTo>
                    <a:pt x="23261600" y="0"/>
                  </a:lnTo>
                  <a:lnTo>
                    <a:pt x="23261600" y="1596800"/>
                  </a:lnTo>
                  <a:lnTo>
                    <a:pt x="0" y="159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261600" cy="1596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WIREFRAMES/MOCK DIAGRAMS OF THE PROPOSED SOLUTION: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502298"/>
            <a:ext cx="16430348" cy="7290967"/>
          </a:xfrm>
          <a:custGeom>
            <a:avLst/>
            <a:gdLst/>
            <a:ahLst/>
            <a:cxnLst/>
            <a:rect r="r" b="b" t="t" l="l"/>
            <a:pathLst>
              <a:path h="7290967" w="16430348">
                <a:moveTo>
                  <a:pt x="0" y="0"/>
                </a:moveTo>
                <a:lnTo>
                  <a:pt x="16430348" y="0"/>
                </a:lnTo>
                <a:lnTo>
                  <a:pt x="16430348" y="7290967"/>
                </a:lnTo>
                <a:lnTo>
                  <a:pt x="0" y="7290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3100" y="1267259"/>
            <a:ext cx="17641800" cy="1197600"/>
            <a:chOff x="0" y="0"/>
            <a:chExt cx="23522400" cy="159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22400" cy="1596800"/>
            </a:xfrm>
            <a:custGeom>
              <a:avLst/>
              <a:gdLst/>
              <a:ahLst/>
              <a:cxnLst/>
              <a:rect r="r" b="b" t="t" l="l"/>
              <a:pathLst>
                <a:path h="1596800" w="23522400">
                  <a:moveTo>
                    <a:pt x="0" y="0"/>
                  </a:moveTo>
                  <a:lnTo>
                    <a:pt x="23522400" y="0"/>
                  </a:lnTo>
                  <a:lnTo>
                    <a:pt x="23522400" y="1596800"/>
                  </a:lnTo>
                  <a:lnTo>
                    <a:pt x="0" y="159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522400" cy="1596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ARCHITECTURE DIAGRAM OF THE PROPOSED SOLUTION: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38643" y="2212943"/>
            <a:ext cx="13904386" cy="7786456"/>
          </a:xfrm>
          <a:custGeom>
            <a:avLst/>
            <a:gdLst/>
            <a:ahLst/>
            <a:cxnLst/>
            <a:rect r="r" b="b" t="t" l="l"/>
            <a:pathLst>
              <a:path h="7786456" w="13904386">
                <a:moveTo>
                  <a:pt x="0" y="0"/>
                </a:moveTo>
                <a:lnTo>
                  <a:pt x="13904386" y="0"/>
                </a:lnTo>
                <a:lnTo>
                  <a:pt x="13904386" y="7786456"/>
                </a:lnTo>
                <a:lnTo>
                  <a:pt x="0" y="7786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9700" y="1151939"/>
            <a:ext cx="17568600" cy="1784858"/>
            <a:chOff x="0" y="0"/>
            <a:chExt cx="23424800" cy="23798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4800" cy="2379811"/>
            </a:xfrm>
            <a:custGeom>
              <a:avLst/>
              <a:gdLst/>
              <a:ahLst/>
              <a:cxnLst/>
              <a:rect r="r" b="b" t="t" l="l"/>
              <a:pathLst>
                <a:path h="2379811" w="23424800">
                  <a:moveTo>
                    <a:pt x="0" y="0"/>
                  </a:moveTo>
                  <a:lnTo>
                    <a:pt x="23424800" y="0"/>
                  </a:lnTo>
                  <a:lnTo>
                    <a:pt x="23424800" y="2379811"/>
                  </a:lnTo>
                  <a:lnTo>
                    <a:pt x="0" y="2379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424800" cy="23798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TECHNOLOGIES TO BE USED IN THE SOLUTION: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028" y="2984037"/>
            <a:ext cx="6624913" cy="2808359"/>
            <a:chOff x="0" y="0"/>
            <a:chExt cx="1744833" cy="7396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4833" cy="739650"/>
            </a:xfrm>
            <a:custGeom>
              <a:avLst/>
              <a:gdLst/>
              <a:ahLst/>
              <a:cxnLst/>
              <a:rect r="r" b="b" t="t" l="l"/>
              <a:pathLst>
                <a:path h="739650" w="1744833">
                  <a:moveTo>
                    <a:pt x="45576" y="0"/>
                  </a:moveTo>
                  <a:lnTo>
                    <a:pt x="1699258" y="0"/>
                  </a:lnTo>
                  <a:cubicBezTo>
                    <a:pt x="1724428" y="0"/>
                    <a:pt x="1744833" y="20405"/>
                    <a:pt x="1744833" y="45576"/>
                  </a:cubicBezTo>
                  <a:lnTo>
                    <a:pt x="1744833" y="694074"/>
                  </a:lnTo>
                  <a:cubicBezTo>
                    <a:pt x="1744833" y="706162"/>
                    <a:pt x="1740032" y="717754"/>
                    <a:pt x="1731484" y="726301"/>
                  </a:cubicBezTo>
                  <a:cubicBezTo>
                    <a:pt x="1722937" y="734848"/>
                    <a:pt x="1711345" y="739650"/>
                    <a:pt x="1699258" y="739650"/>
                  </a:cubicBezTo>
                  <a:lnTo>
                    <a:pt x="45576" y="739650"/>
                  </a:lnTo>
                  <a:cubicBezTo>
                    <a:pt x="33488" y="739650"/>
                    <a:pt x="21896" y="734848"/>
                    <a:pt x="13349" y="726301"/>
                  </a:cubicBezTo>
                  <a:cubicBezTo>
                    <a:pt x="4802" y="717754"/>
                    <a:pt x="0" y="706162"/>
                    <a:pt x="0" y="694074"/>
                  </a:cubicBezTo>
                  <a:lnTo>
                    <a:pt x="0" y="45576"/>
                  </a:lnTo>
                  <a:cubicBezTo>
                    <a:pt x="0" y="20405"/>
                    <a:pt x="20405" y="0"/>
                    <a:pt x="455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44833" cy="77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3217" y="3104934"/>
            <a:ext cx="6172535" cy="5834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🌐 Frontend:</a:t>
            </a: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React 18 – For a dynamic and responsive UI</a:t>
            </a: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TypeScript – Ensures type safety and better maintainability</a:t>
            </a: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Tailwind CSS – For fast and scalable styling</a:t>
            </a: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Framer Motion – Adds smooth animations</a:t>
            </a:r>
          </a:p>
          <a:p>
            <a:pPr algn="just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Web Speech API – Enables voice interaction</a:t>
            </a: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2415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  <a:p>
            <a:pPr algn="just">
              <a:lnSpc>
                <a:spcPts val="1868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74485" y="6669346"/>
            <a:ext cx="6624913" cy="2808359"/>
            <a:chOff x="0" y="0"/>
            <a:chExt cx="1744833" cy="7396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4833" cy="739650"/>
            </a:xfrm>
            <a:custGeom>
              <a:avLst/>
              <a:gdLst/>
              <a:ahLst/>
              <a:cxnLst/>
              <a:rect r="r" b="b" t="t" l="l"/>
              <a:pathLst>
                <a:path h="739650" w="1744833">
                  <a:moveTo>
                    <a:pt x="45576" y="0"/>
                  </a:moveTo>
                  <a:lnTo>
                    <a:pt x="1699258" y="0"/>
                  </a:lnTo>
                  <a:cubicBezTo>
                    <a:pt x="1724428" y="0"/>
                    <a:pt x="1744833" y="20405"/>
                    <a:pt x="1744833" y="45576"/>
                  </a:cubicBezTo>
                  <a:lnTo>
                    <a:pt x="1744833" y="694074"/>
                  </a:lnTo>
                  <a:cubicBezTo>
                    <a:pt x="1744833" y="706162"/>
                    <a:pt x="1740032" y="717754"/>
                    <a:pt x="1731484" y="726301"/>
                  </a:cubicBezTo>
                  <a:cubicBezTo>
                    <a:pt x="1722937" y="734848"/>
                    <a:pt x="1711345" y="739650"/>
                    <a:pt x="1699258" y="739650"/>
                  </a:cubicBezTo>
                  <a:lnTo>
                    <a:pt x="45576" y="739650"/>
                  </a:lnTo>
                  <a:cubicBezTo>
                    <a:pt x="33488" y="739650"/>
                    <a:pt x="21896" y="734848"/>
                    <a:pt x="13349" y="726301"/>
                  </a:cubicBezTo>
                  <a:cubicBezTo>
                    <a:pt x="4802" y="717754"/>
                    <a:pt x="0" y="706162"/>
                    <a:pt x="0" y="694074"/>
                  </a:cubicBezTo>
                  <a:lnTo>
                    <a:pt x="0" y="45576"/>
                  </a:lnTo>
                  <a:cubicBezTo>
                    <a:pt x="0" y="20405"/>
                    <a:pt x="20405" y="0"/>
                    <a:pt x="455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44833" cy="77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13217" y="6916944"/>
            <a:ext cx="6038379" cy="230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🖥 Backend: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Flask (Python) – Lightweight backend framework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Google Cloud APIs – AI-powered features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Gemini API – Natural language processing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Speech-to-Text API – Converts voice to text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Text-to-Speech API – Converts text to natural-sounding speech</a:t>
            </a:r>
          </a:p>
          <a:p>
            <a:pPr algn="l">
              <a:lnSpc>
                <a:spcPts val="2281"/>
              </a:lnSpc>
              <a:spcBef>
                <a:spcPct val="0"/>
              </a:spcBef>
            </a:pPr>
            <a:r>
              <a:rPr lang="en-US" sz="19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Vision AI – Image and video analysis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536277" y="2984037"/>
            <a:ext cx="6624913" cy="2808359"/>
            <a:chOff x="0" y="0"/>
            <a:chExt cx="1744833" cy="7396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4833" cy="739650"/>
            </a:xfrm>
            <a:custGeom>
              <a:avLst/>
              <a:gdLst/>
              <a:ahLst/>
              <a:cxnLst/>
              <a:rect r="r" b="b" t="t" l="l"/>
              <a:pathLst>
                <a:path h="739650" w="1744833">
                  <a:moveTo>
                    <a:pt x="45576" y="0"/>
                  </a:moveTo>
                  <a:lnTo>
                    <a:pt x="1699258" y="0"/>
                  </a:lnTo>
                  <a:cubicBezTo>
                    <a:pt x="1724428" y="0"/>
                    <a:pt x="1744833" y="20405"/>
                    <a:pt x="1744833" y="45576"/>
                  </a:cubicBezTo>
                  <a:lnTo>
                    <a:pt x="1744833" y="694074"/>
                  </a:lnTo>
                  <a:cubicBezTo>
                    <a:pt x="1744833" y="706162"/>
                    <a:pt x="1740032" y="717754"/>
                    <a:pt x="1731484" y="726301"/>
                  </a:cubicBezTo>
                  <a:cubicBezTo>
                    <a:pt x="1722937" y="734848"/>
                    <a:pt x="1711345" y="739650"/>
                    <a:pt x="1699258" y="739650"/>
                  </a:cubicBezTo>
                  <a:lnTo>
                    <a:pt x="45576" y="739650"/>
                  </a:lnTo>
                  <a:cubicBezTo>
                    <a:pt x="33488" y="739650"/>
                    <a:pt x="21896" y="734848"/>
                    <a:pt x="13349" y="726301"/>
                  </a:cubicBezTo>
                  <a:cubicBezTo>
                    <a:pt x="4802" y="717754"/>
                    <a:pt x="0" y="706162"/>
                    <a:pt x="0" y="694074"/>
                  </a:cubicBezTo>
                  <a:lnTo>
                    <a:pt x="0" y="45576"/>
                  </a:lnTo>
                  <a:cubicBezTo>
                    <a:pt x="0" y="20405"/>
                    <a:pt x="20405" y="0"/>
                    <a:pt x="455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44833" cy="77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950412" y="3898981"/>
            <a:ext cx="6210778" cy="124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📡 Deployment &amp; DevOps:</a:t>
            </a:r>
          </a:p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Docker – Containerized deployment</a:t>
            </a:r>
          </a:p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Google Cloud Run – Serverless hosting for the backend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36277" y="6669346"/>
            <a:ext cx="8157573" cy="2808359"/>
            <a:chOff x="0" y="0"/>
            <a:chExt cx="2148496" cy="7396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48496" cy="739650"/>
            </a:xfrm>
            <a:custGeom>
              <a:avLst/>
              <a:gdLst/>
              <a:ahLst/>
              <a:cxnLst/>
              <a:rect r="r" b="b" t="t" l="l"/>
              <a:pathLst>
                <a:path h="739650" w="2148496">
                  <a:moveTo>
                    <a:pt x="37013" y="0"/>
                  </a:moveTo>
                  <a:lnTo>
                    <a:pt x="2111484" y="0"/>
                  </a:lnTo>
                  <a:cubicBezTo>
                    <a:pt x="2121300" y="0"/>
                    <a:pt x="2130714" y="3900"/>
                    <a:pt x="2137656" y="10841"/>
                  </a:cubicBezTo>
                  <a:cubicBezTo>
                    <a:pt x="2144597" y="17782"/>
                    <a:pt x="2148496" y="27196"/>
                    <a:pt x="2148496" y="37013"/>
                  </a:cubicBezTo>
                  <a:lnTo>
                    <a:pt x="2148496" y="702637"/>
                  </a:lnTo>
                  <a:cubicBezTo>
                    <a:pt x="2148496" y="723079"/>
                    <a:pt x="2131925" y="739650"/>
                    <a:pt x="2111484" y="739650"/>
                  </a:cubicBezTo>
                  <a:lnTo>
                    <a:pt x="37013" y="739650"/>
                  </a:lnTo>
                  <a:cubicBezTo>
                    <a:pt x="16571" y="739650"/>
                    <a:pt x="0" y="723079"/>
                    <a:pt x="0" y="702637"/>
                  </a:cubicBezTo>
                  <a:lnTo>
                    <a:pt x="0" y="37013"/>
                  </a:lnTo>
                  <a:cubicBezTo>
                    <a:pt x="0" y="16571"/>
                    <a:pt x="16571" y="0"/>
                    <a:pt x="370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148496" cy="777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32941" y="6709296"/>
            <a:ext cx="7964064" cy="254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🛠 Storage &amp; Authentication: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Firebase Auth – Secure user authentication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Google Cloud Storage – Secure media and file storage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Firestore – Storing user preferences &amp; data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🔒 Security Features: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OAuth 2.0 &amp; Firebase Authentication – Secure user access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End-to-End Encryption – Ensures privacy in data storage &amp; transfer</a:t>
            </a:r>
          </a:p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Rate Limiting &amp; API Gateway – Prevents misuse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8800" y="1273418"/>
            <a:ext cx="17690400" cy="1270800"/>
            <a:chOff x="0" y="0"/>
            <a:chExt cx="23587200" cy="1694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87201" cy="1694400"/>
            </a:xfrm>
            <a:custGeom>
              <a:avLst/>
              <a:gdLst/>
              <a:ahLst/>
              <a:cxnLst/>
              <a:rect r="r" b="b" t="t" l="l"/>
              <a:pathLst>
                <a:path h="1694400" w="23587201">
                  <a:moveTo>
                    <a:pt x="0" y="0"/>
                  </a:moveTo>
                  <a:lnTo>
                    <a:pt x="23587201" y="0"/>
                  </a:lnTo>
                  <a:lnTo>
                    <a:pt x="23587201" y="1694400"/>
                  </a:lnTo>
                  <a:lnTo>
                    <a:pt x="0" y="1694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587200" cy="1694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ESTIMATED IMPLEMENTATION COST: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90772" y="2726059"/>
            <a:ext cx="8821315" cy="6714082"/>
          </a:xfrm>
          <a:custGeom>
            <a:avLst/>
            <a:gdLst/>
            <a:ahLst/>
            <a:cxnLst/>
            <a:rect r="r" b="b" t="t" l="l"/>
            <a:pathLst>
              <a:path h="6714082" w="8821315">
                <a:moveTo>
                  <a:pt x="0" y="0"/>
                </a:moveTo>
                <a:lnTo>
                  <a:pt x="8821315" y="0"/>
                </a:lnTo>
                <a:lnTo>
                  <a:pt x="8821315" y="6714082"/>
                </a:lnTo>
                <a:lnTo>
                  <a:pt x="0" y="6714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DAGi1tNdIJc</dc:identifier>
  <dcterms:modified xsi:type="dcterms:W3CDTF">2011-08-01T06:04:30Z</dcterms:modified>
  <cp:revision>1</cp:revision>
  <dc:title>Solution Challenge _ Project Submission.pptx</dc:title>
</cp:coreProperties>
</file>