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sldIdLst>
    <p:sldId id="257" r:id="rId2"/>
    <p:sldId id="258" r:id="rId3"/>
    <p:sldId id="259" r:id="rId4"/>
    <p:sldId id="313" r:id="rId5"/>
    <p:sldId id="278" r:id="rId6"/>
    <p:sldId id="260" r:id="rId7"/>
    <p:sldId id="279" r:id="rId8"/>
    <p:sldId id="261" r:id="rId9"/>
    <p:sldId id="262" r:id="rId10"/>
    <p:sldId id="263" r:id="rId11"/>
    <p:sldId id="277" r:id="rId12"/>
    <p:sldId id="280" r:id="rId13"/>
    <p:sldId id="264" r:id="rId14"/>
    <p:sldId id="265" r:id="rId15"/>
    <p:sldId id="266" r:id="rId16"/>
    <p:sldId id="283" r:id="rId17"/>
    <p:sldId id="312" r:id="rId18"/>
    <p:sldId id="281" r:id="rId19"/>
    <p:sldId id="268" r:id="rId20"/>
    <p:sldId id="269" r:id="rId21"/>
    <p:sldId id="270" r:id="rId22"/>
    <p:sldId id="308" r:id="rId23"/>
    <p:sldId id="267" r:id="rId24"/>
    <p:sldId id="309" r:id="rId25"/>
    <p:sldId id="271" r:id="rId26"/>
    <p:sldId id="272" r:id="rId27"/>
    <p:sldId id="273" r:id="rId28"/>
    <p:sldId id="274" r:id="rId29"/>
    <p:sldId id="275" r:id="rId30"/>
    <p:sldId id="284" r:id="rId31"/>
    <p:sldId id="285" r:id="rId32"/>
    <p:sldId id="291" r:id="rId33"/>
    <p:sldId id="290" r:id="rId34"/>
    <p:sldId id="292" r:id="rId35"/>
    <p:sldId id="293" r:id="rId36"/>
    <p:sldId id="287" r:id="rId37"/>
    <p:sldId id="288" r:id="rId38"/>
    <p:sldId id="296" r:id="rId39"/>
    <p:sldId id="297" r:id="rId40"/>
    <p:sldId id="294" r:id="rId41"/>
    <p:sldId id="299" r:id="rId42"/>
    <p:sldId id="300" r:id="rId43"/>
    <p:sldId id="298" r:id="rId44"/>
    <p:sldId id="301" r:id="rId45"/>
    <p:sldId id="306" r:id="rId46"/>
    <p:sldId id="307" r:id="rId47"/>
    <p:sldId id="302" r:id="rId48"/>
    <p:sldId id="303" r:id="rId49"/>
    <p:sldId id="304" r:id="rId50"/>
    <p:sldId id="311" r:id="rId51"/>
    <p:sldId id="295" r:id="rId52"/>
    <p:sldId id="310" r:id="rId53"/>
    <p:sldId id="27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0" autoAdjust="0"/>
    <p:restoredTop sz="72285" autoAdjust="0"/>
  </p:normalViewPr>
  <p:slideViewPr>
    <p:cSldViewPr>
      <p:cViewPr varScale="1">
        <p:scale>
          <a:sx n="52" d="100"/>
          <a:sy n="52" d="100"/>
        </p:scale>
        <p:origin x="-17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52EDA5-7243-4CE7-99E5-91F7187E0F84}" type="datetimeFigureOut">
              <a:rPr lang="en-US" smtClean="0"/>
              <a:pPr/>
              <a:t>3/31/2015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E14964-253B-4796-A314-B22F37487017}" type="slidenum">
              <a:rPr lang="en-US" smtClean="0"/>
              <a:pPr/>
              <a:t>‹#›</a:t>
            </a:fld>
            <a:endParaRPr lang="en-US"/>
          </a:p>
        </p:txBody>
      </p:sp>
    </p:spTree>
    <p:extLst>
      <p:ext uri="{BB962C8B-B14F-4D97-AF65-F5344CB8AC3E}">
        <p14:creationId xmlns:p14="http://schemas.microsoft.com/office/powerpoint/2010/main" val="91524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Employers are finding that a lack of ability to handle basic reading, writing, and arithmetic tasks means that there is a very real need for basic skills and literacy training. Language training is often required as well, and not just for English. Many customers and stakeholders speak a variety of languages, resulting in the need for a multilingual workforce.</a:t>
            </a:r>
          </a:p>
          <a:p>
            <a:endParaRPr lang="en-US" dirty="0" smtClean="0"/>
          </a:p>
          <a:p>
            <a:r>
              <a:rPr lang="en-US" dirty="0" smtClean="0"/>
              <a:t>Once employees are on board, the employer must train them. The purposeof this chapter is to increase your effectiveness in training employees. The main topicswe’ll cover include orienting employees, thetraining process, analyzing training needs,implementing training and development programs, and evaluating the training effort.</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a:t>
            </a:fld>
            <a:endParaRPr lang="en-US"/>
          </a:p>
        </p:txBody>
      </p:sp>
    </p:spTree>
    <p:extLst>
      <p:ext uri="{BB962C8B-B14F-4D97-AF65-F5344CB8AC3E}">
        <p14:creationId xmlns:p14="http://schemas.microsoft.com/office/powerpoint/2010/main" val="3465517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Training might involve having the current jobholder explain the job to the new hire, or multi-week classroom or Internet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Training is found to be important. If even high-potential employees don’t know what to do and how to do it, they will improvise or do nothing useful at all. Furthermore, by one estimate, about three fourths of 30-something age high achievers start looking for new positions within a year starting, often due to dissatisfaction with inadequate training.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“It’s clear from the case law that where an employer fails to train adequately and an employee subsequently does harm to third parties, the court will find the employer liable.” Among other things, the employer should review skill and experience levels and provide adequate training (particularly where employees work with dangerous equipment), and evaluate the training to ensure that it is actually reducing risks.</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training programs will have the competencies the employees need to achieve the strategic plans of the company.</a:t>
            </a:r>
            <a:endParaRPr lang="en-US" dirty="0" smtClean="0"/>
          </a:p>
        </p:txBody>
      </p:sp>
      <p:sp>
        <p:nvSpPr>
          <p:cNvPr id="4" name="Slide Number Placeholder 3"/>
          <p:cNvSpPr>
            <a:spLocks noGrp="1"/>
          </p:cNvSpPr>
          <p:nvPr>
            <p:ph type="sldNum" sz="quarter" idx="10"/>
          </p:nvPr>
        </p:nvSpPr>
        <p:spPr/>
        <p:txBody>
          <a:bodyPr/>
          <a:lstStyle/>
          <a:p>
            <a:fld id="{7DE14964-253B-4796-A314-B22F37487017}" type="slidenum">
              <a:rPr lang="en-US" smtClean="0"/>
              <a:pPr/>
              <a:t>10</a:t>
            </a:fld>
            <a:endParaRPr lang="en-US"/>
          </a:p>
        </p:txBody>
      </p:sp>
    </p:spTree>
    <p:extLst>
      <p:ext uri="{BB962C8B-B14F-4D97-AF65-F5344CB8AC3E}">
        <p14:creationId xmlns:p14="http://schemas.microsoft.com/office/powerpoint/2010/main" val="2515178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means giving new or current employees the skills that they need to perform their jobs. The task is to identify the employee behaviors the firm will require to execute its strategy, and from that deduce what competencies employees will need. </a:t>
            </a:r>
          </a:p>
          <a:p>
            <a:endParaRPr lang="en-US" dirty="0" smtClean="0"/>
          </a:p>
          <a:p>
            <a:r>
              <a:rPr lang="en-US" dirty="0" smtClean="0"/>
              <a:t>One survey found that “establishing a linkage between learning and organizational performance ”…was the number-one pressing issue facing training professionals.”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11</a:t>
            </a:fld>
            <a:endParaRPr lang="en-US"/>
          </a:p>
        </p:txBody>
      </p:sp>
    </p:spTree>
    <p:extLst>
      <p:ext uri="{BB962C8B-B14F-4D97-AF65-F5344CB8AC3E}">
        <p14:creationId xmlns:p14="http://schemas.microsoft.com/office/powerpoint/2010/main" val="25297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Training ranks higher than appraisal and feedback and just below goal setting in its effect on productivity. Companies spend on average $1,103 per employee for training per year and offer each about 28 hours of training. Some experts use the phrase “workplace learning and performance” in lieu of training to emphasize that training aims to boost both employee learning and organizational performance.</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12</a:t>
            </a:fld>
            <a:endParaRPr lang="en-US"/>
          </a:p>
        </p:txBody>
      </p:sp>
    </p:spTree>
    <p:extLst>
      <p:ext uri="{BB962C8B-B14F-4D97-AF65-F5344CB8AC3E}">
        <p14:creationId xmlns:p14="http://schemas.microsoft.com/office/powerpoint/2010/main" val="3298279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Training Program That Turned Macy’s Around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about 6 years after buying May Department Stores Co., Macy’s Inc. was in a consolidation/cost-cutting mode. During these years, Macy’s customer service suffered. Many sales associates weren’t providing the level of service that customers wanted. The question was, what should Macy’s do about it now?</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Macy’s top management turned to a new strategy. As its CEO said, “We are [now] talking about a cultural shift . . . becoming more of a growth company.”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Macy’s top management knew that growth would not occur without a big improvement  in how its sales associates treated customers. To produce the improved customer service Macy’s needed to achieve its new strategy, Macy’s installed a new training program. Rather than just watching a 90-minute interactive video as they previously did, sales associates now attended 3 ½-hour training  sessions aimed at cultivating higher levels of customer service.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Macy’s management believed the training program and resulting customer service improvement would be the biggest factor in driving their company’s sales growth. And indeed, same store sales rose 5.3% in 2011, 3.7% in 2012, and about 3.5% in 2013, well above many competitors’.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Discussion Question: </a:t>
            </a:r>
            <a:r>
              <a:rPr lang="en-US" sz="1200" b="0" i="0" u="none" strike="noStrike" kern="1200" baseline="0" dirty="0" smtClean="0">
                <a:solidFill>
                  <a:schemeClr val="tx1"/>
                </a:solidFill>
                <a:latin typeface="+mn-lt"/>
                <a:ea typeface="+mn-ea"/>
                <a:cs typeface="+mn-cs"/>
              </a:rPr>
              <a:t>Show in outline form the strategy map steps that you think would explain how training produced improved sales at Macy’s.</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13</a:t>
            </a:fld>
            <a:endParaRPr lang="en-US"/>
          </a:p>
        </p:txBody>
      </p:sp>
    </p:spTree>
    <p:extLst>
      <p:ext uri="{BB962C8B-B14F-4D97-AF65-F5344CB8AC3E}">
        <p14:creationId xmlns:p14="http://schemas.microsoft.com/office/powerpoint/2010/main" val="1387002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tried-and-proven ADDIE five-step training program</a:t>
            </a:r>
            <a:r>
              <a:rPr lang="en-US" baseline="0" dirty="0" smtClean="0"/>
              <a:t> includes:</a:t>
            </a:r>
            <a:endParaRPr lang="en-US" dirty="0" smtClean="0"/>
          </a:p>
          <a:p>
            <a:pPr marL="228600" indent="-228600">
              <a:buFont typeface="+mj-lt"/>
              <a:buAutoNum type="arabicPeriod"/>
            </a:pPr>
            <a:r>
              <a:rPr lang="en-US" dirty="0" smtClean="0"/>
              <a:t>Analyzing the training need.</a:t>
            </a:r>
          </a:p>
          <a:p>
            <a:pPr marL="228600" indent="-228600">
              <a:buFont typeface="+mj-lt"/>
              <a:buAutoNum type="arabicPeriod"/>
            </a:pPr>
            <a:r>
              <a:rPr lang="en-US" dirty="0" smtClean="0"/>
              <a:t>Designing the overall training program.</a:t>
            </a:r>
          </a:p>
          <a:p>
            <a:pPr marL="228600" indent="-228600">
              <a:buFont typeface="+mj-lt"/>
              <a:buAutoNum type="arabicPeriod"/>
            </a:pPr>
            <a:r>
              <a:rPr lang="en-US" dirty="0" smtClean="0"/>
              <a:t>Developing the course.</a:t>
            </a:r>
          </a:p>
          <a:p>
            <a:pPr marL="228600" indent="-228600">
              <a:buFont typeface="+mj-lt"/>
              <a:buAutoNum type="arabicPeriod"/>
            </a:pPr>
            <a:r>
              <a:rPr lang="en-US" dirty="0" smtClean="0"/>
              <a:t>Implementing training by actually training the targeted employee group.</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Evaluating the effectiveness</a:t>
            </a:r>
            <a:r>
              <a:rPr lang="en-US" baseline="0" dirty="0" smtClean="0"/>
              <a:t> of the </a:t>
            </a:r>
            <a:r>
              <a:rPr lang="en-US" dirty="0" smtClean="0"/>
              <a:t>course.</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14</a:t>
            </a:fld>
            <a:endParaRPr lang="en-US"/>
          </a:p>
        </p:txBody>
      </p:sp>
    </p:spTree>
    <p:extLst>
      <p:ext uri="{BB962C8B-B14F-4D97-AF65-F5344CB8AC3E}">
        <p14:creationId xmlns:p14="http://schemas.microsoft.com/office/powerpoint/2010/main" val="259909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training needs analysis should address the employer’s strategic/longer term trainingneeds and/or its current training needs. See </a:t>
            </a:r>
            <a:r>
              <a:rPr lang="en-US" sz="1200" b="0" i="0" u="none" strike="noStrike" kern="1200" baseline="0" dirty="0" smtClean="0">
                <a:solidFill>
                  <a:schemeClr val="tx1"/>
                </a:solidFill>
                <a:latin typeface="+mn-lt"/>
                <a:ea typeface="+mn-ea"/>
                <a:cs typeface="+mn-cs"/>
              </a:rPr>
              <a:t>TABLE 8-1 Sample Task Analysis Record Form.</a:t>
            </a:r>
            <a:endParaRPr lang="en-US" b="0" dirty="0" smtClean="0"/>
          </a:p>
          <a:p>
            <a:endParaRPr lang="en-US" dirty="0" smtClean="0"/>
          </a:p>
          <a:p>
            <a:r>
              <a:rPr lang="en-US" dirty="0" smtClean="0"/>
              <a:t>Strategic goals (perhaps to enter newlines of business or go abroad) usually mean the firm will have to fill new jobs.</a:t>
            </a:r>
          </a:p>
          <a:p>
            <a:endParaRPr lang="en-US" baseline="0" dirty="0" smtClean="0"/>
          </a:p>
          <a:p>
            <a:r>
              <a:rPr lang="en-US" dirty="0" smtClean="0"/>
              <a:t>Strategic training needs analysis focuses on identifying the training that employees willneed to fill these new future jobs.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15</a:t>
            </a:fld>
            <a:endParaRPr lang="en-US"/>
          </a:p>
        </p:txBody>
      </p:sp>
    </p:spTree>
    <p:extLst>
      <p:ext uri="{BB962C8B-B14F-4D97-AF65-F5344CB8AC3E}">
        <p14:creationId xmlns:p14="http://schemas.microsoft.com/office/powerpoint/2010/main" val="1756310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 analysis is the process of verifying that there is a performance deficiency and determining whether the employer should correct such deficiencies. This can be done by comparing the person’s actual performance to what it should be.</a:t>
            </a:r>
          </a:p>
          <a:p>
            <a:endParaRPr lang="en-US" dirty="0" smtClean="0"/>
          </a:p>
          <a:p>
            <a:pPr rtl="0" eaLnBrk="1" latinLnBrk="0" hangingPunct="1"/>
            <a:r>
              <a:rPr lang="en-US" sz="1200" kern="1200" dirty="0" smtClean="0">
                <a:solidFill>
                  <a:schemeClr val="tx1"/>
                </a:solidFill>
                <a:effectLst/>
                <a:latin typeface="+mn-lt"/>
                <a:ea typeface="+mn-ea"/>
                <a:cs typeface="+mn-cs"/>
              </a:rPr>
              <a:t>Most training is focused on improving current performance. Analyzing current employee needs is more complex than the new employee needs. You also must decide whether</a:t>
            </a:r>
            <a:r>
              <a:rPr lang="en-US" sz="1200" kern="1200" baseline="0" dirty="0" smtClean="0">
                <a:solidFill>
                  <a:schemeClr val="tx1"/>
                </a:solidFill>
                <a:effectLst/>
                <a:latin typeface="+mn-lt"/>
                <a:ea typeface="+mn-ea"/>
                <a:cs typeface="+mn-cs"/>
              </a:rPr>
              <a:t> training is the solution to the underlying problem or is it just convenient to refer the employee to a program.  </a:t>
            </a:r>
          </a:p>
          <a:p>
            <a:pPr rtl="0" eaLnBrk="1" latinLnBrk="0" hangingPunct="1"/>
            <a:endParaRPr lang="en-US" dirty="0" smtClean="0">
              <a:effectLst/>
            </a:endParaRPr>
          </a:p>
          <a:p>
            <a:pPr rtl="0" eaLnBrk="1" latinLnBrk="0" hangingPunct="1"/>
            <a:r>
              <a:rPr lang="en-US" sz="1200" kern="1200" dirty="0" smtClean="0">
                <a:solidFill>
                  <a:schemeClr val="tx1"/>
                </a:solidFill>
                <a:effectLst/>
                <a:latin typeface="+mn-lt"/>
                <a:ea typeface="+mn-ea"/>
                <a:cs typeface="+mn-cs"/>
              </a:rPr>
              <a:t>A task analysis can be used to determine the training needs of new employees. A task analysis record form also can be used</a:t>
            </a:r>
            <a:r>
              <a:rPr lang="en-US" sz="1200" kern="1200" baseline="0" dirty="0" smtClean="0">
                <a:solidFill>
                  <a:schemeClr val="tx1"/>
                </a:solidFill>
                <a:effectLst/>
                <a:latin typeface="+mn-lt"/>
                <a:ea typeface="+mn-ea"/>
                <a:cs typeface="+mn-cs"/>
              </a:rPr>
              <a:t> for tracking purposes.</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B</a:t>
            </a:r>
            <a:r>
              <a:rPr lang="en-US" sz="1200" b="0" i="0" u="none" strike="noStrike" kern="1200" baseline="0" dirty="0" smtClean="0">
                <a:solidFill>
                  <a:schemeClr val="tx1"/>
                </a:solidFill>
                <a:latin typeface="+mn-lt"/>
                <a:ea typeface="+mn-ea"/>
                <a:cs typeface="+mn-cs"/>
              </a:rPr>
              <a:t>est talent management practice suggests using the same set of job-related competencies for training the employee as for recruiting, selecting, appraising, and paying him or her. We saw that doing so often begins with summarizing the job’s required human competencies (required skills, knowledge, and behaviors such as leadership) in a competency model. The</a:t>
            </a:r>
            <a:r>
              <a:rPr lang="en-US" sz="1200" kern="1200" dirty="0" smtClean="0">
                <a:solidFill>
                  <a:schemeClr val="tx1"/>
                </a:solidFill>
                <a:effectLst/>
                <a:latin typeface="+mn-lt"/>
                <a:ea typeface="+mn-ea"/>
                <a:cs typeface="+mn-cs"/>
              </a:rPr>
              <a:t>biggest issue is to figure out what is causing reduced performance. Can the person perform or</a:t>
            </a:r>
            <a:r>
              <a:rPr lang="en-US" sz="1200" kern="1200" baseline="0" dirty="0" smtClean="0">
                <a:solidFill>
                  <a:schemeClr val="tx1"/>
                </a:solidFill>
                <a:effectLst/>
                <a:latin typeface="+mn-lt"/>
                <a:ea typeface="+mn-ea"/>
                <a:cs typeface="+mn-cs"/>
              </a:rPr>
              <a:t> are they unwilling to do so?</a:t>
            </a:r>
            <a:r>
              <a:rPr lang="en-US" sz="1200" kern="1200" dirty="0" smtClean="0">
                <a:solidFill>
                  <a:schemeClr val="tx1"/>
                </a:solidFill>
                <a:effectLst/>
                <a:latin typeface="+mn-lt"/>
                <a:ea typeface="+mn-ea"/>
                <a:cs typeface="+mn-cs"/>
              </a:rPr>
              <a:t> If the problem is employee motivation then training is unlikely to fix this. </a:t>
            </a:r>
            <a:endParaRPr lang="en-US" dirty="0" smtClean="0">
              <a:effectLst/>
            </a:endParaRPr>
          </a:p>
          <a:p>
            <a:endParaRPr lang="en-US" dirty="0" smtClean="0"/>
          </a:p>
          <a:p>
            <a:r>
              <a:rPr lang="en-US" sz="1200" b="0" i="0" u="none" strike="noStrike" kern="1200" baseline="0" dirty="0" smtClean="0">
                <a:solidFill>
                  <a:schemeClr val="tx1"/>
                </a:solidFill>
                <a:latin typeface="+mn-lt"/>
                <a:ea typeface="+mn-ea"/>
                <a:cs typeface="+mn-cs"/>
              </a:rPr>
              <a:t>For underperforming current employees, you can’t assume that training is the solution. In other words, is it lack of training, or something else? Performance analysis is the process of verifying that there is a performance deficiency and determining whether the employer should correct such deficiencies through training or some other means (like transferring the employee).</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The aim here is to distinguish between can’t-do and won’t-do problems. First, determine whether it is a </a:t>
            </a:r>
            <a:r>
              <a:rPr lang="en-US" sz="1200" b="0" i="1" u="none" strike="noStrike" kern="1200" baseline="0" dirty="0" smtClean="0">
                <a:solidFill>
                  <a:schemeClr val="tx1"/>
                </a:solidFill>
                <a:latin typeface="+mn-lt"/>
                <a:ea typeface="+mn-ea"/>
                <a:cs typeface="+mn-cs"/>
              </a:rPr>
              <a:t>can’t-do </a:t>
            </a:r>
            <a:r>
              <a:rPr lang="en-US" sz="1200" b="0" i="0" u="none" strike="noStrike" kern="1200" baseline="0" dirty="0" smtClean="0">
                <a:solidFill>
                  <a:schemeClr val="tx1"/>
                </a:solidFill>
                <a:latin typeface="+mn-lt"/>
                <a:ea typeface="+mn-ea"/>
                <a:cs typeface="+mn-cs"/>
              </a:rPr>
              <a:t>problem and, if so, its specific causes. For example: The employees don’t know what to do or what your standards are; there are obstacles in the system such as lack of tools or supplies.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Or, it might be a </a:t>
            </a:r>
            <a:r>
              <a:rPr lang="en-US" sz="1200" b="0" i="1" u="none" strike="noStrike" kern="1200" baseline="0" dirty="0" smtClean="0">
                <a:solidFill>
                  <a:schemeClr val="tx1"/>
                </a:solidFill>
                <a:latin typeface="+mn-lt"/>
                <a:ea typeface="+mn-ea"/>
                <a:cs typeface="+mn-cs"/>
              </a:rPr>
              <a:t>won’t-do </a:t>
            </a:r>
            <a:r>
              <a:rPr lang="en-US" sz="1200" b="0" i="0" u="none" strike="noStrike" kern="1200" baseline="0" dirty="0" smtClean="0">
                <a:solidFill>
                  <a:schemeClr val="tx1"/>
                </a:solidFill>
                <a:latin typeface="+mn-lt"/>
                <a:ea typeface="+mn-ea"/>
                <a:cs typeface="+mn-cs"/>
              </a:rPr>
              <a:t>problem. Here employees could do a good job if they wanted to, instead of training the better solution might be to change the incentives.</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16</a:t>
            </a:fld>
            <a:endParaRPr lang="en-US"/>
          </a:p>
        </p:txBody>
      </p:sp>
    </p:spTree>
    <p:extLst>
      <p:ext uri="{BB962C8B-B14F-4D97-AF65-F5344CB8AC3E}">
        <p14:creationId xmlns:p14="http://schemas.microsoft.com/office/powerpoint/2010/main" val="14799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Designing the Training Program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the needs analysis results, the manager next designs the training program. </a:t>
            </a:r>
            <a:r>
              <a:rPr lang="en-US" sz="1200" b="0" i="1" u="none" strike="noStrike" kern="1200" baseline="0" dirty="0" smtClean="0">
                <a:solidFill>
                  <a:schemeClr val="tx1"/>
                </a:solidFill>
                <a:latin typeface="+mn-lt"/>
                <a:ea typeface="+mn-ea"/>
                <a:cs typeface="+mn-cs"/>
              </a:rPr>
              <a:t>Design </a:t>
            </a:r>
            <a:r>
              <a:rPr lang="en-US" sz="1200" b="0" i="0" u="none" strike="noStrike" kern="1200" baseline="0" dirty="0" smtClean="0">
                <a:solidFill>
                  <a:schemeClr val="tx1"/>
                </a:solidFill>
                <a:latin typeface="+mn-lt"/>
                <a:ea typeface="+mn-ea"/>
                <a:cs typeface="+mn-cs"/>
              </a:rPr>
              <a:t>means planning the overall training program including training objectives, delivery methods, and program evaluation. Sub-steps include setting performance objectives, creating a detailed training outline (all training program steps from start to finish), choosing a program delivery method (such as lectures or Web), and verifying the overall program design with management.</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17</a:t>
            </a:fld>
            <a:endParaRPr lang="en-US"/>
          </a:p>
        </p:txBody>
      </p:sp>
    </p:spTree>
    <p:extLst>
      <p:ext uri="{BB962C8B-B14F-4D97-AF65-F5344CB8AC3E}">
        <p14:creationId xmlns:p14="http://schemas.microsoft.com/office/powerpoint/2010/main" val="1157166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Training, development, learning, or (more generally) </a:t>
            </a:r>
            <a:r>
              <a:rPr lang="en-US" sz="1200" b="0" i="1" u="none" strike="noStrike" kern="1200" baseline="0" dirty="0" smtClean="0">
                <a:solidFill>
                  <a:schemeClr val="tx1"/>
                </a:solidFill>
                <a:latin typeface="+mn-lt"/>
                <a:ea typeface="+mn-ea"/>
                <a:cs typeface="+mn-cs"/>
              </a:rPr>
              <a:t>instructional objectives </a:t>
            </a:r>
            <a:r>
              <a:rPr lang="en-US" sz="1200" b="0" i="0" u="none" strike="noStrike" kern="1200" baseline="0" dirty="0" smtClean="0">
                <a:solidFill>
                  <a:schemeClr val="tx1"/>
                </a:solidFill>
                <a:latin typeface="+mn-lt"/>
                <a:ea typeface="+mn-ea"/>
                <a:cs typeface="+mn-cs"/>
              </a:rPr>
              <a:t>should specify in measurable terms what the trainee should be able to do after successfully completing the training program.</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In setting the learning environment, the manager therefore should address several trainee-ability issues. For example, how will our program accommodate differences in trainee abilities? Do we need to provide remedial training?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Second, the learner must also be motivated. </a:t>
            </a:r>
            <a:r>
              <a:rPr lang="en-US" dirty="0" smtClean="0"/>
              <a:t>In terms of ability, the learner–trainee needs the required reading, writing, and mathematics skills.</a:t>
            </a:r>
            <a:r>
              <a:rPr lang="en-US" baseline="0" dirty="0" smtClean="0"/>
              <a:t> In addition, he or she must posses the required</a:t>
            </a:r>
            <a:r>
              <a:rPr lang="en-US" dirty="0" smtClean="0"/>
              <a:t> educational level,intelligence, and knowledge base. As every student knows, the learner also must be motivated to learn the material.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18</a:t>
            </a:fld>
            <a:endParaRPr lang="en-US"/>
          </a:p>
        </p:txBody>
      </p:sp>
    </p:spTree>
    <p:extLst>
      <p:ext uri="{BB962C8B-B14F-4D97-AF65-F5344CB8AC3E}">
        <p14:creationId xmlns:p14="http://schemas.microsoft.com/office/powerpoint/2010/main" val="414044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start of training, provide a bird’s-eye view of the material that you are goingto present. For example, show why it’s important, and provide an overview. Use a variety of familiar examples. Organize the information so you can present it logically, and in meaningful units. Use terms and concepts that are already familiar to trainees. Use as many visual aids as possible. Finally, create a perceived training need in trainees’ minds.</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19</a:t>
            </a:fld>
            <a:endParaRPr lang="en-US"/>
          </a:p>
        </p:txBody>
      </p:sp>
    </p:spTree>
    <p:extLst>
      <p:ext uri="{BB962C8B-B14F-4D97-AF65-F5344CB8AC3E}">
        <p14:creationId xmlns:p14="http://schemas.microsoft.com/office/powerpoint/2010/main" val="395666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studying this chapter, you will be able to:</a:t>
            </a:r>
          </a:p>
          <a:p>
            <a:endParaRPr lang="en-US" sz="1200" kern="1200" dirty="0" smtClean="0">
              <a:solidFill>
                <a:schemeClr val="tx1"/>
              </a:solidFill>
              <a:effectLst/>
              <a:latin typeface="+mn-lt"/>
              <a:ea typeface="+mn-ea"/>
              <a:cs typeface="+mn-cs"/>
            </a:endParaRP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1. Summarize the purpose and process of employee orientation.</a:t>
            </a: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2. List and briefly explain each of the steps in the training process.</a:t>
            </a: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3. Explain how to use five training techniques.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a:t>
            </a:fld>
            <a:endParaRPr lang="en-US"/>
          </a:p>
        </p:txBody>
      </p:sp>
    </p:spTree>
    <p:extLst>
      <p:ext uri="{BB962C8B-B14F-4D97-AF65-F5344CB8AC3E}">
        <p14:creationId xmlns:p14="http://schemas.microsoft.com/office/powerpoint/2010/main" val="12322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Maximize the similarity between the training situation and the work situation. Provide adequate practice. Label or identify each feature of the machine and/or step in the process. Direct the trainees’ attention to important aspects of the job. Provide “heads-up” information about what could happen. And remember, trainees learn best at their own pace. Adjust your pace and rhythm</a:t>
            </a:r>
            <a:r>
              <a:rPr lang="en-US" baseline="0" dirty="0" smtClean="0"/>
              <a:t> to connect with the group. </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20</a:t>
            </a:fld>
            <a:endParaRPr lang="en-US"/>
          </a:p>
        </p:txBody>
      </p:sp>
    </p:spTree>
    <p:extLst>
      <p:ext uri="{BB962C8B-B14F-4D97-AF65-F5344CB8AC3E}">
        <p14:creationId xmlns:p14="http://schemas.microsoft.com/office/powerpoint/2010/main" val="604692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Trainees learn best when the trainers immediately reinforce correct responses,perhaps with a quick “well done” or head nod. </a:t>
            </a:r>
          </a:p>
          <a:p>
            <a:endParaRPr lang="en-US" dirty="0" smtClean="0"/>
          </a:p>
          <a:p>
            <a:r>
              <a:rPr lang="en-US" dirty="0" smtClean="0"/>
              <a:t>The schedule is important. The learning curve goes down late in the day so plan accordingly. Also, start and end on time or “re-negotiate” the learning contract</a:t>
            </a:r>
            <a:r>
              <a:rPr lang="en-US" baseline="0" dirty="0" smtClean="0"/>
              <a:t> should unforeseen circumstances arise. </a:t>
            </a:r>
            <a:endParaRPr lang="en-US" dirty="0" smtClean="0"/>
          </a:p>
          <a:p>
            <a:endParaRPr lang="en-US" dirty="0" smtClean="0"/>
          </a:p>
          <a:p>
            <a:r>
              <a:rPr lang="en-US" dirty="0" smtClean="0"/>
              <a:t>Provide follow-up assignments at the close of training. Ensure transfer of learning to the job. During training, provide trainees with training experiences and conditions (surroundings, equipment) that resemble the actual work environment. After training, reinforce what trainees learned, for instance, by appraising and rewardingemployees for using new skills. </a:t>
            </a:r>
          </a:p>
          <a:p>
            <a:endParaRPr lang="en-US" dirty="0" smtClean="0"/>
          </a:p>
          <a:p>
            <a:r>
              <a:rPr lang="en-US" dirty="0" smtClean="0"/>
              <a:t>Finally, review relevant alternative training methodologies (lectures,</a:t>
            </a:r>
            <a:r>
              <a:rPr lang="en-US" baseline="0" dirty="0" smtClean="0"/>
              <a:t> w</a:t>
            </a:r>
            <a:r>
              <a:rPr lang="en-US" dirty="0" smtClean="0"/>
              <a:t>eb-based, and so on) and choose the best methodsfor their program. </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21</a:t>
            </a:fld>
            <a:endParaRPr lang="en-US"/>
          </a:p>
        </p:txBody>
      </p:sp>
    </p:spTree>
    <p:extLst>
      <p:ext uri="{BB962C8B-B14F-4D97-AF65-F5344CB8AC3E}">
        <p14:creationId xmlns:p14="http://schemas.microsoft.com/office/powerpoint/2010/main" val="2992132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Some employers create their own training content, but there’s also a vast selection of online and offline content. (See, for example, the American Society for Training and Development’s </a:t>
            </a:r>
            <a:r>
              <a:rPr lang="en-US" sz="1200" b="0" i="0" u="none" strike="noStrike" kern="1200" baseline="0" dirty="0" err="1" smtClean="0">
                <a:solidFill>
                  <a:schemeClr val="tx1"/>
                </a:solidFill>
                <a:latin typeface="+mn-lt"/>
                <a:ea typeface="+mn-ea"/>
                <a:cs typeface="+mn-cs"/>
              </a:rPr>
              <a:t>Infoline</a:t>
            </a:r>
            <a:r>
              <a:rPr lang="en-US" sz="1200" b="0" i="0" u="none" strike="noStrike" kern="1200" baseline="0" dirty="0" smtClean="0">
                <a:solidFill>
                  <a:schemeClr val="tx1"/>
                </a:solidFill>
                <a:latin typeface="+mn-lt"/>
                <a:ea typeface="+mn-ea"/>
                <a:cs typeface="+mn-cs"/>
              </a:rPr>
              <a:t> at www.astd.org, www.trainerswarehouse.com, and www.gneil.com, among thousands of such suppliers.) Turnkey training packages often include a trainer’s guide, self-study book, video, and other content.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Once you design, approve, and develop the program, management can implement and then evaluate it.</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22</a:t>
            </a:fld>
            <a:endParaRPr lang="en-US"/>
          </a:p>
        </p:txBody>
      </p:sp>
    </p:spTree>
    <p:extLst>
      <p:ext uri="{BB962C8B-B14F-4D97-AF65-F5344CB8AC3E}">
        <p14:creationId xmlns:p14="http://schemas.microsoft.com/office/powerpoint/2010/main" val="1710448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ADDIE model of instructional development follows a logical</a:t>
            </a:r>
            <a:r>
              <a:rPr lang="en-US" baseline="0" dirty="0" smtClean="0"/>
              <a:t> step-by-step process. It allows trainers and HR professionals to analyze needs, design and develop a training program then implement and evaluate results. Ultimately, the evaluation step leads back to the earlier steps for possible revisions and other changes. </a:t>
            </a:r>
          </a:p>
          <a:p>
            <a:endParaRPr lang="en-US" baseline="0" dirty="0" smtClean="0"/>
          </a:p>
          <a:p>
            <a:r>
              <a:rPr lang="en-US" baseline="0" dirty="0" smtClean="0"/>
              <a:t>Long-term business strategies should align closely with the training and development needs of the firm. </a:t>
            </a: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23</a:t>
            </a:fld>
            <a:endParaRPr lang="en-US"/>
          </a:p>
        </p:txBody>
      </p:sp>
    </p:spTree>
    <p:extLst>
      <p:ext uri="{BB962C8B-B14F-4D97-AF65-F5344CB8AC3E}">
        <p14:creationId xmlns:p14="http://schemas.microsoft.com/office/powerpoint/2010/main" val="3170806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Program development means actually assembling the program’s training content and materials. It means choosing the actual content the program will present, as well as designing/choosing the specific instructional methods (lectures, cases, Web-based, etc.) you will use. Training equipment was also discussed. Implement means actually provide the training, using one or more of the instructional methods (such as lectures).</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24</a:t>
            </a:fld>
            <a:endParaRPr lang="en-US"/>
          </a:p>
        </p:txBody>
      </p:sp>
    </p:spTree>
    <p:extLst>
      <p:ext uri="{BB962C8B-B14F-4D97-AF65-F5344CB8AC3E}">
        <p14:creationId xmlns:p14="http://schemas.microsoft.com/office/powerpoint/2010/main" val="117189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steps we have covered include providing an</a:t>
            </a:r>
            <a:r>
              <a:rPr lang="en-US" baseline="0" dirty="0" smtClean="0"/>
              <a:t> overview, offering familiar examples and terminology, keeping organized and showing how and why the training is important. As you provide training, keep the connection alive between what is known and the new material being learned. Always provide practice opportunities and use familiar labels. Provide a “heads-up” for what might happen on the job and keep the pace of learning aligned with what the learners need. Reinforce what you do, stay on track, provide follow-up opportunities and keep an eye out for alternative learning methods.</a:t>
            </a: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25</a:t>
            </a:fld>
            <a:endParaRPr lang="en-US"/>
          </a:p>
        </p:txBody>
      </p:sp>
    </p:spTree>
    <p:extLst>
      <p:ext uri="{BB962C8B-B14F-4D97-AF65-F5344CB8AC3E}">
        <p14:creationId xmlns:p14="http://schemas.microsoft.com/office/powerpoint/2010/main" val="2061407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 </a:t>
            </a:r>
            <a:r>
              <a:rPr lang="en-US" sz="1200" b="0" dirty="0" smtClean="0">
                <a:latin typeface="Arial" panose="020B0604020202020204" pitchFamily="34" charset="0"/>
                <a:cs typeface="Arial" panose="020B0604020202020204" pitchFamily="34" charset="0"/>
              </a:rPr>
              <a:t>how to use five training techniques</a:t>
            </a:r>
            <a:r>
              <a:rPr lang="en-US" sz="1200" b="1" dirty="0" smtClean="0">
                <a:latin typeface="Arial" panose="020B0604020202020204" pitchFamily="34" charset="0"/>
                <a:cs typeface="Arial" panose="020B0604020202020204" pitchFamily="34" charset="0"/>
              </a:rPr>
              <a:t>. </a:t>
            </a:r>
            <a:r>
              <a:rPr lang="en-US" sz="1200" b="0" i="0" u="none" strike="noStrike" kern="1200" baseline="0" dirty="0" smtClean="0">
                <a:solidFill>
                  <a:schemeClr val="tx1"/>
                </a:solidFill>
                <a:latin typeface="+mn-lt"/>
                <a:ea typeface="+mn-ea"/>
                <a:cs typeface="+mn-cs"/>
              </a:rPr>
              <a:t>With objectives set and the program designed and developed, you can turn to implementing the training program. This means actually doing the training, using one or more of the following training methods.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the Hotel Paris: </a:t>
            </a:r>
          </a:p>
          <a:p>
            <a:r>
              <a:rPr lang="en-US" sz="1200" b="0" i="0" u="none" strike="noStrike" kern="1200" baseline="0" dirty="0" smtClean="0">
                <a:solidFill>
                  <a:schemeClr val="tx1"/>
                </a:solidFill>
                <a:latin typeface="+mn-lt"/>
                <a:ea typeface="+mn-ea"/>
                <a:cs typeface="+mn-cs"/>
              </a:rPr>
              <a:t>As Lisa and the CFO reviewed measures of the Hotel Paris’s current training efforts, it was clear that some changes were in order. Most other service companies provided at least 40 hours of training per employee per year, while the Hotel Paris offered, on average, no more than five or six. See pages 252-253 on how this was handled.</a:t>
            </a:r>
            <a:endParaRPr lang="en-US" sz="1200" b="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26</a:t>
            </a:fld>
            <a:endParaRPr lang="en-US"/>
          </a:p>
        </p:txBody>
      </p:sp>
    </p:spTree>
    <p:extLst>
      <p:ext uri="{BB962C8B-B14F-4D97-AF65-F5344CB8AC3E}">
        <p14:creationId xmlns:p14="http://schemas.microsoft.com/office/powerpoint/2010/main" val="3307293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effectLst/>
              </a:rPr>
              <a:t>On-the-job training (OJT) means having a person learn a job by actually doing it. The most familiar on-the-job training is the coaching or understudy method. Here, an experienced worker or the trainee’ssupervisor trains the employee. This may involve acquiring skills by observingthe supervisor, or having the supervisor show the newemployee the ropes. </a:t>
            </a:r>
            <a:r>
              <a:rPr lang="en-US" i="1" dirty="0" smtClean="0">
                <a:effectLst/>
              </a:rPr>
              <a:t>Job rotation</a:t>
            </a:r>
            <a:r>
              <a:rPr lang="en-US" dirty="0" smtClean="0">
                <a:effectLst/>
              </a:rPr>
              <a:t>, in which an employee moves from job to job at plannedintervals, is another OJT technique. </a:t>
            </a:r>
            <a:r>
              <a:rPr lang="en-US" i="1" dirty="0" smtClean="0">
                <a:effectLst/>
              </a:rPr>
              <a:t>Special assignments </a:t>
            </a:r>
            <a:r>
              <a:rPr lang="en-US" dirty="0" smtClean="0">
                <a:effectLst/>
              </a:rPr>
              <a:t>similarly give lower-levelexecutives firsthand experience in working on actual problems.</a:t>
            </a:r>
          </a:p>
          <a:p>
            <a:pPr defTabSz="931774">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27</a:t>
            </a:fld>
            <a:endParaRPr lang="en-US"/>
          </a:p>
        </p:txBody>
      </p:sp>
    </p:spTree>
    <p:extLst>
      <p:ext uri="{BB962C8B-B14F-4D97-AF65-F5344CB8AC3E}">
        <p14:creationId xmlns:p14="http://schemas.microsoft.com/office/powerpoint/2010/main" val="2047473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steps will assist in creating an</a:t>
            </a:r>
            <a:r>
              <a:rPr lang="en-US" baseline="0" dirty="0" smtClean="0"/>
              <a:t> effective On-the-Job (OJT) program. </a:t>
            </a:r>
          </a:p>
          <a:p>
            <a:endParaRPr lang="en-US" baseline="0" dirty="0" smtClean="0"/>
          </a:p>
          <a:p>
            <a:pPr marL="228600" indent="-228600">
              <a:buFont typeface="+mj-lt"/>
              <a:buAutoNum type="arabicPeriod"/>
            </a:pPr>
            <a:r>
              <a:rPr lang="en-US" dirty="0" smtClean="0"/>
              <a:t>Prepare the learner</a:t>
            </a:r>
            <a:r>
              <a:rPr lang="en-US" baseline="0" dirty="0" smtClean="0"/>
              <a:t> by p</a:t>
            </a:r>
            <a:r>
              <a:rPr lang="en-US" dirty="0" smtClean="0"/>
              <a:t>utting the learner at ease and explaining why he or she is being taught.</a:t>
            </a:r>
          </a:p>
          <a:p>
            <a:pPr marL="228600" indent="-228600">
              <a:buFont typeface="+mj-lt"/>
              <a:buAutoNum type="arabicPeriod"/>
            </a:pPr>
            <a:r>
              <a:rPr lang="en-US" dirty="0" smtClean="0"/>
              <a:t>Present the operation. Explain quantity and quality requirements</a:t>
            </a:r>
            <a:r>
              <a:rPr lang="en-US" baseline="0" dirty="0" smtClean="0"/>
              <a:t> and g</a:t>
            </a:r>
            <a:r>
              <a:rPr lang="en-US" dirty="0" smtClean="0"/>
              <a:t>o through the job at a normal pace.</a:t>
            </a:r>
          </a:p>
          <a:p>
            <a:pPr marL="228600" indent="-228600">
              <a:buFont typeface="+mj-lt"/>
              <a:buAutoNum type="arabicPeriod"/>
            </a:pPr>
            <a:r>
              <a:rPr lang="en-US" dirty="0" smtClean="0"/>
              <a:t>Do a tryout</a:t>
            </a:r>
            <a:r>
              <a:rPr lang="en-US" baseline="0" dirty="0" smtClean="0"/>
              <a:t> and h</a:t>
            </a:r>
            <a:r>
              <a:rPr lang="en-US" dirty="0" smtClean="0"/>
              <a:t>ave the learner go through the job several times at a reduced, then normal, pace.</a:t>
            </a:r>
          </a:p>
          <a:p>
            <a:pPr marL="228600" indent="-228600">
              <a:buFont typeface="+mj-lt"/>
              <a:buAutoNum type="arabicPeriod"/>
            </a:pPr>
            <a:r>
              <a:rPr lang="en-US" dirty="0" smtClean="0"/>
              <a:t>Follow-up</a:t>
            </a:r>
            <a:r>
              <a:rPr lang="en-US" baseline="0" dirty="0" smtClean="0"/>
              <a:t> and d</a:t>
            </a:r>
            <a:r>
              <a:rPr lang="en-US" dirty="0" smtClean="0"/>
              <a:t>esignate to whom the learner should go for help. Gradually decrease supervision.</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28</a:t>
            </a:fld>
            <a:endParaRPr lang="en-US"/>
          </a:p>
        </p:txBody>
      </p:sp>
    </p:spTree>
    <p:extLst>
      <p:ext uri="{BB962C8B-B14F-4D97-AF65-F5344CB8AC3E}">
        <p14:creationId xmlns:p14="http://schemas.microsoft.com/office/powerpoint/2010/main" val="2407112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Apprenticeship training is a process by which people become skilled workers, usuallythrough a combination of formal learning and long-term on-the-job training. Traditionally,</a:t>
            </a:r>
            <a:r>
              <a:rPr lang="en-US" baseline="0" dirty="0" smtClean="0"/>
              <a:t> a master craftsperson will serve as a role model and guide. </a:t>
            </a:r>
            <a:endParaRPr lang="en-US" dirty="0" smtClean="0"/>
          </a:p>
          <a:p>
            <a:endParaRPr lang="en-US" dirty="0" smtClean="0"/>
          </a:p>
          <a:p>
            <a:r>
              <a:rPr lang="en-US" dirty="0" smtClean="0"/>
              <a:t>Surveys estimate that asmuch as 80% of what employees learn on the job they learn through informal means,including performing their jobs on a daily basis with their colleagues. Other types of informal training occurs between people in the lunch or break room. </a:t>
            </a:r>
          </a:p>
          <a:p>
            <a:endParaRPr lang="en-US" dirty="0" smtClean="0"/>
          </a:p>
        </p:txBody>
      </p:sp>
      <p:sp>
        <p:nvSpPr>
          <p:cNvPr id="4" name="Slide Number Placeholder 3"/>
          <p:cNvSpPr>
            <a:spLocks noGrp="1"/>
          </p:cNvSpPr>
          <p:nvPr>
            <p:ph type="sldNum" sz="quarter" idx="10"/>
          </p:nvPr>
        </p:nvSpPr>
        <p:spPr/>
        <p:txBody>
          <a:bodyPr/>
          <a:lstStyle/>
          <a:p>
            <a:fld id="{7DE14964-253B-4796-A314-B22F37487017}" type="slidenum">
              <a:rPr lang="en-US" smtClean="0"/>
              <a:pPr/>
              <a:t>29</a:t>
            </a:fld>
            <a:endParaRPr lang="en-US"/>
          </a:p>
        </p:txBody>
      </p:sp>
    </p:spTree>
    <p:extLst>
      <p:ext uri="{BB962C8B-B14F-4D97-AF65-F5344CB8AC3E}">
        <p14:creationId xmlns:p14="http://schemas.microsoft.com/office/powerpoint/2010/main" val="316650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studying this chapter, you will be able to:</a:t>
            </a:r>
          </a:p>
          <a:p>
            <a:endParaRPr lang="en-US" sz="1200" kern="1200" dirty="0" smtClean="0">
              <a:solidFill>
                <a:schemeClr val="tx1"/>
              </a:solidFill>
              <a:effectLst/>
              <a:latin typeface="+mn-lt"/>
              <a:ea typeface="+mn-ea"/>
              <a:cs typeface="+mn-cs"/>
            </a:endParaRP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4. List and briefly discuss four management development methods.</a:t>
            </a: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5. List and briefly discuss the importance of the steps in leading organizational change.</a:t>
            </a:r>
          </a:p>
          <a:p>
            <a:pPr marL="0" indent="0">
              <a:lnSpc>
                <a:spcPct val="150000"/>
              </a:lnSpc>
              <a:buFont typeface="+mj-lt"/>
              <a:buNone/>
            </a:pPr>
            <a:r>
              <a:rPr lang="en-US" sz="1200" b="0" dirty="0" smtClean="0">
                <a:latin typeface="Arial" panose="020B0604020202020204" pitchFamily="34" charset="0"/>
                <a:cs typeface="Arial" panose="020B0604020202020204" pitchFamily="34" charset="0"/>
              </a:rPr>
              <a:t>6. Explain why a controlled study may be superior for evaluating the training</a:t>
            </a:r>
          </a:p>
          <a:p>
            <a:pPr>
              <a:lnSpc>
                <a:spcPct val="150000"/>
              </a:lnSpc>
            </a:pPr>
            <a:r>
              <a:rPr lang="en-US" sz="1200" b="0" dirty="0" smtClean="0">
                <a:latin typeface="Arial" panose="020B0604020202020204" pitchFamily="34" charset="0"/>
                <a:cs typeface="Arial" panose="020B0604020202020204" pitchFamily="34" charset="0"/>
              </a:rPr>
              <a:t>    program’s effects.</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a:t>
            </a:fld>
            <a:endParaRPr lang="en-US"/>
          </a:p>
        </p:txBody>
      </p:sp>
    </p:spTree>
    <p:extLst>
      <p:ext uri="{BB962C8B-B14F-4D97-AF65-F5344CB8AC3E}">
        <p14:creationId xmlns:p14="http://schemas.microsoft.com/office/powerpoint/2010/main" val="1931893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jobs (or parts of jobs) consist of a sequence of steps that one best learns step-by-step. Such step-by-step training is called job instruction training. </a:t>
            </a:r>
          </a:p>
          <a:p>
            <a:endParaRPr lang="en-US" dirty="0" smtClean="0"/>
          </a:p>
          <a:p>
            <a:r>
              <a:rPr lang="en-US" dirty="0" smtClean="0"/>
              <a:t>Lecturing is a quick and simple way to present knowledge to large groups of trainees, aswhen the sales force needs to learn a new product’s features.</a:t>
            </a:r>
          </a:p>
          <a:p>
            <a:endParaRPr lang="en-US" dirty="0" smtClean="0"/>
          </a:p>
          <a:p>
            <a:r>
              <a:rPr lang="en-US" dirty="0" smtClean="0"/>
              <a:t>Whether the medium is a textbook, PC, or the Internet, programmed learning is a step-by-step, self-learning method. It consists of three parts:</a:t>
            </a:r>
          </a:p>
          <a:p>
            <a:r>
              <a:rPr lang="en-US" dirty="0" smtClean="0"/>
              <a:t>1. Presenting questions, facts, or problems to the learner</a:t>
            </a:r>
          </a:p>
          <a:p>
            <a:r>
              <a:rPr lang="en-US" dirty="0" smtClean="0"/>
              <a:t>2. Allowing the person to respond</a:t>
            </a:r>
          </a:p>
          <a:p>
            <a:r>
              <a:rPr lang="en-US" dirty="0" smtClean="0"/>
              <a:t>3. Providing feedback on the accuracy of answers, with instructions on what to do next</a:t>
            </a:r>
          </a:p>
          <a:p>
            <a:endParaRPr lang="en-US" dirty="0" smtClean="0"/>
          </a:p>
          <a:p>
            <a:r>
              <a:rPr lang="en-US" sz="1200" b="0" i="0" u="none" strike="noStrike" kern="1200" baseline="0" dirty="0" smtClean="0">
                <a:solidFill>
                  <a:schemeClr val="tx1"/>
                </a:solidFill>
                <a:latin typeface="+mn-lt"/>
                <a:ea typeface="+mn-ea"/>
                <a:cs typeface="+mn-cs"/>
              </a:rPr>
              <a:t>Behavior modeling involves (1) showing trainees the right (or “model”) way of doing something, (2) letting trainees practice that way, and then (3) giving feedback on the trainees’ performance.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Behavior modeling training is one of the most widely used, well-researched, and highly regarded psychologically based training interventions.</a:t>
            </a:r>
            <a:endParaRPr lang="en-US" dirty="0" smtClean="0"/>
          </a:p>
          <a:p>
            <a:endParaRPr lang="en-US" dirty="0" smtClean="0"/>
          </a:p>
          <a:p>
            <a:r>
              <a:rPr lang="en-US" dirty="0" smtClean="0"/>
              <a:t>Although increasingly replaced by Web-based methods, audiovisual-based trainingtechniques like DVDs, films, PowerPoint, and audiotapes are still popular. </a:t>
            </a:r>
          </a:p>
          <a:p>
            <a:endParaRPr lang="en-US" dirty="0" smtClean="0"/>
          </a:p>
          <a:p>
            <a:r>
              <a:rPr lang="en-US" dirty="0" smtClean="0"/>
              <a:t>With vestibule training, trainees learn on the actual or simulated equipment they willuse on the job, but are trained off the job (perhaps in a separate room or vestibule).</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30</a:t>
            </a:fld>
            <a:endParaRPr lang="en-US"/>
          </a:p>
        </p:txBody>
      </p:sp>
    </p:spTree>
    <p:extLst>
      <p:ext uri="{BB962C8B-B14F-4D97-AF65-F5344CB8AC3E}">
        <p14:creationId xmlns:p14="http://schemas.microsoft.com/office/powerpoint/2010/main" val="2017274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Electronic performance support systems (EPSS) are computerized tools anddisplays that automate training, documentation, and phone support.</a:t>
            </a:r>
            <a:r>
              <a:rPr lang="en-US" baseline="0" dirty="0" smtClean="0"/>
              <a:t> Performance support systems are modern job aids. Job aids are sets of instructions, diagrams, or similar methods available at the job site to guide the worker. </a:t>
            </a:r>
          </a:p>
          <a:p>
            <a:endParaRPr lang="en-US" baseline="0" dirty="0" smtClean="0"/>
          </a:p>
          <a:p>
            <a:r>
              <a:rPr lang="en-US" dirty="0" smtClean="0"/>
              <a:t>Videoconferencing is popular for training geographically dispersed employees.</a:t>
            </a:r>
            <a:r>
              <a:rPr lang="en-US" baseline="0" dirty="0" smtClean="0"/>
              <a:t> It</a:t>
            </a:r>
            <a:r>
              <a:rPr lang="en-US" dirty="0" smtClean="0"/>
              <a:t> involves delivering programs via compressed audio and video signals over cablebroadband lines, the Internet, or satellite. </a:t>
            </a:r>
          </a:p>
          <a:p>
            <a:endParaRPr lang="en-US" dirty="0" smtClean="0"/>
          </a:p>
          <a:p>
            <a:r>
              <a:rPr lang="en-US" dirty="0" smtClean="0"/>
              <a:t>Computer-based training refers to training methods that use interactive computer-based systems to increase knowledge or skills. </a:t>
            </a:r>
          </a:p>
          <a:p>
            <a:endParaRPr lang="en-US" dirty="0" smtClean="0"/>
          </a:p>
          <a:p>
            <a:r>
              <a:rPr lang="en-US" dirty="0" smtClean="0"/>
              <a:t>Simulated learning activities include virtual reality-type games with a step-by-step animated guide, and online role-play with photos and videos. In general, interactive and simulated technologies reduce learning time by an average of 50%.</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31</a:t>
            </a:fld>
            <a:endParaRPr lang="en-US"/>
          </a:p>
        </p:txBody>
      </p:sp>
    </p:spTree>
    <p:extLst>
      <p:ext uri="{BB962C8B-B14F-4D97-AF65-F5344CB8AC3E}">
        <p14:creationId xmlns:p14="http://schemas.microsoft.com/office/powerpoint/2010/main" val="237031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latin typeface="Arial" panose="020B0604020202020204" pitchFamily="34" charset="0"/>
                <a:cs typeface="Arial" panose="020B0604020202020204" pitchFamily="34" charset="0"/>
              </a:rPr>
              <a:t>Training at ABC Virtual Communications, Inc</a:t>
            </a:r>
            <a:r>
              <a:rPr lang="en-US" sz="1200" b="1" dirty="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1200" b="0" i="1" u="none" strike="noStrike" kern="1200" baseline="0" dirty="0" smtClean="0">
                <a:solidFill>
                  <a:schemeClr val="tx1"/>
                </a:solidFill>
                <a:latin typeface="+mn-lt"/>
                <a:ea typeface="+mn-ea"/>
                <a:cs typeface="+mn-cs"/>
              </a:rPr>
              <a:t>Diversity training </a:t>
            </a:r>
            <a:r>
              <a:rPr lang="en-US" sz="1200" b="0" i="0" u="none" strike="noStrike" kern="1200" baseline="0" dirty="0" smtClean="0">
                <a:solidFill>
                  <a:schemeClr val="tx1"/>
                </a:solidFill>
                <a:latin typeface="+mn-lt"/>
                <a:ea typeface="+mn-ea"/>
                <a:cs typeface="+mn-cs"/>
              </a:rPr>
              <a:t>aims to improve cross-cultural sensitivity, with the goal of fostering more harmonious working relationships among a firm’s employees. Such training typically includes improving interpersonal skills, understanding and valuing cultural differences, improving technical skills, socializing employees into the corporate culture, indoctrinating new workers into the U.S. work ethic, improving English proficiency and basic math skills, and improving bilingual skills for English-speaking employees.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Discussion Question: </a:t>
            </a:r>
            <a:r>
              <a:rPr lang="en-US" sz="1200" b="0" i="0" u="none" strike="noStrike" kern="1200" baseline="0" dirty="0" smtClean="0">
                <a:solidFill>
                  <a:schemeClr val="tx1"/>
                </a:solidFill>
                <a:latin typeface="+mn-lt"/>
                <a:ea typeface="+mn-ea"/>
                <a:cs typeface="+mn-cs"/>
              </a:rPr>
              <a:t>List five competencies that you believe such a diversity program should cultivate.</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32</a:t>
            </a:fld>
            <a:endParaRPr lang="en-US"/>
          </a:p>
        </p:txBody>
      </p:sp>
    </p:spTree>
    <p:extLst>
      <p:ext uri="{BB962C8B-B14F-4D97-AF65-F5344CB8AC3E}">
        <p14:creationId xmlns:p14="http://schemas.microsoft.com/office/powerpoint/2010/main" val="3926539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Lifelong learning means providing employees with continuing learning experiencesover their tenure with the firm.</a:t>
            </a:r>
            <a:r>
              <a:rPr lang="en-US" baseline="0" dirty="0" smtClean="0"/>
              <a:t> This helps </a:t>
            </a:r>
            <a:r>
              <a:rPr lang="en-US" dirty="0" smtClean="0"/>
              <a:t>with the aims of ensuring they have the opportunityto learn the skills they need to do their jobs and to expand their horizons. By one estimate, about 39 million people in the UnitedStates have learning disabilities. Employers often turn to private firms to provide the requisite education. </a:t>
            </a:r>
          </a:p>
          <a:p>
            <a:endParaRPr lang="en-US" dirty="0" smtClean="0"/>
          </a:p>
          <a:p>
            <a:r>
              <a:rPr lang="en-US" dirty="0" smtClean="0"/>
              <a:t>Teamwork is not something that always comes naturally. Companies therefore devotemany hours to training new employees to listen to each other and cooperate.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Trainers increasingly employ Internet-based learning to deliver programs. There are two basic ways to offer online courses to employees. First, the employer canarrange for its employees take relevant online courses from eitherits own online offerings or from online training vendors on theWeb. The second approach is to arrange with an online trainingvendor to make its courses available via the employer’s intranet-based learning portal.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Learning management systems (LMS) are special software tools that supportInternet training by helping employers identify training needs.</a:t>
            </a:r>
            <a:r>
              <a:rPr lang="en-US" baseline="0" dirty="0" smtClean="0"/>
              <a:t> An LMS also can help</a:t>
            </a:r>
            <a:r>
              <a:rPr lang="en-US" dirty="0" smtClean="0"/>
              <a:t> in scheduling,delivering, assessing, and managing the online training itself.</a:t>
            </a:r>
          </a:p>
          <a:p>
            <a:endParaRPr lang="en-US" dirty="0" smtClean="0"/>
          </a:p>
          <a:p>
            <a:r>
              <a:rPr lang="en-US" dirty="0" smtClean="0"/>
              <a:t>A virtual classroomuses special collaboration software to enable multiple remote learnersto participate in live discussions, communicate viawritten text, and learn via content such as PowerPoint slides.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learning (or “on-demand learning”) means delivering learning content ondemand via mobile devices like cell phones, laptops, and </a:t>
            </a:r>
            <a:r>
              <a:rPr lang="en-US" dirty="0" err="1" smtClean="0"/>
              <a:t>iPads</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Employers also are moving from textbook and classroom-based learning to interactivelearning.  </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33</a:t>
            </a:fld>
            <a:endParaRPr lang="en-US"/>
          </a:p>
        </p:txBody>
      </p:sp>
    </p:spTree>
    <p:extLst>
      <p:ext uri="{BB962C8B-B14F-4D97-AF65-F5344CB8AC3E}">
        <p14:creationId xmlns:p14="http://schemas.microsoft.com/office/powerpoint/2010/main" val="3826401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First for either the individual manager or small business owner there are literally hundreds of suppliers of prepackaged training solutions.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Second, small and medium-sized companies may also want to take advantage of the new trend toward outsourced learning. Major consulting firms such as Accenture and IBM Global Services can obtain increased returns to scale by providing training solutions to multiple clients. Therefore many employers are now saving training dollars by outsourcing their entire learning functions to them.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Third, you can create your own “costless” training program, using the following process.</a:t>
            </a:r>
          </a:p>
          <a:p>
            <a:r>
              <a:rPr lang="en-US" sz="1200" b="1" i="0" u="none" strike="noStrike" kern="1200" baseline="0" dirty="0" smtClean="0">
                <a:solidFill>
                  <a:schemeClr val="tx1"/>
                </a:solidFill>
                <a:latin typeface="+mn-lt"/>
                <a:ea typeface="+mn-ea"/>
                <a:cs typeface="+mn-cs"/>
              </a:rPr>
              <a:t>Step 1. </a:t>
            </a:r>
            <a:r>
              <a:rPr lang="en-US" sz="1200" b="0" i="0" u="none" strike="noStrike" kern="1200" baseline="0" dirty="0" smtClean="0">
                <a:solidFill>
                  <a:schemeClr val="tx1"/>
                </a:solidFill>
                <a:latin typeface="+mn-lt"/>
                <a:ea typeface="+mn-ea"/>
                <a:cs typeface="+mn-cs"/>
              </a:rPr>
              <a:t>Set Training Objectives. First, write down your training objectives. For example, your objective might be to reduce scrap, or to get new employees up to speed within 2 weeks.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Step 2. </a:t>
            </a:r>
            <a:r>
              <a:rPr lang="en-US" sz="1200" b="0" i="0" u="none" strike="noStrike" kern="1200" baseline="0" dirty="0" smtClean="0">
                <a:solidFill>
                  <a:schemeClr val="tx1"/>
                </a:solidFill>
                <a:latin typeface="+mn-lt"/>
                <a:ea typeface="+mn-ea"/>
                <a:cs typeface="+mn-cs"/>
              </a:rPr>
              <a:t>Write a Detailed Job Description. A detailed job description is the heart of any training program. It should list the daily and periodic tasks of each job, along with a summary of the steps in each task.</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Step 3. </a:t>
            </a:r>
            <a:r>
              <a:rPr lang="en-US" sz="1200" b="0" i="0" u="none" strike="noStrike" kern="1200" baseline="0" dirty="0" smtClean="0">
                <a:solidFill>
                  <a:schemeClr val="tx1"/>
                </a:solidFill>
                <a:latin typeface="+mn-lt"/>
                <a:ea typeface="+mn-ea"/>
                <a:cs typeface="+mn-cs"/>
              </a:rPr>
              <a:t>Develop an Abbreviated Task Analysis Record Form. For practical purposes, the individual manager or small business owner can use an abbreviated version of the Task Analysis Record Form (Table 8-1) containing just four columns.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Step 4. </a:t>
            </a:r>
            <a:r>
              <a:rPr lang="en-US" sz="1200" b="0" i="0" u="none" strike="noStrike" kern="1200" baseline="0" dirty="0" smtClean="0">
                <a:solidFill>
                  <a:schemeClr val="tx1"/>
                </a:solidFill>
                <a:latin typeface="+mn-lt"/>
                <a:ea typeface="+mn-ea"/>
                <a:cs typeface="+mn-cs"/>
              </a:rPr>
              <a:t>Develop a Job Instruction Sheet. Next, develop a job instruction sheet for the job. We saw earlier that a job instruction training sheet shows the steps in each task as well as key points for each.</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Step 5. </a:t>
            </a:r>
            <a:r>
              <a:rPr lang="en-US" sz="1200" b="0" i="0" u="none" strike="noStrike" kern="1200" baseline="0" dirty="0" smtClean="0">
                <a:solidFill>
                  <a:schemeClr val="tx1"/>
                </a:solidFill>
                <a:latin typeface="+mn-lt"/>
                <a:ea typeface="+mn-ea"/>
                <a:cs typeface="+mn-cs"/>
              </a:rPr>
              <a:t>Prepare a Training Package for the Job. At a minimum, your training package should include the job description, abbreviated Task Analysis Record Form, and job instruction sheet, all collected in a training manual.</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34</a:t>
            </a:fld>
            <a:endParaRPr lang="en-US"/>
          </a:p>
        </p:txBody>
      </p:sp>
    </p:spTree>
    <p:extLst>
      <p:ext uri="{BB962C8B-B14F-4D97-AF65-F5344CB8AC3E}">
        <p14:creationId xmlns:p14="http://schemas.microsoft.com/office/powerpoint/2010/main" val="1972660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On-the-job training simply means the new employee has an opportunity to practice</a:t>
            </a:r>
            <a:r>
              <a:rPr lang="en-US" baseline="0" dirty="0" smtClean="0"/>
              <a:t> work behaviors while performing the job. The process steps of OJT include preparation, presenting the operation in terms of quantity and quality issues, trying the job out and providing follow-up. </a:t>
            </a:r>
          </a:p>
          <a:p>
            <a:endParaRPr lang="en-US" baseline="0" dirty="0" smtClean="0"/>
          </a:p>
          <a:p>
            <a:r>
              <a:rPr lang="en-US" baseline="0" dirty="0" smtClean="0"/>
              <a:t>Other forms of learning include becoming an apprentice to a highly experienced worker and learning informally from others.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also discussed </a:t>
            </a:r>
            <a:r>
              <a:rPr lang="en-US" dirty="0" smtClean="0"/>
              <a:t>job instruction training</a:t>
            </a:r>
            <a:r>
              <a:rPr lang="en-US" baseline="0" dirty="0" smtClean="0"/>
              <a:t>, </a:t>
            </a:r>
            <a:r>
              <a:rPr lang="en-US" dirty="0" smtClean="0"/>
              <a:t>lectures</a:t>
            </a:r>
            <a:r>
              <a:rPr lang="en-US" baseline="0" dirty="0" smtClean="0"/>
              <a:t>, </a:t>
            </a:r>
            <a:r>
              <a:rPr lang="en-US" dirty="0" smtClean="0"/>
              <a:t>programmed learning,audiovisual-based training,</a:t>
            </a:r>
            <a:r>
              <a:rPr lang="en-US" baseline="0" dirty="0" smtClean="0"/>
              <a:t> and </a:t>
            </a:r>
            <a:r>
              <a:rPr lang="en-US" dirty="0" smtClean="0"/>
              <a:t>vestibule training. Electronic Performance Support Systems (EPSS),</a:t>
            </a:r>
            <a:r>
              <a:rPr lang="en-US" baseline="0" dirty="0" smtClean="0"/>
              <a:t> v</a:t>
            </a:r>
            <a:r>
              <a:rPr lang="en-US" dirty="0" smtClean="0"/>
              <a:t>ideoconferencing,</a:t>
            </a:r>
            <a:r>
              <a:rPr lang="en-US" baseline="0" dirty="0" smtClean="0"/>
              <a:t> computer-based training and simulated training were among the topics we covered. </a:t>
            </a:r>
            <a:r>
              <a:rPr lang="en-US" dirty="0" smtClean="0"/>
              <a:t>Learning Management Systems (LMS),</a:t>
            </a:r>
            <a:r>
              <a:rPr lang="en-US" baseline="0" dirty="0" smtClean="0"/>
              <a:t> l</a:t>
            </a:r>
            <a:r>
              <a:rPr lang="en-US" dirty="0" smtClean="0"/>
              <a:t>ifelong and literacy training techniques,</a:t>
            </a:r>
            <a:r>
              <a:rPr lang="en-US" baseline="0" dirty="0" smtClean="0"/>
              <a:t> and t</a:t>
            </a:r>
            <a:r>
              <a:rPr lang="en-US" dirty="0" smtClean="0"/>
              <a:t>eam training, </a:t>
            </a:r>
            <a:r>
              <a:rPr lang="en-US" baseline="0" dirty="0" smtClean="0"/>
              <a:t>v</a:t>
            </a:r>
            <a:r>
              <a:rPr lang="en-US" dirty="0" smtClean="0"/>
              <a:t>irtual classrooms</a:t>
            </a:r>
            <a:r>
              <a:rPr lang="en-US" baseline="0" dirty="0" smtClean="0"/>
              <a:t> and m</a:t>
            </a:r>
            <a:r>
              <a:rPr lang="en-US" dirty="0" smtClean="0"/>
              <a:t>obile learning</a:t>
            </a:r>
            <a:r>
              <a:rPr lang="en-US" baseline="0" dirty="0" smtClean="0"/>
              <a:t> all address specific training and learning needs.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35</a:t>
            </a:fld>
            <a:endParaRPr lang="en-US"/>
          </a:p>
        </p:txBody>
      </p:sp>
    </p:spTree>
    <p:extLst>
      <p:ext uri="{BB962C8B-B14F-4D97-AF65-F5344CB8AC3E}">
        <p14:creationId xmlns:p14="http://schemas.microsoft.com/office/powerpoint/2010/main" val="43630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management development process consists of: (1) assessing the company’s strategicneeds (2)appraising managers’ current performance, and then (3) developing the managers. Using such an approach will</a:t>
            </a:r>
            <a:r>
              <a:rPr lang="en-US" sz="1200" kern="1200" baseline="0" dirty="0" smtClean="0">
                <a:solidFill>
                  <a:schemeClr val="tx1"/>
                </a:solidFill>
                <a:effectLst/>
                <a:latin typeface="+mn-lt"/>
                <a:ea typeface="+mn-ea"/>
                <a:cs typeface="+mn-cs"/>
              </a:rPr>
              <a:t> help support the firm’s overall strategy.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36</a:t>
            </a:fld>
            <a:endParaRPr lang="en-US"/>
          </a:p>
        </p:txBody>
      </p:sp>
    </p:spTree>
    <p:extLst>
      <p:ext uri="{BB962C8B-B14F-4D97-AF65-F5344CB8AC3E}">
        <p14:creationId xmlns:p14="http://schemas.microsoft.com/office/powerpoint/2010/main" val="4176374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Management development is any attempt toimprove managerial performance by imparting knowledge, changing attitudes, orincreasing skills. The management development process consists of (1) assessing the company’s strategic needs (2) appraising managers’ current performance, then (3) developing the managers.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9-Box Grid is one tool. It shows </a:t>
            </a:r>
            <a:r>
              <a:rPr lang="en-US" sz="1200" b="0" i="1" u="none" strike="noStrike" kern="1200" baseline="0" dirty="0" smtClean="0">
                <a:solidFill>
                  <a:schemeClr val="tx1"/>
                </a:solidFill>
                <a:latin typeface="+mn-lt"/>
                <a:ea typeface="+mn-ea"/>
                <a:cs typeface="+mn-cs"/>
              </a:rPr>
              <a:t>Potential </a:t>
            </a:r>
            <a:r>
              <a:rPr lang="en-US" sz="1200" b="0" i="0" u="none" strike="noStrike" kern="1200" baseline="0" dirty="0" smtClean="0">
                <a:solidFill>
                  <a:schemeClr val="tx1"/>
                </a:solidFill>
                <a:latin typeface="+mn-lt"/>
                <a:ea typeface="+mn-ea"/>
                <a:cs typeface="+mn-cs"/>
              </a:rPr>
              <a:t>from low to medium to high on the vertical axis, and </a:t>
            </a:r>
            <a:r>
              <a:rPr lang="en-US" sz="1200" b="0" i="1" u="none" strike="noStrike" kern="1200" baseline="0" dirty="0" smtClean="0">
                <a:solidFill>
                  <a:schemeClr val="tx1"/>
                </a:solidFill>
                <a:latin typeface="+mn-lt"/>
                <a:ea typeface="+mn-ea"/>
                <a:cs typeface="+mn-cs"/>
              </a:rPr>
              <a:t>Performance </a:t>
            </a:r>
            <a:r>
              <a:rPr lang="en-US" sz="1200" b="0" i="0" u="none" strike="noStrike" kern="1200" baseline="0" dirty="0" smtClean="0">
                <a:solidFill>
                  <a:schemeClr val="tx1"/>
                </a:solidFill>
                <a:latin typeface="+mn-lt"/>
                <a:ea typeface="+mn-ea"/>
                <a:cs typeface="+mn-cs"/>
              </a:rPr>
              <a:t>from low to medium to high across the bottom—a total of nine possible boxes. The grid can simplify, somewhat, the task of choosing development candidates.</a:t>
            </a:r>
            <a:endParaRPr lang="en-US" dirty="0" smtClean="0">
              <a:effectLst/>
            </a:endParaRPr>
          </a:p>
          <a:p>
            <a:endParaRPr lang="en-US" dirty="0" smtClean="0"/>
          </a:p>
          <a:p>
            <a:r>
              <a:rPr lang="en-US" dirty="0" smtClean="0"/>
              <a:t>Managerial on-the-job training methods include job rotation, the coaching/understudyapproach, and action learning. Job rotation is a widely used method to help managers develop. Itmeans moving managers from department to department broadening their understanding of the business and testing their abilities.</a:t>
            </a:r>
          </a:p>
          <a:p>
            <a:endParaRPr lang="en-US" dirty="0" smtClean="0"/>
          </a:p>
          <a:p>
            <a:r>
              <a:rPr lang="en-US" dirty="0" smtClean="0"/>
              <a:t>In coaching, the understudy works directly witha senior manager or with the person he or she is to replace.</a:t>
            </a:r>
          </a:p>
          <a:p>
            <a:endParaRPr lang="en-US" dirty="0" smtClean="0"/>
          </a:p>
          <a:p>
            <a:r>
              <a:rPr lang="en-US" dirty="0" smtClean="0"/>
              <a:t>Action learning programs give managers and othersrelease-time to work analyzing and solving problems in departments other thantheir own.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37</a:t>
            </a:fld>
            <a:endParaRPr lang="en-US"/>
          </a:p>
        </p:txBody>
      </p:sp>
    </p:spTree>
    <p:extLst>
      <p:ext uri="{BB962C8B-B14F-4D97-AF65-F5344CB8AC3E}">
        <p14:creationId xmlns:p14="http://schemas.microsoft.com/office/powerpoint/2010/main" val="1128150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case study methodpresents a trainee with a written description of an organizational problem. Theperson then analyzes the case, diagnoses the problem, and presents his or her findingsand solutions in a discussion with others.</a:t>
            </a:r>
          </a:p>
          <a:p>
            <a:endParaRPr lang="en-US" dirty="0" smtClean="0"/>
          </a:p>
          <a:p>
            <a:r>
              <a:rPr lang="en-US" dirty="0" smtClean="0"/>
              <a:t>Computerized management games enable trainees tolearn by making realistic decisions in simulated situations.</a:t>
            </a:r>
          </a:p>
          <a:p>
            <a:endParaRPr lang="en-US" dirty="0" smtClean="0"/>
          </a:p>
          <a:p>
            <a:r>
              <a:rPr lang="en-US" dirty="0" smtClean="0"/>
              <a:t>Numerous companies and universities offer Web-based andtraditional classroom management development seminars and conferences. Many universities provide executiveeducation and continuing education programs in leadership, supervision, and thelike. </a:t>
            </a:r>
          </a:p>
          <a:p>
            <a:endParaRPr lang="en-US" dirty="0" smtClean="0"/>
          </a:p>
          <a:p>
            <a:r>
              <a:rPr lang="en-US" dirty="0" smtClean="0"/>
              <a:t>The aim of role playing is to create a realistic situation and thenhave the trainees assume the parts (or roles) of specific persons in that situation.</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38</a:t>
            </a:fld>
            <a:endParaRPr lang="en-US"/>
          </a:p>
        </p:txBody>
      </p:sp>
    </p:spTree>
    <p:extLst>
      <p:ext uri="{BB962C8B-B14F-4D97-AF65-F5344CB8AC3E}">
        <p14:creationId xmlns:p14="http://schemas.microsoft.com/office/powerpoint/2010/main" val="620007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modeling involves (1) showing trainees theright (or “model”) way of doing something, (2) letting trainees practice that way, andthen (3) giving feedback.</a:t>
            </a:r>
          </a:p>
          <a:p>
            <a:endParaRPr lang="en-US" dirty="0" smtClean="0"/>
          </a:p>
          <a:p>
            <a:r>
              <a:rPr lang="en-US" dirty="0" smtClean="0"/>
              <a:t>Many firms, particularly larger ones, establishin-house development centers (often called corporate universities).</a:t>
            </a:r>
          </a:p>
          <a:p>
            <a:endParaRPr lang="en-US" dirty="0" smtClean="0"/>
          </a:p>
          <a:p>
            <a:r>
              <a:rPr lang="en-US" dirty="0" smtClean="0"/>
              <a:t>An executive coach is an outside consultant who questionsthe executive’s boss, peers, subordinates, and (sometimes) family. The coach’s goal is to identify theexecutive’s strengths and weaknesses.</a:t>
            </a:r>
            <a:r>
              <a:rPr lang="en-US" baseline="0" dirty="0" smtClean="0"/>
              <a:t> The coach also will</a:t>
            </a:r>
            <a:r>
              <a:rPr lang="en-US" dirty="0" smtClean="0"/>
              <a:t> counsel the executive so he or she can capitalize on strengths and overcome weaknesses.</a:t>
            </a:r>
          </a:p>
          <a:p>
            <a:endParaRPr lang="en-US" dirty="0" smtClean="0"/>
          </a:p>
          <a:p>
            <a:r>
              <a:rPr lang="en-US" dirty="0" smtClean="0"/>
              <a:t>The Society for Human Resource Management</a:t>
            </a:r>
            <a:r>
              <a:rPr lang="en-US" baseline="0" dirty="0" smtClean="0"/>
              <a:t> (SHRM) </a:t>
            </a:r>
            <a:r>
              <a:rPr lang="en-US" dirty="0" smtClean="0"/>
              <a:t>encourages HR professionals to qualify for professional designation by taking certification examinations. Such exams are similar to what a Certified Public Accountant must complete to receive his or her professional designation.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39</a:t>
            </a:fld>
            <a:endParaRPr lang="en-US"/>
          </a:p>
        </p:txBody>
      </p:sp>
    </p:spTree>
    <p:extLst>
      <p:ext uri="{BB962C8B-B14F-4D97-AF65-F5344CB8AC3E}">
        <p14:creationId xmlns:p14="http://schemas.microsoft.com/office/powerpoint/2010/main" val="144113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4FB31A6-B49D-4306-96CF-FCD60B38C628}" type="slidenum">
              <a:rPr lang="en-US" smtClean="0"/>
              <a:pPr eaLnBrk="1" hangingPunct="1">
                <a:defRPr/>
              </a:pPr>
              <a:t>4</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smtClean="0"/>
              <a:t>Up to 40 percent of externally hired </a:t>
            </a:r>
            <a:r>
              <a:rPr lang="en-US" altLang="tr-TR" i="1" dirty="0" smtClean="0"/>
              <a:t>executives</a:t>
            </a:r>
            <a:r>
              <a:rPr lang="en-US" altLang="tr-TR" dirty="0" smtClean="0"/>
              <a:t> fail within the first 18 months and many others that are recruited from outside the firm leave within five years. Although considerable time, effort, and money are spent recruiting top talent, companies often do a poor job of onboarding. In fact, few companies take the time to familiarize new executives about the workings of the corporate culture beyond the standard, one-size-fits-all orientation session. However, what new executives need to know in order to be effective differs significantly from the focus of most general employee orientation programs. If an executive is coming in from another company, a great deal of attention needs to be paid to explaining how things work in the new environment.</a:t>
            </a:r>
          </a:p>
          <a:p>
            <a:pPr eaLnBrk="1" hangingPunct="1"/>
            <a:endParaRPr lang="en-US" altLang="tr-TR" sz="9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General Electric is known for its success in developing its executive talent. Their current mix of executive development programs illustrate what they offer:</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Leadership programs: </a:t>
            </a:r>
            <a:r>
              <a:rPr lang="en-US" sz="1200" b="0" i="0" u="none" strike="noStrike" kern="1200" baseline="0" dirty="0" smtClean="0">
                <a:solidFill>
                  <a:schemeClr val="tx1"/>
                </a:solidFill>
                <a:latin typeface="+mn-lt"/>
                <a:ea typeface="+mn-ea"/>
                <a:cs typeface="+mn-cs"/>
              </a:rPr>
              <a:t>These multiyear training programs rotate about 3,000 employees per</a:t>
            </a:r>
          </a:p>
          <a:p>
            <a:r>
              <a:rPr lang="en-US" sz="1200" b="0" i="0" u="none" strike="noStrike" kern="1200" baseline="0" dirty="0" smtClean="0">
                <a:solidFill>
                  <a:schemeClr val="tx1"/>
                </a:solidFill>
                <a:latin typeface="+mn-lt"/>
                <a:ea typeface="+mn-ea"/>
                <a:cs typeface="+mn-cs"/>
              </a:rPr>
              <a:t>year through various functions with the aim of enabling people to run a large GE business.</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Session C: </a:t>
            </a:r>
            <a:r>
              <a:rPr lang="en-US" sz="1200" b="0" i="0" u="none" strike="noStrike" kern="1200" baseline="0" dirty="0" smtClean="0">
                <a:solidFill>
                  <a:schemeClr val="tx1"/>
                </a:solidFill>
                <a:latin typeface="+mn-lt"/>
                <a:ea typeface="+mn-ea"/>
                <a:cs typeface="+mn-cs"/>
              </a:rPr>
              <a:t>This is GE’s intense multi-level performance appraisal process. The CEO personally </a:t>
            </a:r>
          </a:p>
          <a:p>
            <a:r>
              <a:rPr lang="en-US" sz="1200" b="0" i="0" u="none" strike="noStrike" kern="1200" baseline="0" dirty="0" smtClean="0">
                <a:solidFill>
                  <a:schemeClr val="tx1"/>
                </a:solidFill>
                <a:latin typeface="+mn-lt"/>
                <a:ea typeface="+mn-ea"/>
                <a:cs typeface="+mn-cs"/>
              </a:rPr>
              <a:t>reviews GE’s top 625 officers every year.</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err="1" smtClean="0">
                <a:solidFill>
                  <a:schemeClr val="tx1"/>
                </a:solidFill>
                <a:latin typeface="+mn-lt"/>
                <a:ea typeface="+mn-ea"/>
                <a:cs typeface="+mn-cs"/>
              </a:rPr>
              <a:t>Crotonville</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is GE’s corporate training campus in New York and offers a mix of conventional</a:t>
            </a:r>
          </a:p>
          <a:p>
            <a:r>
              <a:rPr lang="en-US" sz="1200" b="0" i="0" u="none" strike="noStrike" kern="1200" baseline="0" dirty="0" smtClean="0">
                <a:solidFill>
                  <a:schemeClr val="tx1"/>
                </a:solidFill>
                <a:latin typeface="+mn-lt"/>
                <a:ea typeface="+mn-ea"/>
                <a:cs typeface="+mn-cs"/>
              </a:rPr>
              <a:t> classroom learning and team-based training and cultural trips.</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Boca Raton: </a:t>
            </a:r>
            <a:r>
              <a:rPr lang="en-US" sz="1200" b="0" i="0" u="none" strike="noStrike" kern="1200" baseline="0" dirty="0" smtClean="0">
                <a:solidFill>
                  <a:schemeClr val="tx1"/>
                </a:solidFill>
                <a:latin typeface="+mn-lt"/>
                <a:ea typeface="+mn-ea"/>
                <a:cs typeface="+mn-cs"/>
              </a:rPr>
              <a:t>At this annual meeting of GE’s top 625 officers, they network, share their best</a:t>
            </a:r>
          </a:p>
          <a:p>
            <a:r>
              <a:rPr lang="en-US" sz="1200" b="0" i="0" u="none" strike="noStrike" kern="1200" baseline="0" dirty="0" smtClean="0">
                <a:solidFill>
                  <a:schemeClr val="tx1"/>
                </a:solidFill>
                <a:latin typeface="+mn-lt"/>
                <a:ea typeface="+mn-ea"/>
                <a:cs typeface="+mn-cs"/>
              </a:rPr>
              <a:t>ideas, and get to understand the company’s strategy for the coming year.</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The next big thing: </a:t>
            </a:r>
            <a:r>
              <a:rPr lang="en-US" sz="1200" b="0" i="0" u="none" strike="noStrike" kern="1200" baseline="0" dirty="0" smtClean="0">
                <a:solidFill>
                  <a:schemeClr val="tx1"/>
                </a:solidFill>
                <a:latin typeface="+mn-lt"/>
                <a:ea typeface="+mn-ea"/>
                <a:cs typeface="+mn-cs"/>
              </a:rPr>
              <a:t>Whether it’s productivity and quality improvement through “Six Sigma”</a:t>
            </a:r>
          </a:p>
          <a:p>
            <a:r>
              <a:rPr lang="en-US" sz="1200" b="0" i="0" u="none" strike="noStrike" kern="1200" baseline="0" dirty="0" smtClean="0">
                <a:solidFill>
                  <a:schemeClr val="tx1"/>
                </a:solidFill>
                <a:latin typeface="+mn-lt"/>
                <a:ea typeface="+mn-ea"/>
                <a:cs typeface="+mn-cs"/>
              </a:rPr>
              <a:t>or “innovation,” GE focuses its employees on central themes or initiatives.</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Monthly dinners: </a:t>
            </a:r>
            <a:r>
              <a:rPr lang="en-US" sz="1200" b="0" i="0" u="none" strike="noStrike" kern="1200" baseline="0" dirty="0" smtClean="0">
                <a:solidFill>
                  <a:schemeClr val="tx1"/>
                </a:solidFill>
                <a:latin typeface="+mn-lt"/>
                <a:ea typeface="+mn-ea"/>
                <a:cs typeface="+mn-cs"/>
              </a:rPr>
              <a:t>Jeffrey </a:t>
            </a:r>
            <a:r>
              <a:rPr lang="en-US" sz="1200" b="0" i="0" u="none" strike="noStrike" kern="1200" baseline="0" dirty="0" err="1" smtClean="0">
                <a:solidFill>
                  <a:schemeClr val="tx1"/>
                </a:solidFill>
                <a:latin typeface="+mn-lt"/>
                <a:ea typeface="+mn-ea"/>
                <a:cs typeface="+mn-cs"/>
              </a:rPr>
              <a:t>Immelt</a:t>
            </a:r>
            <a:r>
              <a:rPr lang="en-US" sz="1200" b="0" i="0" u="none" strike="noStrike" kern="1200" baseline="0" dirty="0" smtClean="0">
                <a:solidFill>
                  <a:schemeClr val="tx1"/>
                </a:solidFill>
                <a:latin typeface="+mn-lt"/>
                <a:ea typeface="+mn-ea"/>
                <a:cs typeface="+mn-cs"/>
              </a:rPr>
              <a:t>, GE’s CEO, meets periodically at dinners and breakfasts to</a:t>
            </a:r>
          </a:p>
          <a:p>
            <a:r>
              <a:rPr lang="en-US" sz="1200" b="0" i="0" u="none" strike="noStrike" kern="1200" baseline="0" dirty="0" smtClean="0">
                <a:solidFill>
                  <a:schemeClr val="tx1"/>
                </a:solidFill>
                <a:latin typeface="+mn-lt"/>
                <a:ea typeface="+mn-ea"/>
                <a:cs typeface="+mn-cs"/>
              </a:rPr>
              <a:t>learn more about his top executives and to “strengthen his connections with his top team.”</a:t>
            </a:r>
            <a:endParaRPr lang="en-US" dirty="0" smtClean="0"/>
          </a:p>
          <a:p>
            <a:endParaRPr lang="en-US" dirty="0" smtClean="0"/>
          </a:p>
          <a:p>
            <a:r>
              <a:rPr lang="en-US" dirty="0" smtClean="0"/>
              <a:t>Probably the most distinctive talent management best practice is to actively manageemployees. Employers </a:t>
            </a:r>
          </a:p>
          <a:p>
            <a:r>
              <a:rPr lang="en-US" dirty="0" smtClean="0"/>
              <a:t>need to thinkthrough how to allocate resources in a way that makes the most sense given theirstrategic aims.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40</a:t>
            </a:fld>
            <a:endParaRPr lang="en-US"/>
          </a:p>
        </p:txBody>
      </p:sp>
    </p:spTree>
    <p:extLst>
      <p:ext uri="{BB962C8B-B14F-4D97-AF65-F5344CB8AC3E}">
        <p14:creationId xmlns:p14="http://schemas.microsoft.com/office/powerpoint/2010/main" val="1368270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objective we have discussed more than four types of management development programs. They include </a:t>
            </a:r>
            <a:r>
              <a:rPr lang="en-US" baseline="0" dirty="0" smtClean="0"/>
              <a:t>developing managers to align with the overall strategy of the firm. On- and off-the job training programs along with coaching, action learning, case studies and computerized “games” may be part of the developmental process used. </a:t>
            </a: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41</a:t>
            </a:fld>
            <a:endParaRPr lang="en-US"/>
          </a:p>
        </p:txBody>
      </p:sp>
    </p:spTree>
    <p:extLst>
      <p:ext uri="{BB962C8B-B14F-4D97-AF65-F5344CB8AC3E}">
        <p14:creationId xmlns:p14="http://schemas.microsoft.com/office/powerpoint/2010/main" val="2830764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Seminars, workshops and classroom learning experiences often are provided by outside companies and universities. Some of the techniques used in training programs include role-playing, behavior modeling, and the creation and use of in-house corporate universities.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the Society for Human Resource Management (SHRM) provides an examination-type certification and learning system. Such a certification allows the human resource professional to display the designation on their business cards, resumes and the like. GE is an example of a company whose talent is actively managed.</a:t>
            </a: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42</a:t>
            </a:fld>
            <a:endParaRPr lang="en-US"/>
          </a:p>
        </p:txBody>
      </p:sp>
    </p:spTree>
    <p:extLst>
      <p:ext uri="{BB962C8B-B14F-4D97-AF65-F5344CB8AC3E}">
        <p14:creationId xmlns:p14="http://schemas.microsoft.com/office/powerpoint/2010/main" val="1263707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Managing change is important in today’s challenging environment.Professor Edward Lawler says that as more employers face rapid competitive change,“focusing on strategy, organizational development, and organizational change is a highpayoff activity for the HR organization.”</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43</a:t>
            </a:fld>
            <a:endParaRPr lang="en-US"/>
          </a:p>
        </p:txBody>
      </p:sp>
    </p:spTree>
    <p:extLst>
      <p:ext uri="{BB962C8B-B14F-4D97-AF65-F5344CB8AC3E}">
        <p14:creationId xmlns:p14="http://schemas.microsoft.com/office/powerpoint/2010/main" val="23304553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hardest part of leading a change is knowing what</a:t>
            </a:r>
            <a:r>
              <a:rPr lang="en-US" baseline="0" dirty="0" smtClean="0"/>
              <a:t> to change and</a:t>
            </a:r>
            <a:r>
              <a:rPr lang="en-US" dirty="0" smtClean="0"/>
              <a:t> overcoming resistance to it. However, Professor George</a:t>
            </a:r>
            <a:r>
              <a:rPr lang="en-US" baseline="0" dirty="0" smtClean="0"/>
              <a:t> Wynn claims, “People don’t resist change; they resist </a:t>
            </a:r>
            <a:r>
              <a:rPr lang="en-US" i="1" baseline="0" dirty="0" smtClean="0"/>
              <a:t>being </a:t>
            </a:r>
            <a:r>
              <a:rPr lang="en-US" i="0" baseline="0" dirty="0" smtClean="0"/>
              <a:t>changed.” OD can help in the management of the entire change process. </a:t>
            </a:r>
            <a:endParaRPr lang="en-US" dirty="0" smtClean="0"/>
          </a:p>
          <a:p>
            <a:endParaRPr lang="en-US" dirty="0" smtClean="0"/>
          </a:p>
          <a:p>
            <a:r>
              <a:rPr lang="en-US" dirty="0" smtClean="0"/>
              <a:t>Strategy and technology are two</a:t>
            </a:r>
            <a:r>
              <a:rPr lang="en-US" baseline="0" dirty="0" smtClean="0"/>
              <a:t> of many changes that could be made. </a:t>
            </a:r>
            <a:r>
              <a:rPr lang="en-US" dirty="0" smtClean="0"/>
              <a:t>Of course, strategic, cultural, structural, and technological changes,no matter how logical, will fail without employees’ active support. </a:t>
            </a:r>
          </a:p>
          <a:p>
            <a:endParaRPr lang="en-US" dirty="0" smtClean="0"/>
          </a:p>
          <a:p>
            <a:r>
              <a:rPr lang="en-US" i="1" dirty="0" smtClean="0"/>
              <a:t>Unfreezing</a:t>
            </a:r>
            <a:r>
              <a:rPr lang="en-US" dirty="0" smtClean="0"/>
              <a:t> means reducing the forces that are striving to maintain the status quo. </a:t>
            </a:r>
            <a:r>
              <a:rPr lang="en-US" i="1" dirty="0" smtClean="0"/>
              <a:t>Moving</a:t>
            </a:r>
            <a:r>
              <a:rPr lang="en-US" dirty="0" smtClean="0"/>
              <a:t> means developing new behaviors, values, and attitudes. </a:t>
            </a:r>
            <a:r>
              <a:rPr lang="en-US" i="1" dirty="0" smtClean="0"/>
              <a:t>Refreezing</a:t>
            </a:r>
            <a:r>
              <a:rPr lang="en-US" dirty="0" smtClean="0"/>
              <a:t> means building in the reinforcement to make sure the organization doesn’t slide back into its former ways of doing things.</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44</a:t>
            </a:fld>
            <a:endParaRPr lang="en-US"/>
          </a:p>
        </p:txBody>
      </p:sp>
    </p:spTree>
    <p:extLst>
      <p:ext uri="{BB962C8B-B14F-4D97-AF65-F5344CB8AC3E}">
        <p14:creationId xmlns:p14="http://schemas.microsoft.com/office/powerpoint/2010/main" val="1129155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Unfreezing Stage requires establishing</a:t>
            </a:r>
            <a:r>
              <a:rPr lang="en-US" baseline="0" dirty="0" smtClean="0"/>
              <a:t> a sense of urgency and mobilizing a commitment to change. You can mobilize commitment through joint diagnoses of problems. </a:t>
            </a:r>
          </a:p>
          <a:p>
            <a:endParaRPr lang="en-US" baseline="0" dirty="0" smtClean="0"/>
          </a:p>
          <a:p>
            <a:r>
              <a:rPr lang="en-US" baseline="0" dirty="0" smtClean="0"/>
              <a:t>In the Moving Stage, you create a guiding coalition. No one can really implement major organizational change alone. Most CEOs create a guiding coalition of influential people. Develop and communicate a shared vision. It is likely your organizational renewal may require a new vision. Help employees make the change. If lack of skills, pedantic policies or the organization itself stands in the way, remove the obstacles to make way for the change. Finally, consolidate gains and produce more change. Aim for attainable short-term accomplishments to encourage ongoing achievement.  </a:t>
            </a:r>
          </a:p>
          <a:p>
            <a:endParaRPr lang="en-US" baseline="0" dirty="0" smtClean="0"/>
          </a:p>
          <a:p>
            <a:r>
              <a:rPr lang="en-US" baseline="0" dirty="0" smtClean="0"/>
              <a:t>For the Refreezing Stage, reinforce the new ways of doing things by using such things as a new appraisal or incentive system. </a:t>
            </a:r>
          </a:p>
          <a:p>
            <a:endParaRPr lang="en-US" baseline="0" dirty="0" smtClean="0"/>
          </a:p>
          <a:p>
            <a:r>
              <a:rPr lang="en-US" dirty="0" smtClean="0"/>
              <a:t>Finally, the leader must monitor and assess progress. In brief, this involves comparingwhere the company is today with where it should be.</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45</a:t>
            </a:fld>
            <a:endParaRPr lang="en-US"/>
          </a:p>
        </p:txBody>
      </p:sp>
    </p:spTree>
    <p:extLst>
      <p:ext uri="{BB962C8B-B14F-4D97-AF65-F5344CB8AC3E}">
        <p14:creationId xmlns:p14="http://schemas.microsoft.com/office/powerpoint/2010/main" val="1584981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Organizational development (OD) is a change process through which employeesformulate the change that’s required then implement it. </a:t>
            </a:r>
          </a:p>
          <a:p>
            <a:endParaRPr lang="en-US" dirty="0" smtClean="0"/>
          </a:p>
          <a:p>
            <a:r>
              <a:rPr lang="en-US" dirty="0" smtClean="0"/>
              <a:t>OD has several distinguishing characteristics:</a:t>
            </a:r>
          </a:p>
          <a:p>
            <a:pPr marL="171450" indent="-171450">
              <a:buFont typeface="Arial" pitchFamily="34" charset="0"/>
              <a:buChar char="•"/>
            </a:pPr>
            <a:r>
              <a:rPr lang="en-US" dirty="0" smtClean="0"/>
              <a:t>It usually involves action research, which means collecting data, and feeding the information back to employees. Employees then analyze it and develop hypotheses about the problems and possible solutions.</a:t>
            </a:r>
          </a:p>
          <a:p>
            <a:pPr marL="171450" indent="-171450">
              <a:buFont typeface="Arial" pitchFamily="34" charset="0"/>
              <a:buChar char="•"/>
            </a:pPr>
            <a:r>
              <a:rPr lang="en-US" dirty="0" smtClean="0"/>
              <a:t>It applies behavioral science knowledge to improve the organization’s effectiveness.</a:t>
            </a:r>
          </a:p>
          <a:p>
            <a:pPr marL="171450" indent="-171450">
              <a:buFont typeface="Arial" pitchFamily="34" charset="0"/>
              <a:buChar char="•"/>
            </a:pPr>
            <a:r>
              <a:rPr lang="en-US" baseline="0" dirty="0" smtClean="0"/>
              <a:t>And, i</a:t>
            </a:r>
            <a:r>
              <a:rPr lang="en-US" dirty="0" smtClean="0"/>
              <a:t>t changes the organization in a particular direction</a:t>
            </a:r>
            <a:r>
              <a:rPr lang="en-US" baseline="0" dirty="0" smtClean="0"/>
              <a:t> such as </a:t>
            </a:r>
            <a:r>
              <a:rPr lang="en-US" dirty="0" smtClean="0"/>
              <a:t>toward empowerment</a:t>
            </a:r>
            <a:r>
              <a:rPr lang="en-US" baseline="0" dirty="0" smtClean="0"/>
              <a:t> or </a:t>
            </a:r>
            <a:r>
              <a:rPr lang="en-US" dirty="0" smtClean="0"/>
              <a:t>improved problem solving,.</a:t>
            </a:r>
          </a:p>
          <a:p>
            <a:endParaRPr lang="en-US" dirty="0" smtClean="0"/>
          </a:p>
          <a:p>
            <a:r>
              <a:rPr lang="en-US" dirty="0" smtClean="0"/>
              <a:t>HUMAN PROCESS APPLICATIONS</a:t>
            </a:r>
          </a:p>
          <a:p>
            <a:endParaRPr lang="en-US" dirty="0" smtClean="0"/>
          </a:p>
          <a:p>
            <a:r>
              <a:rPr lang="en-US" dirty="0" smtClean="0"/>
              <a:t>The goal of human process OD techniquesis to give employees the insight and skills required to analyze behavior more effectively.</a:t>
            </a:r>
            <a:r>
              <a:rPr lang="en-US" baseline="0" dirty="0" smtClean="0"/>
              <a:t> T</a:t>
            </a:r>
            <a:r>
              <a:rPr lang="en-US" dirty="0" smtClean="0"/>
              <a:t>hey can then solve interpersonal and intergroupproblems.  </a:t>
            </a:r>
          </a:p>
          <a:p>
            <a:endParaRPr lang="en-US" dirty="0" smtClean="0"/>
          </a:p>
          <a:p>
            <a:r>
              <a:rPr lang="en-US" dirty="0" smtClean="0"/>
              <a:t>TECHNOSTRUCTURAL INTERVENTIONS</a:t>
            </a:r>
          </a:p>
          <a:p>
            <a:endParaRPr lang="en-US" dirty="0" smtClean="0"/>
          </a:p>
          <a:p>
            <a:r>
              <a:rPr lang="en-US" dirty="0" smtClean="0"/>
              <a:t>OD practitioners also get involvedin changing firms’ structures, methods, and job designs. They then use various strategies such as quality circles to help manage</a:t>
            </a:r>
            <a:r>
              <a:rPr lang="en-US" baseline="0" dirty="0" smtClean="0"/>
              <a:t> needed changes.</a:t>
            </a:r>
            <a:endParaRPr lang="en-US" dirty="0" smtClean="0"/>
          </a:p>
          <a:p>
            <a:endParaRPr lang="en-US" dirty="0" smtClean="0"/>
          </a:p>
          <a:p>
            <a:r>
              <a:rPr lang="en-US" dirty="0" smtClean="0"/>
              <a:t>HUMAN RESOURCE MANAGEMENT APPLICATIONS</a:t>
            </a:r>
          </a:p>
          <a:p>
            <a:endParaRPr lang="en-US" dirty="0" smtClean="0"/>
          </a:p>
          <a:p>
            <a:r>
              <a:rPr lang="en-US" dirty="0" smtClean="0"/>
              <a:t>OD practitioners useaction research to enable employees to analyze and change their firm’s humanresources practices. </a:t>
            </a:r>
          </a:p>
          <a:p>
            <a:endParaRPr lang="en-US" dirty="0" smtClean="0"/>
          </a:p>
          <a:p>
            <a:r>
              <a:rPr lang="en-US" dirty="0" smtClean="0"/>
              <a:t>STRATEGIC OD APPLICATIONS</a:t>
            </a:r>
          </a:p>
          <a:p>
            <a:endParaRPr lang="en-US" dirty="0" smtClean="0"/>
          </a:p>
          <a:p>
            <a:r>
              <a:rPr lang="en-US" dirty="0" smtClean="0"/>
              <a:t>Strategic interventions use actionresearch to improve a company’s strategic management for alignment </a:t>
            </a:r>
            <a:r>
              <a:rPr lang="en-US" baseline="0" dirty="0" smtClean="0"/>
              <a:t>with long-term organizational plans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46</a:t>
            </a:fld>
            <a:endParaRPr lang="en-US"/>
          </a:p>
        </p:txBody>
      </p:sp>
    </p:spTree>
    <p:extLst>
      <p:ext uri="{BB962C8B-B14F-4D97-AF65-F5344CB8AC3E}">
        <p14:creationId xmlns:p14="http://schemas.microsoft.com/office/powerpoint/2010/main" val="37037680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discussing</a:t>
            </a:r>
            <a:r>
              <a:rPr lang="en-US" baseline="0" dirty="0" smtClean="0"/>
              <a:t> managing and leading organizational change processes. Some of the concerns include deciding what to change, such as structure, technology, and the like. </a:t>
            </a:r>
          </a:p>
          <a:p>
            <a:endParaRPr lang="en-US" baseline="0" dirty="0" smtClean="0"/>
          </a:p>
          <a:p>
            <a:r>
              <a:rPr lang="en-US" baseline="0" dirty="0" smtClean="0"/>
              <a:t>The overall process involves Kurt </a:t>
            </a:r>
            <a:r>
              <a:rPr lang="en-US" baseline="0" dirty="0" err="1" smtClean="0"/>
              <a:t>Lewin’s</a:t>
            </a:r>
            <a:r>
              <a:rPr lang="en-US" baseline="0" dirty="0" smtClean="0"/>
              <a:t> eight-step process beginning with unfreezing, moving and refreezing. </a:t>
            </a:r>
          </a:p>
          <a:p>
            <a:endParaRPr lang="en-US" dirty="0" smtClean="0"/>
          </a:p>
          <a:p>
            <a:r>
              <a:rPr lang="en-US" sz="1200" kern="1200" dirty="0" smtClean="0">
                <a:solidFill>
                  <a:schemeClr val="tx1"/>
                </a:solidFill>
                <a:effectLst/>
                <a:latin typeface="+mn-lt"/>
                <a:ea typeface="+mn-ea"/>
                <a:cs typeface="+mn-cs"/>
              </a:rPr>
              <a:t>Organizational development (OD) is a change process through which employeesformulate the change that’s required then implement it. It usually involves action research, behavioral science knowledge and changes the</a:t>
            </a:r>
            <a:r>
              <a:rPr lang="en-US" sz="1200" kern="1200" baseline="0" dirty="0" smtClean="0">
                <a:solidFill>
                  <a:schemeClr val="tx1"/>
                </a:solidFill>
                <a:effectLst/>
                <a:latin typeface="+mn-lt"/>
                <a:ea typeface="+mn-ea"/>
                <a:cs typeface="+mn-cs"/>
              </a:rPr>
              <a:t> organization. </a:t>
            </a:r>
            <a:r>
              <a:rPr lang="en-US" sz="1200" b="0" i="0" u="none" strike="noStrike" kern="1200" baseline="0" dirty="0" smtClean="0">
                <a:solidFill>
                  <a:schemeClr val="tx1"/>
                </a:solidFill>
                <a:latin typeface="+mn-lt"/>
                <a:ea typeface="+mn-ea"/>
                <a:cs typeface="+mn-cs"/>
              </a:rPr>
              <a:t>There are four basic categories of OD applications: human process, </a:t>
            </a:r>
            <a:r>
              <a:rPr lang="en-US" sz="1200" b="0" i="0" u="none" strike="noStrike" kern="1200" baseline="0" dirty="0" err="1" smtClean="0">
                <a:solidFill>
                  <a:schemeClr val="tx1"/>
                </a:solidFill>
                <a:latin typeface="+mn-lt"/>
                <a:ea typeface="+mn-ea"/>
                <a:cs typeface="+mn-cs"/>
              </a:rPr>
              <a:t>technostructural</a:t>
            </a:r>
            <a:r>
              <a:rPr lang="en-US" sz="1200" b="0" i="0" u="none" strike="noStrike" kern="1200" baseline="0" dirty="0" smtClean="0">
                <a:solidFill>
                  <a:schemeClr val="tx1"/>
                </a:solidFill>
                <a:latin typeface="+mn-lt"/>
                <a:ea typeface="+mn-ea"/>
                <a:cs typeface="+mn-cs"/>
              </a:rPr>
              <a:t>, human resource management, and strategic applications (see Table 8-2).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Measurement of</a:t>
            </a:r>
            <a:r>
              <a:rPr lang="en-US" sz="1200" kern="1200" baseline="0" dirty="0" smtClean="0">
                <a:solidFill>
                  <a:schemeClr val="tx1"/>
                </a:solidFill>
                <a:effectLst/>
                <a:latin typeface="+mn-lt"/>
                <a:ea typeface="+mn-ea"/>
                <a:cs typeface="+mn-cs"/>
              </a:rPr>
              <a:t> results is a key component of OD and typically involves a controlled experiment. The goal is to measure reactions, learning, behavioral change and results.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47</a:t>
            </a:fld>
            <a:endParaRPr lang="en-US"/>
          </a:p>
        </p:txBody>
      </p:sp>
    </p:spTree>
    <p:extLst>
      <p:ext uri="{BB962C8B-B14F-4D97-AF65-F5344CB8AC3E}">
        <p14:creationId xmlns:p14="http://schemas.microsoft.com/office/powerpoint/2010/main" val="3639804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today’s emphasis on measuring results, it is crucial that the manager evaluate the training program.</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48</a:t>
            </a:fld>
            <a:endParaRPr lang="en-US"/>
          </a:p>
        </p:txBody>
      </p:sp>
    </p:spTree>
    <p:extLst>
      <p:ext uri="{BB962C8B-B14F-4D97-AF65-F5344CB8AC3E}">
        <p14:creationId xmlns:p14="http://schemas.microsoft.com/office/powerpoint/2010/main" val="3699281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two basic issues to address when evaluating training programs. One is the design of the evaluation study and, in particular, whether to use controlled experimentation. The second is, “What should we measure?”</a:t>
            </a:r>
          </a:p>
          <a:p>
            <a:endParaRPr lang="en-US" dirty="0" smtClean="0"/>
          </a:p>
          <a:p>
            <a:r>
              <a:rPr lang="en-US" dirty="0" smtClean="0"/>
              <a:t>There are several things you can measure: reactions to the program, what (if anything) was learned,and to what extent on-the-job behavior or results change. See </a:t>
            </a:r>
            <a:r>
              <a:rPr lang="en-US" sz="1200" b="0" i="0" u="none" strike="noStrike" kern="1200" baseline="0" dirty="0" smtClean="0">
                <a:solidFill>
                  <a:schemeClr val="tx1"/>
                </a:solidFill>
                <a:latin typeface="+mn-lt"/>
                <a:ea typeface="+mn-ea"/>
                <a:cs typeface="+mn-cs"/>
              </a:rPr>
              <a:t>FIGURE 8-3 Using a Time Series Graph to Assess a Training Program’s Effects.</a:t>
            </a:r>
          </a:p>
          <a:p>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Also see FIGURE 8-4 A Training Evaluation Form.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Comparison of the training program’s costs and benefits can enable the human resource team to compute the program’s return on investment. Online calculators are available to facilitate such analyses. See for instance, exceltemplates.net/images/2009/</a:t>
            </a:r>
          </a:p>
          <a:p>
            <a:r>
              <a:rPr lang="en-US" sz="1200" b="0" i="0" u="none" strike="noStrike" kern="1200" baseline="0" dirty="0" smtClean="0">
                <a:solidFill>
                  <a:schemeClr val="tx1"/>
                </a:solidFill>
                <a:latin typeface="+mn-lt"/>
                <a:ea typeface="+mn-ea"/>
                <a:cs typeface="+mn-cs"/>
              </a:rPr>
              <a:t>trainingcost.jpg, www.tjtaylor.net/resources-tools2.htm, www.redhat.com/resourcelibrary/onlinetools/trainingroi-</a:t>
            </a:r>
          </a:p>
          <a:p>
            <a:r>
              <a:rPr lang="en-US" sz="1200" b="0" i="0" u="none" strike="noStrike" kern="1200" baseline="0" dirty="0" smtClean="0">
                <a:solidFill>
                  <a:schemeClr val="tx1"/>
                </a:solidFill>
                <a:latin typeface="+mn-lt"/>
                <a:ea typeface="+mn-ea"/>
                <a:cs typeface="+mn-cs"/>
              </a:rPr>
              <a:t>calculator, and www.fastrak-consulting.co.uk/tactix/Features/tngroi/tngroi.htm.</a:t>
            </a:r>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49</a:t>
            </a:fld>
            <a:endParaRPr lang="en-US"/>
          </a:p>
        </p:txBody>
      </p:sp>
    </p:spTree>
    <p:extLst>
      <p:ext uri="{BB962C8B-B14F-4D97-AF65-F5344CB8AC3E}">
        <p14:creationId xmlns:p14="http://schemas.microsoft.com/office/powerpoint/2010/main" val="138615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Employee orientation (or “onboarding”) provides new employees with the information they need tofunction (such as computer passwords and company rules). Ideally, though, it shouldalso help new employees start getting emotionally attached to the firm.</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5</a:t>
            </a:fld>
            <a:endParaRPr lang="en-US"/>
          </a:p>
        </p:txBody>
      </p:sp>
    </p:spTree>
    <p:extLst>
      <p:ext uri="{BB962C8B-B14F-4D97-AF65-F5344CB8AC3E}">
        <p14:creationId xmlns:p14="http://schemas.microsoft.com/office/powerpoint/2010/main" val="27833512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today’s emphasis on measuring results, it is crucial that the manager evaluate the training program. There are several things you can measure: participants’ </a:t>
            </a:r>
            <a:r>
              <a:rPr lang="en-US" sz="1200" b="0" i="1" u="none" strike="noStrike" kern="1200" baseline="0" dirty="0" smtClean="0">
                <a:solidFill>
                  <a:schemeClr val="tx1"/>
                </a:solidFill>
                <a:latin typeface="+mn-lt"/>
                <a:ea typeface="+mn-ea"/>
                <a:cs typeface="+mn-cs"/>
              </a:rPr>
              <a:t>reactions </a:t>
            </a:r>
            <a:r>
              <a:rPr lang="en-US" sz="1200" b="0" i="0" u="none" strike="noStrike" kern="1200" baseline="0" dirty="0" smtClean="0">
                <a:solidFill>
                  <a:schemeClr val="tx1"/>
                </a:solidFill>
                <a:latin typeface="+mn-lt"/>
                <a:ea typeface="+mn-ea"/>
                <a:cs typeface="+mn-cs"/>
              </a:rPr>
              <a:t>to the program, what (if anything) the trainees </a:t>
            </a:r>
            <a:r>
              <a:rPr lang="en-US" sz="1200" b="0" i="1" u="none" strike="noStrike" kern="1200" baseline="0" dirty="0" smtClean="0">
                <a:solidFill>
                  <a:schemeClr val="tx1"/>
                </a:solidFill>
                <a:latin typeface="+mn-lt"/>
                <a:ea typeface="+mn-ea"/>
                <a:cs typeface="+mn-cs"/>
              </a:rPr>
              <a:t>learned </a:t>
            </a:r>
            <a:r>
              <a:rPr lang="en-US" sz="1200" b="0" i="0" u="none" strike="noStrike" kern="1200" baseline="0" dirty="0" smtClean="0">
                <a:solidFill>
                  <a:schemeClr val="tx1"/>
                </a:solidFill>
                <a:latin typeface="+mn-lt"/>
                <a:ea typeface="+mn-ea"/>
                <a:cs typeface="+mn-cs"/>
              </a:rPr>
              <a:t>from the program, and to what extent their on-the-job </a:t>
            </a:r>
            <a:r>
              <a:rPr lang="en-US" sz="1200" b="0" i="1" u="none" strike="noStrike" kern="1200" baseline="0" dirty="0" smtClean="0">
                <a:solidFill>
                  <a:schemeClr val="tx1"/>
                </a:solidFill>
                <a:latin typeface="+mn-lt"/>
                <a:ea typeface="+mn-ea"/>
                <a:cs typeface="+mn-cs"/>
              </a:rPr>
              <a:t>behavior </a:t>
            </a:r>
            <a:r>
              <a:rPr lang="en-US" sz="1200" b="0" i="0" u="none" strike="noStrike" kern="1200" baseline="0" dirty="0" smtClean="0">
                <a:solidFill>
                  <a:schemeClr val="tx1"/>
                </a:solidFill>
                <a:latin typeface="+mn-lt"/>
                <a:ea typeface="+mn-ea"/>
                <a:cs typeface="+mn-cs"/>
              </a:rPr>
              <a:t>or </a:t>
            </a:r>
            <a:r>
              <a:rPr lang="en-US" sz="1200" b="0" i="1" u="none" strike="noStrike" kern="1200" baseline="0" dirty="0" smtClean="0">
                <a:solidFill>
                  <a:schemeClr val="tx1"/>
                </a:solidFill>
                <a:latin typeface="+mn-lt"/>
                <a:ea typeface="+mn-ea"/>
                <a:cs typeface="+mn-cs"/>
              </a:rPr>
              <a:t>results </a:t>
            </a:r>
            <a:r>
              <a:rPr lang="en-US" sz="1200" b="0" i="0" u="none" strike="noStrike" kern="1200" baseline="0" dirty="0" smtClean="0">
                <a:solidFill>
                  <a:schemeClr val="tx1"/>
                </a:solidFill>
                <a:latin typeface="+mn-lt"/>
                <a:ea typeface="+mn-ea"/>
                <a:cs typeface="+mn-cs"/>
              </a:rPr>
              <a:t>changed as a result of the program.</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50</a:t>
            </a:fld>
            <a:endParaRPr lang="en-US"/>
          </a:p>
        </p:txBody>
      </p:sp>
    </p:spTree>
    <p:extLst>
      <p:ext uri="{BB962C8B-B14F-4D97-AF65-F5344CB8AC3E}">
        <p14:creationId xmlns:p14="http://schemas.microsoft.com/office/powerpoint/2010/main" val="2769490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Lisa and the CFO reviewed measures of the Hotel Paris’s current</a:t>
            </a:r>
          </a:p>
          <a:p>
            <a:r>
              <a:rPr lang="en-US" sz="1200" b="0" i="0" u="none" strike="noStrike" kern="1200" baseline="0" dirty="0" smtClean="0">
                <a:solidFill>
                  <a:schemeClr val="tx1"/>
                </a:solidFill>
                <a:latin typeface="+mn-lt"/>
                <a:ea typeface="+mn-ea"/>
                <a:cs typeface="+mn-cs"/>
              </a:rPr>
              <a:t>training efforts, it was clear that (when compared to similar companies)</a:t>
            </a:r>
          </a:p>
          <a:p>
            <a:r>
              <a:rPr lang="en-US" sz="1200" b="0" i="0" u="none" strike="noStrike" kern="1200" baseline="0" dirty="0" smtClean="0">
                <a:solidFill>
                  <a:schemeClr val="tx1"/>
                </a:solidFill>
                <a:latin typeface="+mn-lt"/>
                <a:ea typeface="+mn-ea"/>
                <a:cs typeface="+mn-cs"/>
              </a:rPr>
              <a:t>some changes were in order. Most other service companies provided at</a:t>
            </a:r>
          </a:p>
          <a:p>
            <a:r>
              <a:rPr lang="en-US" sz="1200" b="0" i="0" u="none" strike="noStrike" kern="1200" baseline="0" dirty="0" smtClean="0">
                <a:solidFill>
                  <a:schemeClr val="tx1"/>
                </a:solidFill>
                <a:latin typeface="+mn-lt"/>
                <a:ea typeface="+mn-ea"/>
                <a:cs typeface="+mn-cs"/>
              </a:rPr>
              <a:t>least 40 hours of training per employee per year, while the Hotel Paris</a:t>
            </a:r>
          </a:p>
          <a:p>
            <a:r>
              <a:rPr lang="en-US" sz="1200" b="0" i="0" u="none" strike="noStrike" kern="1200" baseline="0" dirty="0" smtClean="0">
                <a:solidFill>
                  <a:schemeClr val="tx1"/>
                </a:solidFill>
                <a:latin typeface="+mn-lt"/>
                <a:ea typeface="+mn-ea"/>
                <a:cs typeface="+mn-cs"/>
              </a:rPr>
              <a:t>offered, on average, no more than five or six.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Similar firms offered at east 40 hours of training per new employee, while</a:t>
            </a:r>
          </a:p>
          <a:p>
            <a:r>
              <a:rPr lang="en-US" sz="1200" b="0" i="0" u="none" strike="noStrike" kern="1200" baseline="0" dirty="0" smtClean="0">
                <a:solidFill>
                  <a:schemeClr val="tx1"/>
                </a:solidFill>
                <a:latin typeface="+mn-lt"/>
                <a:ea typeface="+mn-ea"/>
                <a:cs typeface="+mn-cs"/>
              </a:rPr>
              <a:t>the Hotel Paris offered, at most, 10. Even the apparently “good” metrics </a:t>
            </a:r>
          </a:p>
          <a:p>
            <a:r>
              <a:rPr lang="en-US" sz="1200" b="0" i="0" u="none" strike="noStrike" kern="1200" baseline="0" dirty="0" smtClean="0">
                <a:solidFill>
                  <a:schemeClr val="tx1"/>
                </a:solidFill>
                <a:latin typeface="+mn-lt"/>
                <a:ea typeface="+mn-ea"/>
                <a:cs typeface="+mn-cs"/>
              </a:rPr>
              <a:t>comparisons simply masked poor results. For example, whereas most service </a:t>
            </a:r>
          </a:p>
          <a:p>
            <a:r>
              <a:rPr lang="en-US" sz="1200" b="0" i="0" u="none" strike="noStrike" kern="1200" baseline="0" dirty="0" smtClean="0">
                <a:solidFill>
                  <a:schemeClr val="tx1"/>
                </a:solidFill>
                <a:latin typeface="+mn-lt"/>
                <a:ea typeface="+mn-ea"/>
                <a:cs typeface="+mn-cs"/>
              </a:rPr>
              <a:t>firms spend about 8% of their payrolls on training, the Hotel Paris spent less</a:t>
            </a:r>
          </a:p>
          <a:p>
            <a:r>
              <a:rPr lang="en-US" sz="1200" b="0" i="0" u="none" strike="noStrike" kern="1200" baseline="0" dirty="0" smtClean="0">
                <a:solidFill>
                  <a:schemeClr val="tx1"/>
                </a:solidFill>
                <a:latin typeface="+mn-lt"/>
                <a:ea typeface="+mn-ea"/>
                <a:cs typeface="+mn-cs"/>
              </a:rPr>
              <a:t>than 1%. The problem, of course, was that the Hotel Paris’s training wasn’t</a:t>
            </a:r>
          </a:p>
          <a:p>
            <a:r>
              <a:rPr lang="en-US" sz="1200" b="0" i="0" u="none" strike="noStrike" kern="1200" baseline="0" dirty="0" smtClean="0">
                <a:solidFill>
                  <a:schemeClr val="tx1"/>
                </a:solidFill>
                <a:latin typeface="+mn-lt"/>
                <a:ea typeface="+mn-ea"/>
                <a:cs typeface="+mn-cs"/>
              </a:rPr>
              <a:t>more efficient, it was simply nonexistent.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Lisa and the CFO were not at all surprised to find that within a year of</a:t>
            </a:r>
          </a:p>
          <a:p>
            <a:r>
              <a:rPr lang="en-US" sz="1200" b="0" i="0" u="none" strike="noStrike" kern="1200" baseline="0" dirty="0" smtClean="0">
                <a:solidFill>
                  <a:schemeClr val="tx1"/>
                </a:solidFill>
                <a:latin typeface="+mn-lt"/>
                <a:ea typeface="+mn-ea"/>
                <a:cs typeface="+mn-cs"/>
              </a:rPr>
              <a:t>instituting the new training programs, scores on numerous employee</a:t>
            </a:r>
          </a:p>
          <a:p>
            <a:r>
              <a:rPr lang="en-US" sz="1200" b="0" i="0" u="none" strike="noStrike" kern="1200" baseline="0" dirty="0" smtClean="0">
                <a:solidFill>
                  <a:schemeClr val="tx1"/>
                </a:solidFill>
                <a:latin typeface="+mn-lt"/>
                <a:ea typeface="+mn-ea"/>
                <a:cs typeface="+mn-cs"/>
              </a:rPr>
              <a:t>capabilities and behavior metrics (including speed of check-in/out, percent</a:t>
            </a:r>
          </a:p>
          <a:p>
            <a:r>
              <a:rPr lang="en-US" sz="1200" b="0" i="0" u="none" strike="noStrike" kern="1200" baseline="0" dirty="0" smtClean="0">
                <a:solidFill>
                  <a:schemeClr val="tx1"/>
                </a:solidFill>
                <a:latin typeface="+mn-lt"/>
                <a:ea typeface="+mn-ea"/>
                <a:cs typeface="+mn-cs"/>
              </a:rPr>
              <a:t>of employees scoring at least 90% on Hotel Paris’s values quiz, and percent</a:t>
            </a:r>
          </a:p>
          <a:p>
            <a:r>
              <a:rPr lang="en-US" sz="1200" b="0" i="0" u="none" strike="noStrike" kern="1200" baseline="0" dirty="0" smtClean="0">
                <a:solidFill>
                  <a:schemeClr val="tx1"/>
                </a:solidFill>
                <a:latin typeface="+mn-lt"/>
                <a:ea typeface="+mn-ea"/>
                <a:cs typeface="+mn-cs"/>
              </a:rPr>
              <a:t>room cleaning infractions) improved markedly.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Discussion Question: </a:t>
            </a:r>
            <a:r>
              <a:rPr lang="en-US" sz="1200" b="0" dirty="0" smtClean="0">
                <a:latin typeface="Arial" panose="020B0604020202020204" pitchFamily="34" charset="0"/>
                <a:cs typeface="Arial" panose="020B0604020202020204" pitchFamily="34" charset="0"/>
              </a:rPr>
              <a:t>Develop a detailed training program for one of these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anose="020B0604020202020204" pitchFamily="34" charset="0"/>
                <a:cs typeface="Arial" panose="020B0604020202020204" pitchFamily="34" charset="0"/>
              </a:rPr>
              <a:t>hotel positions: security guard or valet.</a:t>
            </a:r>
          </a:p>
          <a:p>
            <a:endParaRPr lang="en-US" b="0"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51</a:t>
            </a:fld>
            <a:endParaRPr lang="en-US"/>
          </a:p>
        </p:txBody>
      </p:sp>
    </p:spTree>
    <p:extLst>
      <p:ext uri="{BB962C8B-B14F-4D97-AF65-F5344CB8AC3E}">
        <p14:creationId xmlns:p14="http://schemas.microsoft.com/office/powerpoint/2010/main" val="19213807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b="0"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Hotel Paris Strategy Chapter 8</a:t>
            </a:r>
            <a:endParaRPr lang="en-US" b="0"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52</a:t>
            </a:fld>
            <a:endParaRPr lang="en-US"/>
          </a:p>
        </p:txBody>
      </p:sp>
    </p:spTree>
    <p:extLst>
      <p:ext uri="{BB962C8B-B14F-4D97-AF65-F5344CB8AC3E}">
        <p14:creationId xmlns:p14="http://schemas.microsoft.com/office/powerpoint/2010/main" val="428422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a:t>
            </a:r>
            <a:r>
              <a:rPr lang="en-US" baseline="0" dirty="0" smtClean="0"/>
              <a:t>right</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53</a:t>
            </a:fld>
            <a:endParaRPr lang="en-US"/>
          </a:p>
        </p:txBody>
      </p:sp>
    </p:spTree>
    <p:extLst>
      <p:ext uri="{BB962C8B-B14F-4D97-AF65-F5344CB8AC3E}">
        <p14:creationId xmlns:p14="http://schemas.microsoft.com/office/powerpoint/2010/main" val="91649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Carefully selecting employees doesn’t guarantee they’ll perform effectively. Even highpotential employees can’t do their jobs if they don’t know what to do or how to do it.</a:t>
            </a:r>
          </a:p>
          <a:p>
            <a:endParaRPr lang="en-US" dirty="0" smtClean="0"/>
          </a:p>
          <a:p>
            <a:r>
              <a:rPr lang="en-US" dirty="0" smtClean="0"/>
              <a:t>The purposes for an effective orientation program is to:</a:t>
            </a:r>
          </a:p>
          <a:p>
            <a:pPr marL="228600" indent="-228600">
              <a:buFont typeface="+mj-lt"/>
              <a:buAutoNum type="arabicPeriod"/>
            </a:pPr>
            <a:r>
              <a:rPr lang="en-US" dirty="0" smtClean="0"/>
              <a:t>Make the new employee feel welcome and at home and part of the team.</a:t>
            </a:r>
          </a:p>
          <a:p>
            <a:pPr marL="228600" indent="-228600">
              <a:buFont typeface="+mj-lt"/>
              <a:buAutoNum type="arabicPeriod"/>
            </a:pPr>
            <a:r>
              <a:rPr lang="en-US" dirty="0" smtClean="0"/>
              <a:t>Make sure the new employee has the basic information to function effectively,such as e-mail access, personnelpolicies and the like.</a:t>
            </a:r>
          </a:p>
          <a:p>
            <a:pPr marL="228600" indent="-228600">
              <a:buFont typeface="+mj-lt"/>
              <a:buAutoNum type="arabicPeriod"/>
            </a:pPr>
            <a:r>
              <a:rPr lang="en-US" dirty="0" smtClean="0"/>
              <a:t>Help the new employee understand the organization in a broad sense.</a:t>
            </a:r>
          </a:p>
          <a:p>
            <a:pPr marL="228600" indent="-228600">
              <a:buFont typeface="+mj-lt"/>
              <a:buAutoNum type="arabicPeriod"/>
            </a:pPr>
            <a:r>
              <a:rPr lang="en-US" dirty="0" smtClean="0"/>
              <a:t>Start the process of a person becoming socialized into the firm’s culture, values, and waysof doing things.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6</a:t>
            </a:fld>
            <a:endParaRPr lang="en-US"/>
          </a:p>
        </p:txBody>
      </p:sp>
    </p:spTree>
    <p:extLst>
      <p:ext uri="{BB962C8B-B14F-4D97-AF65-F5344CB8AC3E}">
        <p14:creationId xmlns:p14="http://schemas.microsoft.com/office/powerpoint/2010/main" val="72929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length of orientation varies, but it usually includes time with HR to review benefits, vacations, and other policies.</a:t>
            </a:r>
            <a:r>
              <a:rPr lang="en-US" sz="1200" kern="1200" baseline="0" dirty="0" smtClean="0">
                <a:solidFill>
                  <a:schemeClr val="tx1"/>
                </a:solidFill>
                <a:effectLst/>
                <a:latin typeface="+mn-lt"/>
                <a:ea typeface="+mn-ea"/>
                <a:cs typeface="+mn-cs"/>
              </a:rPr>
              <a:t> It also includes </a:t>
            </a:r>
            <a:r>
              <a:rPr lang="en-US" sz="1200" kern="1200" dirty="0" smtClean="0">
                <a:solidFill>
                  <a:schemeClr val="tx1"/>
                </a:solidFill>
                <a:effectLst/>
                <a:latin typeface="+mn-lt"/>
                <a:ea typeface="+mn-ea"/>
                <a:cs typeface="+mn-cs"/>
              </a:rPr>
              <a:t>time with the supervisor to learn the organization and culture of the department.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Carefully</a:t>
            </a:r>
            <a:r>
              <a:rPr lang="en-US" sz="1200" kern="1200" baseline="0" dirty="0" smtClean="0">
                <a:solidFill>
                  <a:schemeClr val="tx1"/>
                </a:solidFill>
                <a:effectLst/>
                <a:latin typeface="+mn-lt"/>
                <a:ea typeface="+mn-ea"/>
                <a:cs typeface="+mn-cs"/>
              </a:rPr>
              <a:t> crafted employee handbooks are helpful to the employer and employee. U</a:t>
            </a:r>
            <a:r>
              <a:rPr lang="en-US" sz="1200" kern="1200" dirty="0" smtClean="0">
                <a:solidFill>
                  <a:schemeClr val="tx1"/>
                </a:solidFill>
                <a:effectLst/>
                <a:latin typeface="+mn-lt"/>
                <a:ea typeface="+mn-ea"/>
                <a:cs typeface="+mn-cs"/>
              </a:rPr>
              <a:t>nder certain conditions, courts may find that the employee handbook’s contents represent legally binding employment commitments. </a:t>
            </a:r>
          </a:p>
          <a:p>
            <a:endParaRPr lang="en-US" sz="1200" kern="1200" dirty="0" smtClean="0">
              <a:solidFill>
                <a:schemeClr val="tx1"/>
              </a:solidFill>
              <a:effectLst/>
              <a:latin typeface="+mn-lt"/>
              <a:ea typeface="+mn-ea"/>
              <a:cs typeface="+mn-cs"/>
            </a:endParaRPr>
          </a:p>
          <a:p>
            <a:r>
              <a:rPr lang="en-US" dirty="0" smtClean="0"/>
              <a:t>Employers use technology to support orientation. Some employers put all or some of their orientation media on the Web.</a:t>
            </a: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7</a:t>
            </a:fld>
            <a:endParaRPr lang="en-US"/>
          </a:p>
        </p:txBody>
      </p:sp>
    </p:spTree>
    <p:extLst>
      <p:ext uri="{BB962C8B-B14F-4D97-AF65-F5344CB8AC3E}">
        <p14:creationId xmlns:p14="http://schemas.microsoft.com/office/powerpoint/2010/main" val="230733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discussed</a:t>
            </a:r>
            <a:r>
              <a:rPr lang="en-US" baseline="0" dirty="0" smtClean="0"/>
              <a:t> the purposes of an employee orientation including providing a welcome, basic information, socialization and understanding the organization. Part of the orientation process includes the use of a handbook and technology. Finally, we have provided an overview of the training process which include aligning strategy and training and performance. See </a:t>
            </a:r>
            <a:r>
              <a:rPr lang="en-US" sz="1200" b="0" i="0" u="none" strike="noStrike" kern="1200" baseline="0" dirty="0" smtClean="0">
                <a:solidFill>
                  <a:schemeClr val="tx1"/>
                </a:solidFill>
                <a:latin typeface="+mn-lt"/>
                <a:ea typeface="+mn-ea"/>
                <a:cs typeface="+mn-cs"/>
              </a:rPr>
              <a:t>FIGURE 8-1 New Employee Departmental Orientation Checklist.</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8</a:t>
            </a:fld>
            <a:endParaRPr lang="en-US"/>
          </a:p>
        </p:txBody>
      </p:sp>
    </p:spTree>
    <p:extLst>
      <p:ext uri="{BB962C8B-B14F-4D97-AF65-F5344CB8AC3E}">
        <p14:creationId xmlns:p14="http://schemas.microsoft.com/office/powerpoint/2010/main" val="374654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will discuss the five steps of a commonly used instructional</a:t>
            </a:r>
            <a:r>
              <a:rPr lang="en-US" sz="1200" kern="1200" baseline="0" dirty="0" smtClean="0">
                <a:solidFill>
                  <a:schemeClr val="tx1"/>
                </a:solidFill>
                <a:effectLst/>
                <a:latin typeface="+mn-lt"/>
                <a:ea typeface="+mn-ea"/>
                <a:cs typeface="+mn-cs"/>
              </a:rPr>
              <a:t> design technique known as ADDIE.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9</a:t>
            </a:fld>
            <a:endParaRPr lang="en-US"/>
          </a:p>
        </p:txBody>
      </p:sp>
    </p:spTree>
    <p:extLst>
      <p:ext uri="{BB962C8B-B14F-4D97-AF65-F5344CB8AC3E}">
        <p14:creationId xmlns:p14="http://schemas.microsoft.com/office/powerpoint/2010/main" val="370375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10/14/2013</a:t>
            </a:r>
            <a:endParaRPr lang="en-US"/>
          </a:p>
        </p:txBody>
      </p:sp>
      <p:sp>
        <p:nvSpPr>
          <p:cNvPr id="5" name="Footer Placeholder 4"/>
          <p:cNvSpPr>
            <a:spLocks noGrp="1"/>
          </p:cNvSpPr>
          <p:nvPr>
            <p:ph type="ftr" sz="quarter" idx="11"/>
          </p:nvPr>
        </p:nvSpPr>
        <p:spPr/>
        <p:txBody>
          <a:bodyPr/>
          <a:lstStyle/>
          <a:p>
            <a:r>
              <a:rPr lang="en-US" smtClean="0"/>
              <a:t>Copyright © 2015 Pearson Education, Inc. </a:t>
            </a: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E0926760-F15F-462E-8D64-749C808E0CCD}"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10/14/2013</a:t>
            </a:r>
            <a:endParaRPr lang="en-US"/>
          </a:p>
        </p:txBody>
      </p:sp>
      <p:sp>
        <p:nvSpPr>
          <p:cNvPr id="5" name="Footer Placeholder 4"/>
          <p:cNvSpPr>
            <a:spLocks noGrp="1"/>
          </p:cNvSpPr>
          <p:nvPr>
            <p:ph type="ftr" sz="quarter" idx="11"/>
          </p:nvPr>
        </p:nvSpPr>
        <p:spPr/>
        <p:txBody>
          <a:bodyPr/>
          <a:lstStyle/>
          <a:p>
            <a:r>
              <a:rPr lang="en-US" smtClean="0"/>
              <a:t>Copyright © 2015 Pearson Education, Inc. </a:t>
            </a:r>
            <a:endParaRPr lang="en-US"/>
          </a:p>
        </p:txBody>
      </p:sp>
      <p:sp>
        <p:nvSpPr>
          <p:cNvPr id="6" name="Slide Number Placeholder 5"/>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10/14/2013</a:t>
            </a:r>
            <a:endParaRPr lang="en-US"/>
          </a:p>
        </p:txBody>
      </p:sp>
      <p:sp>
        <p:nvSpPr>
          <p:cNvPr id="5" name="Footer Placeholder 4"/>
          <p:cNvSpPr>
            <a:spLocks noGrp="1"/>
          </p:cNvSpPr>
          <p:nvPr>
            <p:ph type="ftr" sz="quarter" idx="11"/>
          </p:nvPr>
        </p:nvSpPr>
        <p:spPr/>
        <p:txBody>
          <a:bodyPr/>
          <a:lstStyle/>
          <a:p>
            <a:r>
              <a:rPr lang="en-US" smtClean="0"/>
              <a:t>Copyright © 2015 Pearson Education, Inc. </a:t>
            </a:r>
            <a:endParaRPr lang="en-US"/>
          </a:p>
        </p:txBody>
      </p:sp>
      <p:sp>
        <p:nvSpPr>
          <p:cNvPr id="6" name="Slide Number Placeholder 5"/>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10/14/2013</a:t>
            </a:r>
            <a:endParaRPr lang="en-US"/>
          </a:p>
        </p:txBody>
      </p:sp>
      <p:sp>
        <p:nvSpPr>
          <p:cNvPr id="5" name="Footer Placeholder 4"/>
          <p:cNvSpPr>
            <a:spLocks noGrp="1"/>
          </p:cNvSpPr>
          <p:nvPr>
            <p:ph type="ftr" sz="quarter" idx="11"/>
          </p:nvPr>
        </p:nvSpPr>
        <p:spPr/>
        <p:txBody>
          <a:bodyPr/>
          <a:lstStyle/>
          <a:p>
            <a:r>
              <a:rPr lang="en-US" smtClean="0"/>
              <a:t>Copyright © 2015 Pearson Education, Inc. </a:t>
            </a:r>
            <a:endParaRPr lang="en-US"/>
          </a:p>
        </p:txBody>
      </p:sp>
      <p:sp>
        <p:nvSpPr>
          <p:cNvPr id="6" name="Slide Number Placeholder 5"/>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10/14/2013</a:t>
            </a:r>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Copyright © 2015 Pearson Education, Inc. </a:t>
            </a:r>
            <a:endParaRPr lang="en-US"/>
          </a:p>
        </p:txBody>
      </p:sp>
      <p:sp>
        <p:nvSpPr>
          <p:cNvPr id="6" name="Slide Number Placeholder 5"/>
          <p:cNvSpPr>
            <a:spLocks noGrp="1"/>
          </p:cNvSpPr>
          <p:nvPr>
            <p:ph type="sldNum" sz="quarter" idx="12"/>
          </p:nvPr>
        </p:nvSpPr>
        <p:spPr/>
        <p:txBody>
          <a:bodyPr/>
          <a:lstStyle/>
          <a:p>
            <a:fld id="{E0926760-F15F-462E-8D64-749C808E0CCD}"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10/14/2013</a:t>
            </a:r>
            <a:endParaRPr lang="en-US"/>
          </a:p>
        </p:txBody>
      </p:sp>
      <p:sp>
        <p:nvSpPr>
          <p:cNvPr id="6" name="Footer Placeholder 5"/>
          <p:cNvSpPr>
            <a:spLocks noGrp="1"/>
          </p:cNvSpPr>
          <p:nvPr>
            <p:ph type="ftr" sz="quarter" idx="11"/>
          </p:nvPr>
        </p:nvSpPr>
        <p:spPr/>
        <p:txBody>
          <a:bodyPr/>
          <a:lstStyle/>
          <a:p>
            <a:r>
              <a:rPr lang="en-US" smtClean="0"/>
              <a:t>Copyright © 2015 Pearson Education, Inc. </a:t>
            </a:r>
            <a:endParaRPr lang="en-US"/>
          </a:p>
        </p:txBody>
      </p:sp>
      <p:sp>
        <p:nvSpPr>
          <p:cNvPr id="7" name="Slide Number Placeholder 6"/>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10/14/2013</a:t>
            </a:r>
            <a:endParaRPr lang="en-US"/>
          </a:p>
        </p:txBody>
      </p:sp>
      <p:sp>
        <p:nvSpPr>
          <p:cNvPr id="8" name="Footer Placeholder 7"/>
          <p:cNvSpPr>
            <a:spLocks noGrp="1"/>
          </p:cNvSpPr>
          <p:nvPr>
            <p:ph type="ftr" sz="quarter" idx="11"/>
          </p:nvPr>
        </p:nvSpPr>
        <p:spPr/>
        <p:txBody>
          <a:bodyPr/>
          <a:lstStyle/>
          <a:p>
            <a:r>
              <a:rPr lang="en-US" smtClean="0"/>
              <a:t>Copyright © 2015 Pearson Education, Inc. </a:t>
            </a:r>
            <a:endParaRPr lang="en-US"/>
          </a:p>
        </p:txBody>
      </p:sp>
      <p:sp>
        <p:nvSpPr>
          <p:cNvPr id="9" name="Slide Number Placeholder 8"/>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10/14/2013</a:t>
            </a:r>
            <a:endParaRPr lang="en-US"/>
          </a:p>
        </p:txBody>
      </p:sp>
      <p:sp>
        <p:nvSpPr>
          <p:cNvPr id="4" name="Footer Placeholder 3"/>
          <p:cNvSpPr>
            <a:spLocks noGrp="1"/>
          </p:cNvSpPr>
          <p:nvPr>
            <p:ph type="ftr" sz="quarter" idx="11"/>
          </p:nvPr>
        </p:nvSpPr>
        <p:spPr/>
        <p:txBody>
          <a:bodyPr/>
          <a:lstStyle/>
          <a:p>
            <a:r>
              <a:rPr lang="en-US" smtClean="0"/>
              <a:t>Copyright © 2015 Pearson Education, Inc. </a:t>
            </a:r>
            <a:endParaRPr lang="en-US"/>
          </a:p>
        </p:txBody>
      </p:sp>
      <p:sp>
        <p:nvSpPr>
          <p:cNvPr id="5" name="Slide Number Placeholder 4"/>
          <p:cNvSpPr>
            <a:spLocks noGrp="1"/>
          </p:cNvSpPr>
          <p:nvPr>
            <p:ph type="sldNum" sz="quarter" idx="12"/>
          </p:nvPr>
        </p:nvSpPr>
        <p:spPr/>
        <p:txBody>
          <a:bodyPr/>
          <a:lstStyle/>
          <a:p>
            <a:fld id="{E0926760-F15F-462E-8D64-749C808E0C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 name="Date Placeholder 1"/>
          <p:cNvSpPr>
            <a:spLocks noGrp="1"/>
          </p:cNvSpPr>
          <p:nvPr>
            <p:ph type="dt" sz="half" idx="10"/>
          </p:nvPr>
        </p:nvSpPr>
        <p:spPr/>
        <p:txBody>
          <a:bodyPr/>
          <a:lstStyle/>
          <a:p>
            <a:r>
              <a:rPr lang="en-US" smtClean="0"/>
              <a:t>10/14/2013</a:t>
            </a:r>
            <a:endParaRPr lang="en-US"/>
          </a:p>
        </p:txBody>
      </p:sp>
      <p:sp>
        <p:nvSpPr>
          <p:cNvPr id="3" name="Footer Placeholder 2"/>
          <p:cNvSpPr>
            <a:spLocks noGrp="1"/>
          </p:cNvSpPr>
          <p:nvPr>
            <p:ph type="ftr" sz="quarter" idx="11"/>
          </p:nvPr>
        </p:nvSpPr>
        <p:spPr/>
        <p:txBody>
          <a:bodyPr/>
          <a:lstStyle/>
          <a:p>
            <a:r>
              <a:rPr lang="en-US" b="1" smtClean="0"/>
              <a:t>Copyright © 2015 Pearson Education, Inc. </a:t>
            </a:r>
            <a:endParaRPr lang="en-US" dirty="0"/>
          </a:p>
        </p:txBody>
      </p:sp>
      <p:sp>
        <p:nvSpPr>
          <p:cNvPr id="4" name="Slide Number Placeholder 3"/>
          <p:cNvSpPr>
            <a:spLocks noGrp="1"/>
          </p:cNvSpPr>
          <p:nvPr>
            <p:ph type="sldNum" sz="quarter" idx="12"/>
          </p:nvPr>
        </p:nvSpPr>
        <p:spPr/>
        <p:txBody>
          <a:bodyPr/>
          <a:lstStyle/>
          <a:p>
            <a:r>
              <a:rPr lang="en-US" dirty="0" smtClean="0"/>
              <a:t>8-</a:t>
            </a:r>
            <a:fld id="{E0926760-F15F-462E-8D64-749C808E0CC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10/14/2013</a:t>
            </a:r>
            <a:endParaRPr lang="en-US"/>
          </a:p>
        </p:txBody>
      </p:sp>
      <p:sp>
        <p:nvSpPr>
          <p:cNvPr id="6" name="Footer Placeholder 5"/>
          <p:cNvSpPr>
            <a:spLocks noGrp="1"/>
          </p:cNvSpPr>
          <p:nvPr>
            <p:ph type="ftr" sz="quarter" idx="11"/>
          </p:nvPr>
        </p:nvSpPr>
        <p:spPr/>
        <p:txBody>
          <a:bodyPr/>
          <a:lstStyle/>
          <a:p>
            <a:r>
              <a:rPr lang="en-US" smtClean="0"/>
              <a:t>Copyright © 2015 Pearson Education, Inc. </a:t>
            </a:r>
            <a:endParaRPr lang="en-US"/>
          </a:p>
        </p:txBody>
      </p:sp>
      <p:sp>
        <p:nvSpPr>
          <p:cNvPr id="7" name="Slide Number Placeholder 6"/>
          <p:cNvSpPr>
            <a:spLocks noGrp="1"/>
          </p:cNvSpPr>
          <p:nvPr>
            <p:ph type="sldNum" sz="quarter" idx="12"/>
          </p:nvPr>
        </p:nvSpPr>
        <p:spPr/>
        <p:txBody>
          <a:bodyPr/>
          <a:lstStyle/>
          <a:p>
            <a:fld id="{E0926760-F15F-462E-8D64-749C808E0CCD}"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r>
              <a:rPr lang="en-US" smtClean="0"/>
              <a:t>10/14/2013</a:t>
            </a:r>
            <a:endParaRPr lang="en-US"/>
          </a:p>
        </p:txBody>
      </p:sp>
      <p:sp>
        <p:nvSpPr>
          <p:cNvPr id="7" name="Slide Number Placeholder 6"/>
          <p:cNvSpPr>
            <a:spLocks noGrp="1"/>
          </p:cNvSpPr>
          <p:nvPr>
            <p:ph type="sldNum" sz="quarter" idx="12"/>
          </p:nvPr>
        </p:nvSpPr>
        <p:spPr/>
        <p:txBody>
          <a:bodyPr/>
          <a:lstStyle/>
          <a:p>
            <a:fld id="{E0926760-F15F-462E-8D64-749C808E0CCD}"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Copyright © 2015 Pearson Education, Inc. </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r>
              <a:rPr lang="en-US" smtClean="0"/>
              <a:t>10/14/2013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Copyright © 2015 Pearson Education, Inc.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0926760-F15F-462E-8D64-749C808E0CCD}"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0"/>
            <a:ext cx="1752600" cy="1569660"/>
          </a:xfrm>
          <a:prstGeom prst="rect">
            <a:avLst/>
          </a:prstGeom>
          <a:noFill/>
        </p:spPr>
        <p:txBody>
          <a:bodyPr wrap="square" rtlCol="0">
            <a:spAutoFit/>
          </a:bodyPr>
          <a:lstStyle/>
          <a:p>
            <a:r>
              <a:rPr lang="en-US" sz="9600" b="1" dirty="0" smtClean="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8</a:t>
            </a:r>
            <a:endParaRPr lang="en-US" sz="9600" b="1"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1143000" y="228600"/>
            <a:ext cx="7315200" cy="1323439"/>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Training and Developing</a:t>
            </a:r>
          </a:p>
          <a:p>
            <a:pPr algn="ctr"/>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Employees</a:t>
            </a:r>
          </a:p>
        </p:txBody>
      </p:sp>
      <p:pic>
        <p:nvPicPr>
          <p:cNvPr id="8"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2209800"/>
            <a:ext cx="4495800" cy="3608560"/>
          </a:xfrm>
          <a:prstGeom prst="rect">
            <a:avLst/>
          </a:prstGeom>
          <a:noFill/>
          <a:ln>
            <a:noFill/>
          </a:ln>
          <a:effectLst>
            <a:glow rad="6858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1</a:t>
            </a:fld>
            <a:endParaRPr lang="en-US" dirty="0"/>
          </a:p>
        </p:txBody>
      </p:sp>
      <p:pic>
        <p:nvPicPr>
          <p:cNvPr id="10" name="Picture 9" descr="Dessler_HR.pdf"/>
          <p:cNvPicPr>
            <a:picLocks noChangeAspect="1"/>
          </p:cNvPicPr>
          <p:nvPr/>
        </p:nvPicPr>
        <p:blipFill>
          <a:blip r:embed="rId4" cstate="print"/>
          <a:stretch>
            <a:fillRect/>
          </a:stretch>
        </p:blipFill>
        <p:spPr>
          <a:xfrm>
            <a:off x="152400" y="2870200"/>
            <a:ext cx="3581400" cy="2387600"/>
          </a:xfrm>
          <a:prstGeom prst="rect">
            <a:avLst/>
          </a:prstGeom>
        </p:spPr>
      </p:pic>
      <p:sp>
        <p:nvSpPr>
          <p:cNvPr id="11" name="TextBox 10"/>
          <p:cNvSpPr txBox="1"/>
          <p:nvPr/>
        </p:nvSpPr>
        <p:spPr>
          <a:xfrm>
            <a:off x="76200" y="1896070"/>
            <a:ext cx="3581400" cy="923330"/>
          </a:xfrm>
          <a:prstGeom prst="rect">
            <a:avLst/>
          </a:prstGeom>
          <a:noFill/>
        </p:spPr>
        <p:txBody>
          <a:bodyPr wrap="square" rtlCol="0">
            <a:spAutoFit/>
          </a:bodyPr>
          <a:lstStyle/>
          <a:p>
            <a:r>
              <a:rPr lang="en-US" b="1" dirty="0" smtClean="0">
                <a:solidFill>
                  <a:schemeClr val="accent6">
                    <a:lumMod val="60000"/>
                    <a:lumOff val="40000"/>
                  </a:schemeClr>
                </a:solidFill>
              </a:rPr>
              <a:t>Human Resource Management </a:t>
            </a:r>
          </a:p>
          <a:p>
            <a:r>
              <a:rPr lang="en-US" b="1" dirty="0" smtClean="0">
                <a:solidFill>
                  <a:schemeClr val="accent5">
                    <a:lumMod val="50000"/>
                  </a:schemeClr>
                </a:solidFill>
              </a:rPr>
              <a:t>14</a:t>
            </a:r>
            <a:r>
              <a:rPr lang="en-US" b="1" baseline="30000" dirty="0" smtClean="0">
                <a:solidFill>
                  <a:schemeClr val="accent5">
                    <a:lumMod val="50000"/>
                  </a:schemeClr>
                </a:solidFill>
              </a:rPr>
              <a:t>th</a:t>
            </a:r>
            <a:r>
              <a:rPr lang="en-US" b="1" dirty="0" smtClean="0">
                <a:solidFill>
                  <a:schemeClr val="accent5">
                    <a:lumMod val="50000"/>
                  </a:schemeClr>
                </a:solidFill>
              </a:rPr>
              <a:t> Edition, Global Edition</a:t>
            </a:r>
            <a:endParaRPr lang="en-US" b="1" dirty="0">
              <a:solidFill>
                <a:schemeClr val="accent5">
                  <a:lumMod val="50000"/>
                </a:schemeClr>
              </a:solidFill>
            </a:endParaRPr>
          </a:p>
        </p:txBody>
      </p:sp>
      <p:sp>
        <p:nvSpPr>
          <p:cNvPr id="12" name="TextBox 11"/>
          <p:cNvSpPr txBox="1"/>
          <p:nvPr/>
        </p:nvSpPr>
        <p:spPr>
          <a:xfrm>
            <a:off x="152400" y="5334000"/>
            <a:ext cx="2667000" cy="276999"/>
          </a:xfrm>
          <a:prstGeom prst="rect">
            <a:avLst/>
          </a:prstGeom>
          <a:noFill/>
        </p:spPr>
        <p:txBody>
          <a:bodyPr wrap="square" rtlCol="0">
            <a:spAutoFit/>
          </a:bodyPr>
          <a:lstStyle/>
          <a:p>
            <a:r>
              <a:rPr lang="en-US" sz="1200" dirty="0" smtClean="0"/>
              <a:t>Gary </a:t>
            </a:r>
            <a:r>
              <a:rPr lang="en-US" sz="1200" dirty="0" err="1" smtClean="0"/>
              <a:t>Dessler</a:t>
            </a:r>
            <a:endParaRPr lang="en-US" sz="1200" dirty="0"/>
          </a:p>
        </p:txBody>
      </p:sp>
      <p:sp>
        <p:nvSpPr>
          <p:cNvPr id="13" name="Footer Placeholder 2"/>
          <p:cNvSpPr>
            <a:spLocks noGrp="1"/>
          </p:cNvSpPr>
          <p:nvPr/>
        </p:nvSpPr>
        <p:spPr>
          <a:xfrm>
            <a:off x="2743200" y="63246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737510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6230" y="522982"/>
            <a:ext cx="63246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Overview of the Training Process</a:t>
            </a:r>
          </a:p>
        </p:txBody>
      </p:sp>
      <p:sp>
        <p:nvSpPr>
          <p:cNvPr id="6" name="TextBox 5"/>
          <p:cNvSpPr txBox="1"/>
          <p:nvPr/>
        </p:nvSpPr>
        <p:spPr>
          <a:xfrm>
            <a:off x="954932" y="1600200"/>
            <a:ext cx="6858000" cy="38904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Inadequate </a:t>
            </a:r>
            <a:r>
              <a:rPr lang="en-US" sz="2800" b="1" dirty="0">
                <a:latin typeface="Arial" panose="020B0604020202020204" pitchFamily="34" charset="0"/>
                <a:cs typeface="Arial" panose="020B0604020202020204" pitchFamily="34" charset="0"/>
              </a:rPr>
              <a:t>training can </a:t>
            </a:r>
            <a:r>
              <a:rPr lang="en-US" sz="2800" b="1" dirty="0" smtClean="0">
                <a:latin typeface="Arial" panose="020B0604020202020204" pitchFamily="34" charset="0"/>
                <a:cs typeface="Arial" panose="020B0604020202020204" pitchFamily="34" charset="0"/>
              </a:rPr>
              <a:t>expose </a:t>
            </a:r>
            <a:r>
              <a:rPr lang="en-US" sz="2800" b="1" dirty="0">
                <a:latin typeface="Arial" panose="020B0604020202020204" pitchFamily="34" charset="0"/>
                <a:cs typeface="Arial" panose="020B0604020202020204" pitchFamily="34" charset="0"/>
              </a:rPr>
              <a:t>the employer to liability for negligent </a:t>
            </a:r>
            <a:r>
              <a:rPr lang="en-US" sz="2800" b="1" dirty="0" smtClean="0">
                <a:latin typeface="Arial" panose="020B0604020202020204" pitchFamily="34" charset="0"/>
                <a:cs typeface="Arial" panose="020B0604020202020204" pitchFamily="34" charset="0"/>
              </a:rPr>
              <a:t>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Training begins after orientation</a:t>
            </a:r>
          </a:p>
          <a:p>
            <a:pPr marL="914400" lvl="1" indent="-45720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Ask what competencies employees </a:t>
            </a:r>
            <a:r>
              <a:rPr lang="en-US" sz="2800" b="1" dirty="0">
                <a:latin typeface="Arial" panose="020B0604020202020204" pitchFamily="34" charset="0"/>
                <a:cs typeface="Arial" panose="020B0604020202020204" pitchFamily="34" charset="0"/>
              </a:rPr>
              <a:t>will </a:t>
            </a:r>
            <a:r>
              <a:rPr lang="en-US" sz="2800" b="1" dirty="0" smtClean="0">
                <a:latin typeface="Arial" panose="020B0604020202020204" pitchFamily="34" charset="0"/>
                <a:cs typeface="Arial" panose="020B0604020202020204" pitchFamily="34" charset="0"/>
              </a:rPr>
              <a:t>need</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10</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803607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838199"/>
            <a:ext cx="7086600" cy="584775"/>
          </a:xfrm>
          <a:prstGeom prst="rect">
            <a:avLst/>
          </a:prstGeom>
          <a:noFill/>
        </p:spPr>
        <p:txBody>
          <a:bodyPr wrap="square" rtlCol="0">
            <a:spAutoFit/>
          </a:bodyPr>
          <a:lstStyle/>
          <a:p>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Overview of the Training Process</a:t>
            </a:r>
          </a:p>
        </p:txBody>
      </p:sp>
      <p:pic>
        <p:nvPicPr>
          <p:cNvPr id="6"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80792" y="2209800"/>
            <a:ext cx="406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14400" y="1828800"/>
            <a:ext cx="4191000" cy="29546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Aligning strategy and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Training and performance</a:t>
            </a:r>
          </a:p>
          <a:p>
            <a:endParaRPr lang="en-US" dirty="0"/>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11</a:t>
            </a:fld>
            <a:endParaRPr lang="en-US" dirty="0"/>
          </a:p>
        </p:txBody>
      </p:sp>
      <p:sp>
        <p:nvSpPr>
          <p:cNvPr id="8"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718336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699833"/>
            <a:ext cx="5562600" cy="584775"/>
          </a:xfrm>
          <a:prstGeom prst="rect">
            <a:avLst/>
          </a:prstGeom>
          <a:noFill/>
        </p:spPr>
        <p:txBody>
          <a:bodyPr wrap="square" rtlCol="0">
            <a:spAutoFit/>
          </a:bodyPr>
          <a:lstStyle/>
          <a:p>
            <a:r>
              <a:rPr lang="en-US" sz="32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Training and Performance</a:t>
            </a:r>
            <a:endPar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479898" y="1600200"/>
            <a:ext cx="89916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Ensure training translates into improved performance</a:t>
            </a:r>
          </a:p>
          <a:p>
            <a:pPr marL="285750" indent="-28575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Define </a:t>
            </a:r>
            <a:r>
              <a:rPr lang="en-US" sz="2800" b="1" dirty="0">
                <a:latin typeface="Arial" panose="020B0604020202020204" pitchFamily="34" charset="0"/>
                <a:cs typeface="Arial" panose="020B0604020202020204" pitchFamily="34" charset="0"/>
              </a:rPr>
              <a:t>training  purpose </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Have company strategies drive the training</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Check </a:t>
            </a:r>
            <a:r>
              <a:rPr lang="en-US" sz="2800" b="1" dirty="0" smtClean="0">
                <a:latin typeface="Arial" panose="020B0604020202020204" pitchFamily="34" charset="0"/>
                <a:cs typeface="Arial" panose="020B0604020202020204" pitchFamily="34" charset="0"/>
              </a:rPr>
              <a:t>with </a:t>
            </a:r>
            <a:r>
              <a:rPr lang="en-US" sz="2800" b="1" dirty="0">
                <a:latin typeface="Arial" panose="020B0604020202020204" pitchFamily="34" charset="0"/>
                <a:cs typeface="Arial" panose="020B0604020202020204" pitchFamily="34" charset="0"/>
              </a:rPr>
              <a:t>mangers </a:t>
            </a:r>
            <a:r>
              <a:rPr lang="en-US" sz="2800" b="1" dirty="0" smtClean="0">
                <a:latin typeface="Arial" panose="020B0604020202020204" pitchFamily="34" charset="0"/>
                <a:cs typeface="Arial" panose="020B0604020202020204" pitchFamily="34" charset="0"/>
              </a:rPr>
              <a:t>on the </a:t>
            </a:r>
            <a:r>
              <a:rPr lang="en-US" sz="2800" b="1" dirty="0">
                <a:latin typeface="Arial" panose="020B0604020202020204" pitchFamily="34" charset="0"/>
                <a:cs typeface="Arial" panose="020B0604020202020204" pitchFamily="34" charset="0"/>
              </a:rPr>
              <a:t>training success </a:t>
            </a:r>
          </a:p>
          <a:p>
            <a:pPr marL="742950" lvl="1" indent="-28575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 Ask “how are we doing.”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12</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4007809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429" y="457200"/>
            <a:ext cx="8001000" cy="1569660"/>
          </a:xfrm>
          <a:prstGeom prst="rect">
            <a:avLst/>
          </a:prstGeom>
          <a:noFill/>
        </p:spPr>
        <p:txBody>
          <a:bodyPr wrap="square" rtlCol="0">
            <a:spAutoFit/>
          </a:bodyPr>
          <a:lstStyle/>
          <a:p>
            <a:pPr algn="ctr">
              <a:lnSpc>
                <a:spcPct val="150000"/>
              </a:lnSpc>
            </a:pPr>
            <a:r>
              <a:rPr lang="en-US" sz="3200" b="1" dirty="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IMPROVING </a:t>
            </a:r>
            <a:r>
              <a:rPr lang="en-US" sz="3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PERFORMANCE: </a:t>
            </a:r>
            <a:endParaRPr lang="en-US" sz="3200" b="1" dirty="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lnSpc>
                <a:spcPct val="150000"/>
              </a:lnSpc>
            </a:pPr>
            <a:r>
              <a:rPr lang="en-US" sz="32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HR </a:t>
            </a: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 a Profit Center</a:t>
            </a:r>
          </a:p>
        </p:txBody>
      </p:sp>
      <p:sp>
        <p:nvSpPr>
          <p:cNvPr id="6" name="TextBox 5"/>
          <p:cNvSpPr txBox="1"/>
          <p:nvPr/>
        </p:nvSpPr>
        <p:spPr>
          <a:xfrm>
            <a:off x="217714" y="2026860"/>
            <a:ext cx="8915400" cy="3600986"/>
          </a:xfrm>
          <a:prstGeom prst="rect">
            <a:avLst/>
          </a:prstGeom>
          <a:noFill/>
        </p:spPr>
        <p:txBody>
          <a:bodyPr wrap="square" rtlCol="0">
            <a:spAutoFit/>
          </a:bodyPr>
          <a:lstStyle/>
          <a:p>
            <a:pPr algn="ctr">
              <a:lnSpc>
                <a:spcPct val="150000"/>
              </a:lnSpc>
            </a:pPr>
            <a:r>
              <a:rPr lang="en-US" sz="2800" b="1" dirty="0" smtClean="0">
                <a:latin typeface="Arial" panose="020B0604020202020204" pitchFamily="34" charset="0"/>
                <a:cs typeface="Arial" panose="020B0604020202020204" pitchFamily="34" charset="0"/>
              </a:rPr>
              <a:t> Training Program Turning </a:t>
            </a:r>
            <a:r>
              <a:rPr lang="en-US" sz="2800" b="1" dirty="0">
                <a:latin typeface="Arial" panose="020B0604020202020204" pitchFamily="34" charset="0"/>
                <a:cs typeface="Arial" panose="020B0604020202020204" pitchFamily="34" charset="0"/>
              </a:rPr>
              <a:t>Macy’s </a:t>
            </a:r>
            <a:r>
              <a:rPr lang="en-US" sz="2800" b="1" dirty="0" smtClean="0">
                <a:latin typeface="Arial" panose="020B0604020202020204" pitchFamily="34" charset="0"/>
                <a:cs typeface="Arial" panose="020B0604020202020204" pitchFamily="34" charset="0"/>
              </a:rPr>
              <a:t>Around</a:t>
            </a:r>
          </a:p>
          <a:p>
            <a:pPr marL="914400" lvl="1"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Changed the 90-minute </a:t>
            </a:r>
            <a:r>
              <a:rPr lang="en-US" sz="2800" b="1" dirty="0">
                <a:latin typeface="Arial" panose="020B0604020202020204" pitchFamily="34" charset="0"/>
                <a:cs typeface="Arial" panose="020B0604020202020204" pitchFamily="34" charset="0"/>
              </a:rPr>
              <a:t>interactive video </a:t>
            </a:r>
            <a:r>
              <a:rPr lang="en-US" sz="2800" b="1" dirty="0" smtClean="0">
                <a:latin typeface="Arial" panose="020B0604020202020204" pitchFamily="34" charset="0"/>
                <a:cs typeface="Arial" panose="020B0604020202020204" pitchFamily="34" charset="0"/>
              </a:rPr>
              <a:t>to:</a:t>
            </a:r>
          </a:p>
          <a:p>
            <a:pPr marL="1371600" lvl="2"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A</a:t>
            </a:r>
            <a:r>
              <a:rPr lang="en-US" sz="2800" b="1" dirty="0" smtClean="0">
                <a:latin typeface="Arial" panose="020B0604020202020204" pitchFamily="34" charset="0"/>
                <a:cs typeface="Arial" panose="020B0604020202020204" pitchFamily="34" charset="0"/>
              </a:rPr>
              <a:t>ttending </a:t>
            </a:r>
            <a:r>
              <a:rPr lang="en-US" sz="2800" b="1" dirty="0">
                <a:latin typeface="Arial" panose="020B0604020202020204" pitchFamily="34" charset="0"/>
                <a:cs typeface="Arial" panose="020B0604020202020204" pitchFamily="34" charset="0"/>
              </a:rPr>
              <a:t>3 ½-hour </a:t>
            </a:r>
            <a:r>
              <a:rPr lang="en-US" sz="2800" b="1" dirty="0" smtClean="0">
                <a:latin typeface="Arial" panose="020B0604020202020204" pitchFamily="34" charset="0"/>
                <a:cs typeface="Arial" panose="020B0604020202020204" pitchFamily="34" charset="0"/>
              </a:rPr>
              <a:t>training to cultivate higher </a:t>
            </a:r>
            <a:r>
              <a:rPr lang="en-US" sz="2800" b="1" dirty="0">
                <a:latin typeface="Arial" panose="020B0604020202020204" pitchFamily="34" charset="0"/>
                <a:cs typeface="Arial" panose="020B0604020202020204" pitchFamily="34" charset="0"/>
              </a:rPr>
              <a:t>levels of </a:t>
            </a:r>
            <a:r>
              <a:rPr lang="en-US" sz="2800" b="1" dirty="0" smtClean="0">
                <a:latin typeface="Arial" panose="020B0604020202020204" pitchFamily="34" charset="0"/>
                <a:cs typeface="Arial" panose="020B0604020202020204" pitchFamily="34" charset="0"/>
              </a:rPr>
              <a:t>customer service</a:t>
            </a:r>
          </a:p>
          <a:p>
            <a:pPr marL="914400" lvl="1"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Sales up 3.5</a:t>
            </a:r>
            <a:r>
              <a:rPr lang="en-US" sz="2800" b="1" dirty="0">
                <a:latin typeface="Arial" panose="020B0604020202020204" pitchFamily="34" charset="0"/>
                <a:cs typeface="Arial" panose="020B0604020202020204" pitchFamily="34" charset="0"/>
              </a:rPr>
              <a:t>% in 2013</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13</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749552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7581" y="685800"/>
            <a:ext cx="53340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ADDIE Five-Step Training Process</a:t>
            </a:r>
          </a:p>
        </p:txBody>
      </p:sp>
      <p:sp>
        <p:nvSpPr>
          <p:cNvPr id="6" name="TextBox 5"/>
          <p:cNvSpPr txBox="1"/>
          <p:nvPr/>
        </p:nvSpPr>
        <p:spPr>
          <a:xfrm>
            <a:off x="6019800" y="2362200"/>
            <a:ext cx="1981200" cy="369332"/>
          </a:xfrm>
          <a:prstGeom prst="rect">
            <a:avLst/>
          </a:prstGeom>
          <a:noFill/>
        </p:spPr>
        <p:txBody>
          <a:bodyPr wrap="square" rtlCol="0">
            <a:spAutoFit/>
          </a:bodyPr>
          <a:lstStyle/>
          <a:p>
            <a:endParaRPr lang="en-US" dirty="0"/>
          </a:p>
        </p:txBody>
      </p:sp>
      <p:pic>
        <p:nvPicPr>
          <p:cNvPr id="7"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85558" y="2366513"/>
            <a:ext cx="3962400" cy="264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5800" y="1800218"/>
            <a:ext cx="3124200" cy="36009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Analyze</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Design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Develop</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Implement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Evaluate</a:t>
            </a:r>
          </a:p>
          <a:p>
            <a:endParaRPr lang="en-US" dirty="0"/>
          </a:p>
        </p:txBody>
      </p:sp>
      <p:sp>
        <p:nvSpPr>
          <p:cNvPr id="10" name="Slide Number Placeholder 9"/>
          <p:cNvSpPr>
            <a:spLocks noGrp="1"/>
          </p:cNvSpPr>
          <p:nvPr>
            <p:ph type="sldNum" sz="quarter" idx="12"/>
          </p:nvPr>
        </p:nvSpPr>
        <p:spPr/>
        <p:txBody>
          <a:bodyPr/>
          <a:lstStyle/>
          <a:p>
            <a:r>
              <a:rPr lang="en-US" smtClean="0"/>
              <a:t>8-</a:t>
            </a:r>
            <a:fld id="{E0926760-F15F-462E-8D64-749C808E0CCD}" type="slidenum">
              <a:rPr lang="en-US" smtClean="0"/>
              <a:pPr/>
              <a:t>14</a:t>
            </a:fld>
            <a:endParaRPr lang="en-US" dirty="0"/>
          </a:p>
        </p:txBody>
      </p:sp>
      <p:sp>
        <p:nvSpPr>
          <p:cNvPr id="9"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728644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05300" y="3429000"/>
            <a:ext cx="3401320" cy="230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3400" y="2276523"/>
            <a:ext cx="3962400" cy="258532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Strategic needs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Strategic training needs analysis</a:t>
            </a:r>
          </a:p>
          <a:p>
            <a:endParaRPr lang="en-US" dirty="0"/>
          </a:p>
          <a:p>
            <a:endParaRPr lang="en-US" dirty="0"/>
          </a:p>
        </p:txBody>
      </p:sp>
      <p:sp>
        <p:nvSpPr>
          <p:cNvPr id="8" name="TextBox 7"/>
          <p:cNvSpPr txBox="1"/>
          <p:nvPr/>
        </p:nvSpPr>
        <p:spPr>
          <a:xfrm>
            <a:off x="1676400" y="795316"/>
            <a:ext cx="52578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Conducting the Training Needs Analysis</a:t>
            </a:r>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15</a:t>
            </a:fld>
            <a:endParaRPr lang="en-US" dirty="0"/>
          </a:p>
        </p:txBody>
      </p:sp>
      <p:sp>
        <p:nvSpPr>
          <p:cNvPr id="10"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17321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609600"/>
            <a:ext cx="7391400" cy="1200329"/>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Performance Analysis: Current Employees’ Training Needs</a:t>
            </a:r>
          </a:p>
        </p:txBody>
      </p:sp>
      <p:sp>
        <p:nvSpPr>
          <p:cNvPr id="7" name="TextBox 6"/>
          <p:cNvSpPr txBox="1"/>
          <p:nvPr/>
        </p:nvSpPr>
        <p:spPr>
          <a:xfrm>
            <a:off x="543128" y="1981200"/>
            <a:ext cx="72390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Definition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Current training needs analysis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Task analysis</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Talent management</a:t>
            </a:r>
          </a:p>
          <a:p>
            <a:pPr marL="457200" indent="-457200">
              <a:lnSpc>
                <a:spcPct val="150000"/>
              </a:lnSpc>
              <a:buFont typeface="Arial" panose="020B0604020202020204" pitchFamily="34" charset="0"/>
              <a:buChar char="•"/>
            </a:pPr>
            <a:r>
              <a:rPr lang="en-US" sz="2800" b="1" dirty="0"/>
              <a:t>Performance a</a:t>
            </a:r>
            <a:r>
              <a:rPr lang="en-US" sz="2800" b="1" dirty="0" smtClean="0"/>
              <a:t>nalysis</a:t>
            </a:r>
            <a:endParaRPr lang="en-US" sz="2800" b="1"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Can’t do/won’t do</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16</a:t>
            </a:fld>
            <a:endParaRPr lang="en-US" dirty="0"/>
          </a:p>
        </p:txBody>
      </p:sp>
      <p:sp>
        <p:nvSpPr>
          <p:cNvPr id="9"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964773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t>8-</a:t>
            </a:r>
            <a:fld id="{E0926760-F15F-462E-8D64-749C808E0CCD}" type="slidenum">
              <a:rPr lang="en-US" smtClean="0"/>
              <a:pPr/>
              <a:t>17</a:t>
            </a:fld>
            <a:endParaRPr lang="en-US" dirty="0"/>
          </a:p>
        </p:txBody>
      </p:sp>
      <p:sp>
        <p:nvSpPr>
          <p:cNvPr id="5" name="Rectangle 4"/>
          <p:cNvSpPr/>
          <p:nvPr/>
        </p:nvSpPr>
        <p:spPr>
          <a:xfrm>
            <a:off x="1981200" y="1981200"/>
            <a:ext cx="5029200" cy="1446550"/>
          </a:xfrm>
          <a:prstGeom prst="rect">
            <a:avLst/>
          </a:prstGeom>
        </p:spPr>
        <p:txBody>
          <a:bodyPr wrap="square">
            <a:spAutoFit/>
          </a:bodyPr>
          <a:lstStyle/>
          <a:p>
            <a:pPr algn="ctr"/>
            <a:r>
              <a:rPr lang="en-US" sz="44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Designing the Training Program</a:t>
            </a:r>
          </a:p>
        </p:txBody>
      </p:sp>
      <p:sp>
        <p:nvSpPr>
          <p:cNvPr id="6" name="Footer Placeholder 2"/>
          <p:cNvSpPr>
            <a:spLocks noGrp="1"/>
          </p:cNvSpPr>
          <p:nvPr/>
        </p:nvSpPr>
        <p:spPr>
          <a:xfrm>
            <a:off x="2971800" y="64611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89532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8116" y="628471"/>
            <a:ext cx="6705600" cy="1200329"/>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Designing the Training Program</a:t>
            </a:r>
          </a:p>
        </p:txBody>
      </p:sp>
      <p:pic>
        <p:nvPicPr>
          <p:cNvPr id="6"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0" y="3048000"/>
            <a:ext cx="3992958" cy="2133600"/>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1828800"/>
            <a:ext cx="36576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Setting learning objectives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Creating a motivational learning environment</a:t>
            </a:r>
          </a:p>
          <a:p>
            <a:endParaRPr lang="en-US" dirty="0"/>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18</a:t>
            </a:fld>
            <a:endParaRPr lang="en-US" dirty="0"/>
          </a:p>
        </p:txBody>
      </p:sp>
      <p:sp>
        <p:nvSpPr>
          <p:cNvPr id="8" name="Footer Placeholder 2"/>
          <p:cNvSpPr>
            <a:spLocks noGrp="1"/>
          </p:cNvSpPr>
          <p:nvPr/>
        </p:nvSpPr>
        <p:spPr>
          <a:xfrm>
            <a:off x="2971800" y="64611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73884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581560"/>
            <a:ext cx="7162800" cy="1200329"/>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Designing the Training Program</a:t>
            </a:r>
          </a:p>
          <a:p>
            <a:pPr algn="ctr"/>
            <a:endPar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306977" y="685800"/>
            <a:ext cx="9067800" cy="5539978"/>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2800" b="1"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Make the Learning </a:t>
            </a:r>
            <a:r>
              <a:rPr lang="en-US" sz="2800" b="1" dirty="0" smtClean="0">
                <a:latin typeface="Arial" panose="020B0604020202020204" pitchFamily="34" charset="0"/>
                <a:cs typeface="Arial" panose="020B0604020202020204" pitchFamily="34" charset="0"/>
              </a:rPr>
              <a:t>Meaningful</a:t>
            </a:r>
          </a:p>
          <a:p>
            <a:pPr marL="914400" lvl="1" indent="-45720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Bird’s-eye </a:t>
            </a:r>
            <a:r>
              <a:rPr lang="en-US" sz="2800" b="1" dirty="0">
                <a:latin typeface="Arial" panose="020B0604020202020204" pitchFamily="34" charset="0"/>
                <a:cs typeface="Arial" panose="020B0604020202020204" pitchFamily="34" charset="0"/>
              </a:rPr>
              <a:t>view</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Familiar examples</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Organize</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Familiar terms</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Perceived need</a:t>
            </a:r>
          </a:p>
          <a:p>
            <a:pPr marL="1371600" lvl="2" indent="-457200">
              <a:lnSpc>
                <a:spcPct val="150000"/>
              </a:lnSpc>
              <a:buFont typeface="Arial" panose="020B0604020202020204" pitchFamily="34" charset="0"/>
              <a:buChar char="•"/>
            </a:pPr>
            <a:endParaRPr lang="en-US" sz="2800" b="1" dirty="0" smtClean="0"/>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19</a:t>
            </a:fld>
            <a:endParaRPr lang="en-US" dirty="0"/>
          </a:p>
        </p:txBody>
      </p:sp>
      <p:pic>
        <p:nvPicPr>
          <p:cNvPr id="13315" name="Picture 3" descr="C:\Users\Oneness\AppData\Local\Microsoft\Windows\Temporary Internet Files\Content.IE5\7M2DVQ71\MP90043173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667000"/>
            <a:ext cx="3276600" cy="32004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89391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752600"/>
            <a:ext cx="6477000" cy="3890489"/>
          </a:xfrm>
          <a:prstGeom prst="rect">
            <a:avLst/>
          </a:prstGeom>
          <a:noFill/>
        </p:spPr>
        <p:txBody>
          <a:bodyPr wrap="square" rtlCol="0">
            <a:spAutoFit/>
          </a:bodyPr>
          <a:lstStyle/>
          <a:p>
            <a:pPr marL="514350" indent="-514350">
              <a:lnSpc>
                <a:spcPct val="150000"/>
              </a:lnSpc>
              <a:buFont typeface="+mj-lt"/>
              <a:buAutoNum type="arabicPeriod"/>
            </a:pPr>
            <a:r>
              <a:rPr lang="en-US" sz="2800" b="1" dirty="0">
                <a:latin typeface="Arial" panose="020B0604020202020204" pitchFamily="34" charset="0"/>
                <a:cs typeface="Arial" panose="020B0604020202020204" pitchFamily="34" charset="0"/>
              </a:rPr>
              <a:t>Summarize the purpose and process of employee orientation.</a:t>
            </a:r>
          </a:p>
          <a:p>
            <a:pPr marL="514350" indent="-514350">
              <a:lnSpc>
                <a:spcPct val="150000"/>
              </a:lnSpc>
              <a:buFont typeface="+mj-lt"/>
              <a:buAutoNum type="arabicPeriod"/>
            </a:pPr>
            <a:r>
              <a:rPr lang="en-US" sz="2800" b="1" dirty="0" smtClean="0">
                <a:latin typeface="Arial" panose="020B0604020202020204" pitchFamily="34" charset="0"/>
                <a:cs typeface="Arial" panose="020B0604020202020204" pitchFamily="34" charset="0"/>
              </a:rPr>
              <a:t>List </a:t>
            </a:r>
            <a:r>
              <a:rPr lang="en-US" sz="2800" b="1" dirty="0">
                <a:latin typeface="Arial" panose="020B0604020202020204" pitchFamily="34" charset="0"/>
                <a:cs typeface="Arial" panose="020B0604020202020204" pitchFamily="34" charset="0"/>
              </a:rPr>
              <a:t>and briefly explain each of the steps in the training process.</a:t>
            </a:r>
          </a:p>
          <a:p>
            <a:pPr marL="514350" indent="-514350">
              <a:lnSpc>
                <a:spcPct val="150000"/>
              </a:lnSpc>
              <a:buFont typeface="+mj-lt"/>
              <a:buAutoNum type="arabicPeriod"/>
            </a:pPr>
            <a:r>
              <a:rPr lang="en-US" sz="2800" b="1" dirty="0" smtClean="0">
                <a:latin typeface="Arial" panose="020B0604020202020204" pitchFamily="34" charset="0"/>
                <a:cs typeface="Arial" panose="020B0604020202020204" pitchFamily="34" charset="0"/>
              </a:rPr>
              <a:t>Explain </a:t>
            </a:r>
            <a:r>
              <a:rPr lang="en-US" sz="2800" b="1" dirty="0">
                <a:latin typeface="Arial" panose="020B0604020202020204" pitchFamily="34" charset="0"/>
                <a:cs typeface="Arial" panose="020B0604020202020204" pitchFamily="34" charset="0"/>
              </a:rPr>
              <a:t>how to use five training techniques.</a:t>
            </a:r>
          </a:p>
        </p:txBody>
      </p:sp>
      <p:sp>
        <p:nvSpPr>
          <p:cNvPr id="6" name="TextBox 5"/>
          <p:cNvSpPr txBox="1"/>
          <p:nvPr/>
        </p:nvSpPr>
        <p:spPr>
          <a:xfrm>
            <a:off x="1752600" y="767655"/>
            <a:ext cx="5181600" cy="584775"/>
          </a:xfrm>
          <a:prstGeom prst="rect">
            <a:avLst/>
          </a:prstGeom>
          <a:noFill/>
        </p:spPr>
        <p:txBody>
          <a:bodyPr wrap="square" rtlCol="0">
            <a:spAutoFit/>
          </a:bodyPr>
          <a:lstStyle/>
          <a:p>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Learning Objectives</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a:t>
            </a:fld>
            <a:endParaRPr lang="en-US" dirty="0"/>
          </a:p>
        </p:txBody>
      </p:sp>
      <p:sp>
        <p:nvSpPr>
          <p:cNvPr id="7" name="Footer Placeholder 2"/>
          <p:cNvSpPr>
            <a:spLocks noGrp="1"/>
          </p:cNvSpPr>
          <p:nvPr/>
        </p:nvSpPr>
        <p:spPr>
          <a:xfrm>
            <a:off x="2971800" y="64611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312282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570662"/>
            <a:ext cx="7315200" cy="1200329"/>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Making Skills Transfer Obvious and Easy</a:t>
            </a:r>
          </a:p>
        </p:txBody>
      </p:sp>
      <p:sp>
        <p:nvSpPr>
          <p:cNvPr id="6" name="TextBox 5"/>
          <p:cNvSpPr txBox="1"/>
          <p:nvPr/>
        </p:nvSpPr>
        <p:spPr>
          <a:xfrm>
            <a:off x="1219200" y="1981200"/>
            <a:ext cx="31242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Similarity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Practice</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Label</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Attention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“Heads-up”</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Pace</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20</a:t>
            </a:fld>
            <a:endParaRPr lang="en-US" dirty="0"/>
          </a:p>
        </p:txBody>
      </p:sp>
      <p:pic>
        <p:nvPicPr>
          <p:cNvPr id="3075" name="Picture 3" descr="C:\Users\Oneness\AppData\Local\Microsoft\Windows\Temporary Internet Files\Content.IE5\97ATOE04\MP90044867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76206">
            <a:off x="4349448" y="3369422"/>
            <a:ext cx="2949459" cy="197448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4016214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652117"/>
            <a:ext cx="5486400" cy="646331"/>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Reinforce T</a:t>
            </a:r>
            <a:r>
              <a:rPr lang="en-US" sz="36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he Learning</a:t>
            </a:r>
            <a:endPar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594360" y="1344168"/>
            <a:ext cx="5486400" cy="36009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Reinforce correct responses</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Schedule</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Follow-up assignments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Transfer of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Other issues</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21</a:t>
            </a:fld>
            <a:endParaRPr lang="en-US" dirty="0"/>
          </a:p>
        </p:txBody>
      </p:sp>
      <p:pic>
        <p:nvPicPr>
          <p:cNvPr id="6146" name="Picture 2" descr="C:\Users\Oneness\AppData\Local\Microsoft\Windows\Temporary Internet Files\Content.IE5\T5TACGU3\MP90039957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015724">
            <a:off x="5257800" y="3352800"/>
            <a:ext cx="2862928" cy="238178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246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33713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623" y="362800"/>
            <a:ext cx="7924800" cy="1138773"/>
          </a:xfrm>
          <a:prstGeom prst="rect">
            <a:avLst/>
          </a:prstGeom>
          <a:noFill/>
        </p:spPr>
        <p:txBody>
          <a:bodyPr wrap="square" rtlCol="0">
            <a:spAutoFit/>
          </a:bodyPr>
          <a:lstStyle/>
          <a:p>
            <a:endParaRPr lang="en-US" dirty="0"/>
          </a:p>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Developing the Program</a:t>
            </a:r>
          </a:p>
          <a:p>
            <a:endParaRPr lang="en-US" dirty="0"/>
          </a:p>
        </p:txBody>
      </p:sp>
      <p:sp>
        <p:nvSpPr>
          <p:cNvPr id="7" name="TextBox 6"/>
          <p:cNvSpPr txBox="1"/>
          <p:nvPr/>
        </p:nvSpPr>
        <p:spPr>
          <a:xfrm>
            <a:off x="683623" y="1524000"/>
            <a:ext cx="8460377" cy="4678204"/>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Assemble training </a:t>
            </a:r>
            <a:r>
              <a:rPr lang="en-US" sz="2800" b="1" dirty="0">
                <a:latin typeface="Arial" panose="020B0604020202020204" pitchFamily="34" charset="0"/>
                <a:cs typeface="Arial" panose="020B0604020202020204" pitchFamily="34" charset="0"/>
              </a:rPr>
              <a:t>content and materials</a:t>
            </a:r>
            <a:endParaRPr lang="en-US" sz="2800" b="1"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Training Methods</a:t>
            </a:r>
          </a:p>
          <a:p>
            <a:pPr marL="914400" lvl="1" indent="-457200">
              <a:buFont typeface="Courier New" panose="02070309020205020404" pitchFamily="49" charset="0"/>
              <a:buChar char="o"/>
            </a:pPr>
            <a:r>
              <a:rPr lang="en-US" sz="2800" b="1" dirty="0" err="1" smtClean="0">
                <a:latin typeface="Arial" panose="020B0604020202020204" pitchFamily="34" charset="0"/>
                <a:cs typeface="Arial" panose="020B0604020202020204" pitchFamily="34" charset="0"/>
              </a:rPr>
              <a:t>iPads</a:t>
            </a:r>
            <a:endParaRPr lang="en-US" sz="2800" b="1" dirty="0">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Workbooks</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Lectures </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PowerPoint slides</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Web- and  computer-based activities course activities</a:t>
            </a:r>
            <a:endParaRPr lang="en-US" sz="2800" b="1" dirty="0">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T</a:t>
            </a:r>
            <a:r>
              <a:rPr lang="en-US" sz="2800" b="1" dirty="0" smtClean="0">
                <a:latin typeface="Arial" panose="020B0604020202020204" pitchFamily="34" charset="0"/>
                <a:cs typeface="Arial" panose="020B0604020202020204" pitchFamily="34" charset="0"/>
              </a:rPr>
              <a:t>rainer resources and manuals</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Support materials</a:t>
            </a:r>
            <a:endParaRPr lang="en-US" sz="2800" b="1" dirty="0">
              <a:latin typeface="Arial" panose="020B0604020202020204" pitchFamily="34" charset="0"/>
              <a:cs typeface="Arial" panose="020B0604020202020204" pitchFamily="34" charset="0"/>
            </a:endParaRP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22</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082584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130966"/>
            <a:ext cx="4648200" cy="646331"/>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p:txBody>
      </p:sp>
      <p:sp>
        <p:nvSpPr>
          <p:cNvPr id="6" name="TextBox 5"/>
          <p:cNvSpPr txBox="1"/>
          <p:nvPr/>
        </p:nvSpPr>
        <p:spPr>
          <a:xfrm>
            <a:off x="1066800" y="1981200"/>
            <a:ext cx="3124200" cy="295465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ADDIE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Analyze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Design</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Develop</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Implement </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Evaluate</a:t>
            </a:r>
          </a:p>
          <a:p>
            <a:endParaRPr lang="en-US" dirty="0"/>
          </a:p>
        </p:txBody>
      </p:sp>
      <p:sp>
        <p:nvSpPr>
          <p:cNvPr id="7" name="TextBox 6"/>
          <p:cNvSpPr txBox="1"/>
          <p:nvPr/>
        </p:nvSpPr>
        <p:spPr>
          <a:xfrm>
            <a:off x="4953000" y="2133600"/>
            <a:ext cx="3124200"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Strategic needs</a:t>
            </a: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Strategic training needs analysis</a:t>
            </a:r>
          </a:p>
          <a:p>
            <a:pPr marL="285750" indent="-28575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23</a:t>
            </a:fld>
            <a:endParaRPr lang="en-US" dirty="0"/>
          </a:p>
        </p:txBody>
      </p:sp>
      <p:sp>
        <p:nvSpPr>
          <p:cNvPr id="8"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152713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838200"/>
            <a:ext cx="4191000" cy="984885"/>
          </a:xfrm>
          <a:prstGeom prst="rect">
            <a:avLst/>
          </a:prstGeom>
          <a:noFill/>
        </p:spPr>
        <p:txBody>
          <a:bodyPr wrap="square" rtlCol="0">
            <a:spAutoFit/>
          </a:bodyPr>
          <a:lstStyle/>
          <a:p>
            <a:pPr algn="ctr"/>
            <a:r>
              <a:rPr lang="en-US" sz="40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a:p>
            <a:endParaRPr lang="en-US" dirty="0"/>
          </a:p>
        </p:txBody>
      </p:sp>
      <p:sp>
        <p:nvSpPr>
          <p:cNvPr id="6" name="TextBox 5"/>
          <p:cNvSpPr txBox="1"/>
          <p:nvPr/>
        </p:nvSpPr>
        <p:spPr>
          <a:xfrm>
            <a:off x="881489" y="1823085"/>
            <a:ext cx="5943600"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Program </a:t>
            </a:r>
            <a:r>
              <a:rPr lang="en-US" sz="2800" b="1" dirty="0" smtClean="0">
                <a:latin typeface="Arial" panose="020B0604020202020204" pitchFamily="34" charset="0"/>
                <a:cs typeface="Arial" panose="020B0604020202020204" pitchFamily="34" charset="0"/>
              </a:rPr>
              <a:t>development</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Training </a:t>
            </a:r>
            <a:r>
              <a:rPr lang="en-US" sz="2800" b="1" dirty="0" smtClean="0">
                <a:latin typeface="Arial" panose="020B0604020202020204" pitchFamily="34" charset="0"/>
                <a:cs typeface="Arial" panose="020B0604020202020204" pitchFamily="34" charset="0"/>
              </a:rPr>
              <a:t>equipment</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Implement</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24</a:t>
            </a:fld>
            <a:endParaRPr lang="en-US" dirty="0"/>
          </a:p>
        </p:txBody>
      </p:sp>
      <p:pic>
        <p:nvPicPr>
          <p:cNvPr id="4099" name="Picture 3" descr="C:\Users\Oneness\AppData\Local\Microsoft\Windows\Temporary Internet Files\Content.IE5\7M2DVQ71\MP9004011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65974">
            <a:off x="5152644" y="2977247"/>
            <a:ext cx="2496312" cy="228055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4008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701864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1634009"/>
            <a:ext cx="3048000" cy="38904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Overview</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Familiarity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Organization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Needs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Similarity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Practice</a:t>
            </a:r>
          </a:p>
        </p:txBody>
      </p:sp>
      <p:sp>
        <p:nvSpPr>
          <p:cNvPr id="7" name="TextBox 6"/>
          <p:cNvSpPr txBox="1"/>
          <p:nvPr/>
        </p:nvSpPr>
        <p:spPr>
          <a:xfrm>
            <a:off x="4718538" y="1516778"/>
            <a:ext cx="3505200" cy="48936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Labels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Heads-up</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Pace</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Reinforcement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Schedule </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Follow-up</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Alternatives</a:t>
            </a:r>
          </a:p>
          <a:p>
            <a:endParaRPr lang="en-US" dirty="0"/>
          </a:p>
        </p:txBody>
      </p:sp>
      <p:sp>
        <p:nvSpPr>
          <p:cNvPr id="8" name="TextBox 7"/>
          <p:cNvSpPr txBox="1"/>
          <p:nvPr/>
        </p:nvSpPr>
        <p:spPr>
          <a:xfrm>
            <a:off x="3352800" y="861646"/>
            <a:ext cx="2362200" cy="646331"/>
          </a:xfrm>
          <a:prstGeom prst="rect">
            <a:avLst/>
          </a:prstGeom>
          <a:noFill/>
        </p:spPr>
        <p:txBody>
          <a:bodyPr wrap="square" rtlCol="0">
            <a:spAutoFit/>
          </a:bodyPr>
          <a:lstStyle/>
          <a:p>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25</a:t>
            </a:fld>
            <a:endParaRPr lang="en-US" dirty="0"/>
          </a:p>
        </p:txBody>
      </p:sp>
      <p:sp>
        <p:nvSpPr>
          <p:cNvPr id="10"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222052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963615"/>
            <a:ext cx="7239000" cy="1723549"/>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Explain how to use five training techniques.</a:t>
            </a:r>
          </a:p>
          <a:p>
            <a:pPr algn="ctr"/>
            <a:endParaRPr lang="en-US"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26</a:t>
            </a:fld>
            <a:endParaRPr lang="en-US" dirty="0"/>
          </a:p>
        </p:txBody>
      </p:sp>
      <p:sp>
        <p:nvSpPr>
          <p:cNvPr id="5"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641680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628471"/>
            <a:ext cx="6858000" cy="1200329"/>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Implementing Training Programs</a:t>
            </a:r>
          </a:p>
        </p:txBody>
      </p:sp>
      <p:sp>
        <p:nvSpPr>
          <p:cNvPr id="6" name="TextBox 5"/>
          <p:cNvSpPr txBox="1"/>
          <p:nvPr/>
        </p:nvSpPr>
        <p:spPr>
          <a:xfrm>
            <a:off x="1333500" y="2176732"/>
            <a:ext cx="5867400" cy="29546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On-the-job training</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Types of on-the-job training</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Job rotation</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Special assignments</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27</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588424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990600"/>
            <a:ext cx="5410200" cy="707886"/>
          </a:xfrm>
          <a:prstGeom prst="rect">
            <a:avLst/>
          </a:prstGeom>
          <a:noFill/>
        </p:spPr>
        <p:txBody>
          <a:bodyPr wrap="square" rtlCol="0">
            <a:spAutoFit/>
          </a:bodyPr>
          <a:lstStyle/>
          <a:p>
            <a:pPr algn="ctr"/>
            <a:r>
              <a:rPr lang="en-US" sz="40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OJT Process</a:t>
            </a:r>
          </a:p>
        </p:txBody>
      </p:sp>
      <p:pic>
        <p:nvPicPr>
          <p:cNvPr id="7"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39039" y="2942960"/>
            <a:ext cx="3200400" cy="2134666"/>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38200" y="2209800"/>
            <a:ext cx="2971800" cy="36009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Preparation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Present the operation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Tryout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Follow-up</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28</a:t>
            </a:fld>
            <a:endParaRPr lang="en-US" dirty="0"/>
          </a:p>
        </p:txBody>
      </p:sp>
      <p:sp>
        <p:nvSpPr>
          <p:cNvPr id="10"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74582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1981200"/>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5674" y="2362200"/>
            <a:ext cx="3733800" cy="230832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Apprenticeship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Informal </a:t>
            </a:r>
            <a:r>
              <a:rPr lang="en-US" sz="2800" b="1" dirty="0" smtClean="0">
                <a:latin typeface="Arial" panose="020B0604020202020204" pitchFamily="34" charset="0"/>
                <a:cs typeface="Arial" panose="020B0604020202020204" pitchFamily="34" charset="0"/>
              </a:rPr>
              <a:t>learning</a:t>
            </a:r>
          </a:p>
          <a:p>
            <a:endParaRPr lang="en-US" dirty="0"/>
          </a:p>
        </p:txBody>
      </p:sp>
      <p:sp>
        <p:nvSpPr>
          <p:cNvPr id="7" name="TextBox 6"/>
          <p:cNvSpPr txBox="1"/>
          <p:nvPr/>
        </p:nvSpPr>
        <p:spPr>
          <a:xfrm>
            <a:off x="1447800" y="790442"/>
            <a:ext cx="6400800" cy="646331"/>
          </a:xfrm>
          <a:prstGeom prst="rect">
            <a:avLst/>
          </a:prstGeom>
          <a:noFill/>
        </p:spPr>
        <p:txBody>
          <a:bodyPr wrap="square" rtlCol="0">
            <a:spAutoFit/>
          </a:bodyPr>
          <a:lstStyle/>
          <a:p>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 Types of Learning</a:t>
            </a:r>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29</a:t>
            </a:fld>
            <a:endParaRPr lang="en-US" dirty="0"/>
          </a:p>
        </p:txBody>
      </p:sp>
      <p:sp>
        <p:nvSpPr>
          <p:cNvPr id="8"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700627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95174"/>
            <a:ext cx="8534400" cy="4536819"/>
          </a:xfrm>
          <a:prstGeom prst="rect">
            <a:avLst/>
          </a:prstGeom>
          <a:noFill/>
        </p:spPr>
        <p:txBody>
          <a:bodyPr wrap="square" rtlCol="0">
            <a:spAutoFit/>
          </a:bodyPr>
          <a:lstStyle/>
          <a:p>
            <a:pPr marL="514350" indent="-514350">
              <a:lnSpc>
                <a:spcPct val="150000"/>
              </a:lnSpc>
              <a:buFont typeface="+mj-lt"/>
              <a:buAutoNum type="arabicPeriod" startAt="4"/>
            </a:pPr>
            <a:r>
              <a:rPr lang="en-US" sz="2800" b="1" dirty="0">
                <a:latin typeface="Arial" panose="020B0604020202020204" pitchFamily="34" charset="0"/>
                <a:cs typeface="Arial" panose="020B0604020202020204" pitchFamily="34" charset="0"/>
              </a:rPr>
              <a:t>List and briefly discuss four management development methods.</a:t>
            </a:r>
          </a:p>
          <a:p>
            <a:pPr marL="514350" indent="-514350">
              <a:lnSpc>
                <a:spcPct val="150000"/>
              </a:lnSpc>
              <a:buFont typeface="+mj-lt"/>
              <a:buAutoNum type="arabicPeriod" startAt="4"/>
            </a:pPr>
            <a:r>
              <a:rPr lang="en-US" sz="2800" b="1" dirty="0" smtClean="0">
                <a:latin typeface="Arial" panose="020B0604020202020204" pitchFamily="34" charset="0"/>
                <a:cs typeface="Arial" panose="020B0604020202020204" pitchFamily="34" charset="0"/>
              </a:rPr>
              <a:t>List </a:t>
            </a:r>
            <a:r>
              <a:rPr lang="en-US" sz="2800" b="1" dirty="0">
                <a:latin typeface="Arial" panose="020B0604020202020204" pitchFamily="34" charset="0"/>
                <a:cs typeface="Arial" panose="020B0604020202020204" pitchFamily="34" charset="0"/>
              </a:rPr>
              <a:t>and briefly discuss the importance of the steps in leading </a:t>
            </a:r>
            <a:r>
              <a:rPr lang="en-US" sz="2800" b="1" dirty="0" smtClean="0">
                <a:latin typeface="Arial" panose="020B0604020202020204" pitchFamily="34" charset="0"/>
                <a:cs typeface="Arial" panose="020B0604020202020204" pitchFamily="34" charset="0"/>
              </a:rPr>
              <a:t>organizational change</a:t>
            </a:r>
            <a:r>
              <a:rPr lang="en-US" sz="2800" b="1" dirty="0">
                <a:latin typeface="Arial" panose="020B0604020202020204" pitchFamily="34" charset="0"/>
                <a:cs typeface="Arial" panose="020B0604020202020204" pitchFamily="34" charset="0"/>
              </a:rPr>
              <a:t>.</a:t>
            </a:r>
            <a:endParaRPr lang="en-US" sz="2800" b="1" dirty="0" smtClean="0">
              <a:latin typeface="Arial" panose="020B0604020202020204" pitchFamily="34" charset="0"/>
              <a:cs typeface="Arial" panose="020B0604020202020204" pitchFamily="34" charset="0"/>
            </a:endParaRPr>
          </a:p>
          <a:p>
            <a:pPr marL="514350" indent="-514350">
              <a:lnSpc>
                <a:spcPct val="150000"/>
              </a:lnSpc>
              <a:buFont typeface="+mj-lt"/>
              <a:buAutoNum type="arabicPeriod" startAt="4"/>
            </a:pPr>
            <a:r>
              <a:rPr lang="en-US" sz="2800" b="1" dirty="0" smtClean="0">
                <a:latin typeface="Arial" panose="020B0604020202020204" pitchFamily="34" charset="0"/>
                <a:cs typeface="Arial" panose="020B0604020202020204" pitchFamily="34" charset="0"/>
              </a:rPr>
              <a:t>Explain </a:t>
            </a:r>
            <a:r>
              <a:rPr lang="en-US" sz="2800" b="1" dirty="0">
                <a:latin typeface="Arial" panose="020B0604020202020204" pitchFamily="34" charset="0"/>
                <a:cs typeface="Arial" panose="020B0604020202020204" pitchFamily="34" charset="0"/>
              </a:rPr>
              <a:t>why a controlled study may be superior for evaluating the training</a:t>
            </a:r>
          </a:p>
          <a:p>
            <a:pPr>
              <a:lnSpc>
                <a:spcPct val="150000"/>
              </a:lnSpc>
            </a:pPr>
            <a:r>
              <a:rPr lang="en-US" sz="2800" b="1" dirty="0" smtClean="0">
                <a:latin typeface="Arial" panose="020B0604020202020204" pitchFamily="34" charset="0"/>
                <a:cs typeface="Arial" panose="020B0604020202020204" pitchFamily="34" charset="0"/>
              </a:rPr>
              <a:t>     program’s </a:t>
            </a:r>
            <a:r>
              <a:rPr lang="en-US" sz="2800" b="1" dirty="0">
                <a:latin typeface="Arial" panose="020B0604020202020204" pitchFamily="34" charset="0"/>
                <a:cs typeface="Arial" panose="020B0604020202020204" pitchFamily="34" charset="0"/>
              </a:rPr>
              <a:t>effects.</a:t>
            </a:r>
          </a:p>
        </p:txBody>
      </p:sp>
      <p:sp>
        <p:nvSpPr>
          <p:cNvPr id="6" name="TextBox 5"/>
          <p:cNvSpPr txBox="1"/>
          <p:nvPr/>
        </p:nvSpPr>
        <p:spPr>
          <a:xfrm>
            <a:off x="1676400" y="533400"/>
            <a:ext cx="4876800" cy="861774"/>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Learning Objectives</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899293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609600"/>
            <a:ext cx="6934200" cy="769441"/>
          </a:xfrm>
          <a:prstGeom prst="rect">
            <a:avLst/>
          </a:prstGeom>
          <a:noFill/>
        </p:spPr>
        <p:txBody>
          <a:bodyPr wrap="square" rtlCol="0">
            <a:spAutoFit/>
          </a:bodyPr>
          <a:lstStyle/>
          <a:p>
            <a:r>
              <a:rPr lang="en-US" sz="4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 Types of Learning</a:t>
            </a:r>
          </a:p>
        </p:txBody>
      </p:sp>
      <p:sp>
        <p:nvSpPr>
          <p:cNvPr id="6" name="TextBox 5"/>
          <p:cNvSpPr txBox="1"/>
          <p:nvPr/>
        </p:nvSpPr>
        <p:spPr>
          <a:xfrm>
            <a:off x="1295400" y="1676400"/>
            <a:ext cx="56388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Job instruction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Lectures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Programmed </a:t>
            </a:r>
            <a:r>
              <a:rPr lang="en-US" sz="2800" b="1" dirty="0" smtClean="0">
                <a:latin typeface="Arial" panose="020B0604020202020204" pitchFamily="34" charset="0"/>
                <a:cs typeface="Arial" panose="020B0604020202020204" pitchFamily="34" charset="0"/>
              </a:rPr>
              <a:t>learning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Behavior modeling </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Audiovisual-based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Vestibule training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30</a:t>
            </a:fld>
            <a:endParaRPr lang="en-US" dirty="0"/>
          </a:p>
        </p:txBody>
      </p:sp>
      <p:sp>
        <p:nvSpPr>
          <p:cNvPr id="7" name="Footer Placeholder 2"/>
          <p:cNvSpPr>
            <a:spLocks noGrp="1"/>
          </p:cNvSpPr>
          <p:nvPr/>
        </p:nvSpPr>
        <p:spPr>
          <a:xfrm>
            <a:off x="2971800" y="64008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443340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9700" y="1763033"/>
            <a:ext cx="6591300" cy="36009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Electronic performance support systems (EPSS)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Videoconferencing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Computer-based training(CBT)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Simulated learning</a:t>
            </a:r>
          </a:p>
          <a:p>
            <a:endParaRPr lang="en-US" dirty="0"/>
          </a:p>
        </p:txBody>
      </p:sp>
      <p:sp>
        <p:nvSpPr>
          <p:cNvPr id="6" name="TextBox 5"/>
          <p:cNvSpPr txBox="1"/>
          <p:nvPr/>
        </p:nvSpPr>
        <p:spPr>
          <a:xfrm>
            <a:off x="1432737" y="776376"/>
            <a:ext cx="6781800" cy="923330"/>
          </a:xfrm>
          <a:prstGeom prst="rect">
            <a:avLst/>
          </a:prstGeom>
          <a:noFill/>
        </p:spPr>
        <p:txBody>
          <a:bodyPr wrap="square" rtlCol="0">
            <a:spAutoFit/>
          </a:bodyPr>
          <a:lstStyle/>
          <a:p>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 Types of Learning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31</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93550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62000"/>
            <a:ext cx="9144000" cy="1077218"/>
          </a:xfrm>
          <a:prstGeom prst="rect">
            <a:avLst/>
          </a:prstGeom>
          <a:noFill/>
        </p:spPr>
        <p:txBody>
          <a:bodyPr wrap="square" rtlCol="0">
            <a:spAutoFit/>
          </a:bodyPr>
          <a:lstStyle/>
          <a:p>
            <a:pPr algn="ctr"/>
            <a:r>
              <a:rPr lang="en-US" sz="32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IMPROVING PERFORMANCE</a:t>
            </a:r>
            <a:r>
              <a:rPr lang="en-US" sz="3200" b="1" dirty="0" smtClean="0">
                <a:solidFill>
                  <a:schemeClr val="accent4"/>
                </a:solidFill>
                <a:latin typeface="Arial" panose="020B0604020202020204" pitchFamily="34" charset="0"/>
                <a:cs typeface="Arial" panose="020B0604020202020204" pitchFamily="34" charset="0"/>
              </a:rPr>
              <a:t>:</a:t>
            </a:r>
            <a:r>
              <a:rPr lang="en-US" sz="3200" b="1" dirty="0" smtClean="0">
                <a:solidFill>
                  <a:srgbClr val="0070C0"/>
                </a:solidFill>
                <a:latin typeface="Arial" panose="020B0604020202020204" pitchFamily="34" charset="0"/>
                <a:cs typeface="Arial" panose="020B0604020202020204" pitchFamily="34" charset="0"/>
              </a:rPr>
              <a:t> HR Practices Around the Globe Diversity</a:t>
            </a:r>
            <a:endParaRPr lang="en-US" sz="32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383498" y="1965091"/>
            <a:ext cx="8001000"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ABC Virtual Communications, Inc. (www.abcv.com/) </a:t>
            </a:r>
            <a:r>
              <a:rPr lang="en-US" sz="2800" b="1" dirty="0" smtClean="0">
                <a:latin typeface="Arial" panose="020B0604020202020204" pitchFamily="34" charset="0"/>
                <a:cs typeface="Arial" panose="020B0604020202020204" pitchFamily="34" charset="0"/>
              </a:rPr>
              <a:t>in </a:t>
            </a:r>
            <a:r>
              <a:rPr lang="en-US" sz="2800" b="1" dirty="0">
                <a:latin typeface="Arial" panose="020B0604020202020204" pitchFamily="34" charset="0"/>
                <a:cs typeface="Arial" panose="020B0604020202020204" pitchFamily="34" charset="0"/>
              </a:rPr>
              <a:t>Des Moines, Iowa, </a:t>
            </a:r>
            <a:r>
              <a:rPr lang="en-US" sz="2800" b="1" dirty="0" smtClean="0">
                <a:latin typeface="Arial" panose="020B0604020202020204" pitchFamily="34" charset="0"/>
                <a:cs typeface="Arial" panose="020B0604020202020204" pitchFamily="34" charset="0"/>
              </a:rPr>
              <a:t>provides customized software </a:t>
            </a:r>
          </a:p>
          <a:p>
            <a:pPr marL="914400" lvl="1" indent="-45720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8-hour </a:t>
            </a:r>
            <a:r>
              <a:rPr lang="en-US" sz="2800" b="1" dirty="0">
                <a:latin typeface="Arial" panose="020B0604020202020204" pitchFamily="34" charset="0"/>
                <a:cs typeface="Arial" panose="020B0604020202020204" pitchFamily="34" charset="0"/>
              </a:rPr>
              <a:t>orientation </a:t>
            </a:r>
            <a:r>
              <a:rPr lang="en-US" sz="2800" b="1" dirty="0" smtClean="0">
                <a:latin typeface="Arial" panose="020B0604020202020204" pitchFamily="34" charset="0"/>
                <a:cs typeface="Arial" panose="020B0604020202020204" pitchFamily="34" charset="0"/>
              </a:rPr>
              <a:t>overview</a:t>
            </a:r>
          </a:p>
          <a:p>
            <a:pPr marL="914400" lvl="1" indent="-45720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“Effective </a:t>
            </a:r>
            <a:r>
              <a:rPr lang="en-US" sz="2800" b="1" dirty="0">
                <a:latin typeface="Arial" panose="020B0604020202020204" pitchFamily="34" charset="0"/>
                <a:cs typeface="Arial" panose="020B0604020202020204" pitchFamily="34" charset="0"/>
              </a:rPr>
              <a:t>communications” </a:t>
            </a:r>
            <a:r>
              <a:rPr lang="en-US" sz="2800" b="1" dirty="0" smtClean="0">
                <a:latin typeface="Arial" panose="020B0604020202020204" pitchFamily="34" charset="0"/>
                <a:cs typeface="Arial" panose="020B0604020202020204" pitchFamily="34" charset="0"/>
              </a:rPr>
              <a:t>training</a:t>
            </a:r>
          </a:p>
          <a:p>
            <a:pPr marL="914400" lvl="1" indent="-457200">
              <a:lnSpc>
                <a:spcPct val="150000"/>
              </a:lnSpc>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Specialized classes </a:t>
            </a:r>
            <a:r>
              <a:rPr lang="en-US" sz="2800" b="1" dirty="0">
                <a:latin typeface="Arial" panose="020B0604020202020204" pitchFamily="34" charset="0"/>
                <a:cs typeface="Arial" panose="020B0604020202020204" pitchFamily="34" charset="0"/>
              </a:rPr>
              <a:t>for individual </a:t>
            </a:r>
            <a:r>
              <a:rPr lang="en-US" sz="2800" b="1" dirty="0" smtClean="0">
                <a:latin typeface="Arial" panose="020B0604020202020204" pitchFamily="34" charset="0"/>
                <a:cs typeface="Arial" panose="020B0604020202020204" pitchFamily="34" charset="0"/>
              </a:rPr>
              <a:t>needs</a:t>
            </a:r>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32</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150571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1" y="546538"/>
            <a:ext cx="7162800" cy="923330"/>
          </a:xfrm>
          <a:prstGeom prst="rect">
            <a:avLst/>
          </a:prstGeom>
          <a:noFill/>
        </p:spPr>
        <p:txBody>
          <a:bodyPr wrap="square" rtlCol="0">
            <a:spAutoFit/>
          </a:bodyPr>
          <a:lstStyle/>
          <a:p>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 Types of Learning</a:t>
            </a:r>
          </a:p>
          <a:p>
            <a:endParaRPr lang="en-US" dirty="0"/>
          </a:p>
        </p:txBody>
      </p:sp>
      <p:sp>
        <p:nvSpPr>
          <p:cNvPr id="7" name="TextBox 6"/>
          <p:cNvSpPr txBox="1"/>
          <p:nvPr/>
        </p:nvSpPr>
        <p:spPr>
          <a:xfrm>
            <a:off x="381001" y="1295400"/>
            <a:ext cx="8153400" cy="48013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Lifelong and Literacy Training </a:t>
            </a:r>
            <a:r>
              <a:rPr lang="en-US" sz="2800" b="1" dirty="0" smtClean="0">
                <a:latin typeface="Arial" panose="020B0604020202020204" pitchFamily="34" charset="0"/>
                <a:cs typeface="Arial" panose="020B0604020202020204" pitchFamily="34" charset="0"/>
              </a:rPr>
              <a:t>Techniques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Team </a:t>
            </a:r>
            <a:r>
              <a:rPr lang="en-US" sz="2800" b="1" dirty="0" smtClean="0">
                <a:latin typeface="Arial" panose="020B0604020202020204" pitchFamily="34" charset="0"/>
                <a:cs typeface="Arial" panose="020B0604020202020204" pitchFamily="34" charset="0"/>
              </a:rPr>
              <a:t>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Internet-based </a:t>
            </a:r>
            <a:r>
              <a:rPr lang="en-US" sz="2800" b="1" dirty="0" smtClean="0">
                <a:latin typeface="Arial" panose="020B0604020202020204" pitchFamily="34" charset="0"/>
                <a:cs typeface="Arial" panose="020B0604020202020204" pitchFamily="34" charset="0"/>
              </a:rPr>
              <a:t>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Learning Management Systems (LMS</a:t>
            </a:r>
            <a:r>
              <a:rPr lang="en-US" sz="2800" b="1" dirty="0" smtClean="0">
                <a:latin typeface="Arial" panose="020B0604020202020204" pitchFamily="34" charset="0"/>
                <a:cs typeface="Arial" panose="020B0604020202020204" pitchFamily="34" charset="0"/>
              </a:rPr>
              <a: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Virtual classrooms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Mobile Learning</a:t>
            </a:r>
          </a:p>
          <a:p>
            <a:endParaRPr lang="en-US" b="1" dirty="0">
              <a:latin typeface="Arial" panose="020B0604020202020204" pitchFamily="34" charset="0"/>
              <a:cs typeface="Arial" panose="020B0604020202020204" pitchFamily="34" charset="0"/>
            </a:endParaRPr>
          </a:p>
          <a:p>
            <a:endParaRPr lang="en-US" dirty="0"/>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33</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674906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762000"/>
            <a:ext cx="9525000" cy="1077218"/>
          </a:xfrm>
          <a:prstGeom prst="rect">
            <a:avLst/>
          </a:prstGeom>
        </p:spPr>
        <p:txBody>
          <a:bodyPr wrap="square">
            <a:spAutoFit/>
          </a:bodyPr>
          <a:lstStyle/>
          <a:p>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IMPROVING PERFORMANCE: </a:t>
            </a:r>
            <a:r>
              <a:rPr lang="en-US" sz="3200" b="1" dirty="0" smtClean="0">
                <a:solidFill>
                  <a:srgbClr val="00B050"/>
                </a:solidFill>
                <a:latin typeface="Arial" panose="020B0604020202020204" pitchFamily="34" charset="0"/>
                <a:cs typeface="Arial" panose="020B0604020202020204" pitchFamily="34" charset="0"/>
              </a:rPr>
              <a:t> HR Tools </a:t>
            </a:r>
          </a:p>
          <a:p>
            <a:r>
              <a:rPr lang="en-US" sz="3200" b="1" dirty="0" smtClean="0">
                <a:solidFill>
                  <a:srgbClr val="00B050"/>
                </a:solidFill>
                <a:latin typeface="Arial" panose="020B0604020202020204" pitchFamily="34" charset="0"/>
                <a:cs typeface="Arial" panose="020B0604020202020204" pitchFamily="34" charset="0"/>
              </a:rPr>
              <a:t>   for </a:t>
            </a:r>
            <a:r>
              <a:rPr lang="en-US" sz="3200" b="1" dirty="0">
                <a:solidFill>
                  <a:srgbClr val="00B050"/>
                </a:solidFill>
                <a:latin typeface="Arial" panose="020B0604020202020204" pitchFamily="34" charset="0"/>
                <a:cs typeface="Arial" panose="020B0604020202020204" pitchFamily="34" charset="0"/>
              </a:rPr>
              <a:t>Line Managers and </a:t>
            </a:r>
            <a:r>
              <a:rPr lang="en-US" sz="3200" b="1" dirty="0" smtClean="0">
                <a:solidFill>
                  <a:srgbClr val="00B050"/>
                </a:solidFill>
                <a:latin typeface="Arial" panose="020B0604020202020204" pitchFamily="34" charset="0"/>
                <a:cs typeface="Arial" panose="020B0604020202020204" pitchFamily="34" charset="0"/>
              </a:rPr>
              <a:t>Entrepreneurs</a:t>
            </a:r>
          </a:p>
        </p:txBody>
      </p:sp>
      <p:sp>
        <p:nvSpPr>
          <p:cNvPr id="8" name="TextBox 7"/>
          <p:cNvSpPr txBox="1"/>
          <p:nvPr/>
        </p:nvSpPr>
        <p:spPr>
          <a:xfrm>
            <a:off x="762000" y="2228193"/>
            <a:ext cx="8610600" cy="2677656"/>
          </a:xfrm>
          <a:prstGeom prst="rect">
            <a:avLst/>
          </a:prstGeom>
          <a:noFill/>
        </p:spPr>
        <p:txBody>
          <a:bodyPr wrap="square" rtlCol="0">
            <a:spAutoFit/>
          </a:bodyPr>
          <a:lstStyle/>
          <a:p>
            <a:pPr>
              <a:lnSpc>
                <a:spcPct val="150000"/>
              </a:lnSpc>
            </a:pPr>
            <a:r>
              <a:rPr lang="en-US" sz="2800" b="1" dirty="0">
                <a:latin typeface="Arial" panose="020B0604020202020204" pitchFamily="34" charset="0"/>
                <a:cs typeface="Arial" panose="020B0604020202020204" pitchFamily="34" charset="0"/>
              </a:rPr>
              <a:t>Creating Your Own Training </a:t>
            </a:r>
            <a:r>
              <a:rPr lang="en-US" sz="2800" b="1" dirty="0" smtClean="0">
                <a:latin typeface="Arial" panose="020B0604020202020204" pitchFamily="34" charset="0"/>
                <a:cs typeface="Arial" panose="020B0604020202020204" pitchFamily="34" charset="0"/>
              </a:rPr>
              <a:t>Program</a:t>
            </a:r>
          </a:p>
          <a:p>
            <a:pPr marL="971550" lvl="1" indent="-514350">
              <a:lnSpc>
                <a:spcPct val="150000"/>
              </a:lnSpc>
              <a:buFont typeface="+mj-lt"/>
              <a:buAutoNum type="arabicPeriod"/>
            </a:pPr>
            <a:r>
              <a:rPr lang="en-US" sz="2800" b="1" dirty="0" smtClean="0">
                <a:latin typeface="Arial" panose="020B0604020202020204" pitchFamily="34" charset="0"/>
                <a:cs typeface="Arial" panose="020B0604020202020204" pitchFamily="34" charset="0"/>
              </a:rPr>
              <a:t>Prepackaged </a:t>
            </a:r>
            <a:r>
              <a:rPr lang="en-US" sz="2800" b="1" dirty="0">
                <a:latin typeface="Arial" panose="020B0604020202020204" pitchFamily="34" charset="0"/>
                <a:cs typeface="Arial" panose="020B0604020202020204" pitchFamily="34" charset="0"/>
              </a:rPr>
              <a:t>training </a:t>
            </a:r>
            <a:r>
              <a:rPr lang="en-US" sz="2800" b="1" dirty="0" smtClean="0">
                <a:latin typeface="Arial" panose="020B0604020202020204" pitchFamily="34" charset="0"/>
                <a:cs typeface="Arial" panose="020B0604020202020204" pitchFamily="34" charset="0"/>
              </a:rPr>
              <a:t>solutions</a:t>
            </a:r>
          </a:p>
          <a:p>
            <a:pPr marL="971550" lvl="1" indent="-514350">
              <a:lnSpc>
                <a:spcPct val="150000"/>
              </a:lnSpc>
              <a:buFont typeface="+mj-lt"/>
              <a:buAutoNum type="arabicPeriod"/>
            </a:pPr>
            <a:r>
              <a:rPr lang="en-US" sz="2800" b="1" dirty="0" smtClean="0">
                <a:latin typeface="Arial" panose="020B0604020202020204" pitchFamily="34" charset="0"/>
                <a:cs typeface="Arial" panose="020B0604020202020204" pitchFamily="34" charset="0"/>
              </a:rPr>
              <a:t>Outsourced learning</a:t>
            </a:r>
          </a:p>
          <a:p>
            <a:pPr marL="971550" lvl="1" indent="-514350">
              <a:lnSpc>
                <a:spcPct val="150000"/>
              </a:lnSpc>
              <a:buFont typeface="+mj-lt"/>
              <a:buAutoNum type="arabicPeriod"/>
            </a:pPr>
            <a:r>
              <a:rPr lang="en-US" sz="2800" b="1" dirty="0" smtClean="0">
                <a:latin typeface="Arial" panose="020B0604020202020204" pitchFamily="34" charset="0"/>
                <a:cs typeface="Arial" panose="020B0604020202020204" pitchFamily="34" charset="0"/>
              </a:rPr>
              <a:t>Create </a:t>
            </a:r>
            <a:r>
              <a:rPr lang="en-US" sz="2800" b="1" dirty="0">
                <a:latin typeface="Arial" panose="020B0604020202020204" pitchFamily="34" charset="0"/>
                <a:cs typeface="Arial" panose="020B0604020202020204" pitchFamily="34" charset="0"/>
              </a:rPr>
              <a:t>your own </a:t>
            </a:r>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34</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70140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2458183"/>
            <a:ext cx="3484426"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1434234"/>
            <a:ext cx="3886200" cy="48936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On-the-job training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 OJT process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Apprenticeships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Informal</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Other forms of training and learning</a:t>
            </a:r>
          </a:p>
          <a:p>
            <a:endParaRPr lang="en-US" dirty="0"/>
          </a:p>
        </p:txBody>
      </p:sp>
      <p:sp>
        <p:nvSpPr>
          <p:cNvPr id="7" name="TextBox 6"/>
          <p:cNvSpPr txBox="1"/>
          <p:nvPr/>
        </p:nvSpPr>
        <p:spPr>
          <a:xfrm>
            <a:off x="2438400" y="664793"/>
            <a:ext cx="4038600" cy="646331"/>
          </a:xfrm>
          <a:prstGeom prst="rect">
            <a:avLst/>
          </a:prstGeom>
          <a:noFill/>
        </p:spPr>
        <p:txBody>
          <a:bodyPr wrap="square" rtlCol="0">
            <a:spAutoFit/>
          </a:bodyPr>
          <a:lstStyle/>
          <a:p>
            <a:pPr algn="ctr"/>
            <a:r>
              <a:rPr lang="en-US" sz="36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endPar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35</a:t>
            </a:fld>
            <a:endParaRPr lang="en-US" dirty="0"/>
          </a:p>
        </p:txBody>
      </p:sp>
      <p:sp>
        <p:nvSpPr>
          <p:cNvPr id="8" name="Footer Placeholder 2"/>
          <p:cNvSpPr>
            <a:spLocks noGrp="1"/>
          </p:cNvSpPr>
          <p:nvPr/>
        </p:nvSpPr>
        <p:spPr>
          <a:xfrm>
            <a:off x="2971800" y="64008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731619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5265" y="1905000"/>
            <a:ext cx="6629400" cy="2400657"/>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 and briefly discuss four management development methods.</a:t>
            </a:r>
          </a:p>
          <a:p>
            <a:endParaRPr lang="en-US"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36</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912518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2057400"/>
            <a:ext cx="6858000" cy="467820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Strategy and </a:t>
            </a:r>
            <a:r>
              <a:rPr lang="en-US" sz="2800" b="1" dirty="0" smtClean="0">
                <a:latin typeface="Arial" panose="020B0604020202020204" pitchFamily="34" charset="0"/>
                <a:cs typeface="Arial" panose="020B0604020202020204" pitchFamily="34" charset="0"/>
              </a:rPr>
              <a:t>development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Candidate Assessment and the</a:t>
            </a:r>
          </a:p>
          <a:p>
            <a:pPr marL="457200" indent="-457200">
              <a:lnSpc>
                <a:spcPct val="150000"/>
              </a:lnSpc>
            </a:pPr>
            <a:r>
              <a:rPr lang="en-US" sz="2800" b="1" dirty="0" smtClean="0">
                <a:latin typeface="Arial" panose="020B0604020202020204" pitchFamily="34" charset="0"/>
                <a:cs typeface="Arial" panose="020B0604020202020204" pitchFamily="34" charset="0"/>
              </a:rPr>
              <a:t>9</a:t>
            </a:r>
            <a:r>
              <a:rPr lang="en-US" sz="2800" b="1" dirty="0">
                <a:latin typeface="Arial" panose="020B0604020202020204" pitchFamily="34" charset="0"/>
                <a:cs typeface="Arial" panose="020B0604020202020204" pitchFamily="34" charset="0"/>
              </a:rPr>
              <a:t>-Box Grid</a:t>
            </a:r>
          </a:p>
          <a:p>
            <a:pPr marL="457200" indent="-457200">
              <a:lnSpc>
                <a:spcPct val="150000"/>
              </a:lnSpc>
              <a:buFont typeface="Arial" panose="020B0604020202020204" pitchFamily="34" charset="0"/>
              <a:buChar char="•"/>
            </a:pPr>
            <a:r>
              <a:rPr lang="en-US" sz="2800" b="1" dirty="0"/>
              <a:t>Managerial on-the-job training</a:t>
            </a:r>
          </a:p>
          <a:p>
            <a:pPr marL="457200" indent="-457200">
              <a:lnSpc>
                <a:spcPct val="150000"/>
              </a:lnSpc>
              <a:buFont typeface="Arial" panose="020B0604020202020204" pitchFamily="34" charset="0"/>
              <a:buChar char="•"/>
            </a:pPr>
            <a:r>
              <a:rPr lang="en-US" sz="2800" b="1" dirty="0"/>
              <a:t>Coaching/understudy approach </a:t>
            </a:r>
          </a:p>
          <a:p>
            <a:pPr marL="457200" indent="-457200">
              <a:lnSpc>
                <a:spcPct val="150000"/>
              </a:lnSpc>
              <a:buFont typeface="Arial" panose="020B0604020202020204" pitchFamily="34" charset="0"/>
              <a:buChar char="•"/>
            </a:pPr>
            <a:r>
              <a:rPr lang="en-US" sz="2800" b="1" dirty="0"/>
              <a:t>Action </a:t>
            </a:r>
            <a:r>
              <a:rPr lang="en-US" sz="2800" b="1" dirty="0" smtClean="0"/>
              <a:t>learning</a:t>
            </a:r>
          </a:p>
          <a:p>
            <a:endParaRPr lang="en-US" sz="2800" b="1" dirty="0"/>
          </a:p>
          <a:p>
            <a:endParaRPr lang="en-US" dirty="0"/>
          </a:p>
        </p:txBody>
      </p:sp>
      <p:sp>
        <p:nvSpPr>
          <p:cNvPr id="7" name="TextBox 6"/>
          <p:cNvSpPr txBox="1"/>
          <p:nvPr/>
        </p:nvSpPr>
        <p:spPr>
          <a:xfrm>
            <a:off x="1295400" y="838200"/>
            <a:ext cx="57912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Implementing Management Development Programs</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37</a:t>
            </a:fld>
            <a:endParaRPr lang="en-US" dirty="0"/>
          </a:p>
        </p:txBody>
      </p:sp>
      <p:sp>
        <p:nvSpPr>
          <p:cNvPr id="9"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079247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3900" y="685800"/>
            <a:ext cx="74676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Off-the-Job Management Training and Development Techniques</a:t>
            </a:r>
          </a:p>
        </p:txBody>
      </p:sp>
      <p:sp>
        <p:nvSpPr>
          <p:cNvPr id="6" name="TextBox 5"/>
          <p:cNvSpPr txBox="1"/>
          <p:nvPr/>
        </p:nvSpPr>
        <p:spPr>
          <a:xfrm>
            <a:off x="1295400" y="1981200"/>
            <a:ext cx="63246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Case studies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Computerized management games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Outside seminars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University programs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Role-playing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38</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207195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8678" y="2286000"/>
            <a:ext cx="4724400" cy="29546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Behavior modeling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Corporate universities </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Executive coaches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SHRM learning system</a:t>
            </a:r>
          </a:p>
          <a:p>
            <a:endParaRPr lang="en-US" dirty="0"/>
          </a:p>
        </p:txBody>
      </p:sp>
      <p:sp>
        <p:nvSpPr>
          <p:cNvPr id="6" name="TextBox 5"/>
          <p:cNvSpPr txBox="1"/>
          <p:nvPr/>
        </p:nvSpPr>
        <p:spPr>
          <a:xfrm>
            <a:off x="838200" y="754912"/>
            <a:ext cx="7543800" cy="1354217"/>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Off-the-Job Management Training and Development Techniques</a:t>
            </a:r>
          </a:p>
          <a:p>
            <a:pPr algn="ctr"/>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39</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685024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GB" altLang="tr-TR" sz="1400"/>
          </a:p>
        </p:txBody>
      </p:sp>
      <p:sp>
        <p:nvSpPr>
          <p:cNvPr id="512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GB" altLang="tr-TR" sz="1400"/>
          </a:p>
        </p:txBody>
      </p:sp>
      <p:sp>
        <p:nvSpPr>
          <p:cNvPr id="5125" name="Rectangle 2"/>
          <p:cNvSpPr>
            <a:spLocks noGrp="1" noChangeArrowheads="1"/>
          </p:cNvSpPr>
          <p:nvPr>
            <p:ph type="title"/>
          </p:nvPr>
        </p:nvSpPr>
        <p:spPr>
          <a:xfrm>
            <a:off x="457200" y="274638"/>
            <a:ext cx="8229600" cy="1325562"/>
          </a:xfrm>
        </p:spPr>
        <p:txBody>
          <a:bodyPr>
            <a:normAutofit fontScale="90000"/>
          </a:bodyPr>
          <a:lstStyle/>
          <a:p>
            <a:pPr eaLnBrk="1" hangingPunct="1"/>
            <a:r>
              <a:rPr lang="en-US" altLang="tr-TR" sz="3600" dirty="0" smtClean="0"/>
              <a:t>HRM In Action: Executive Onboarding For External Hires  </a:t>
            </a:r>
          </a:p>
        </p:txBody>
      </p:sp>
      <p:sp>
        <p:nvSpPr>
          <p:cNvPr id="5126" name="Rectangle 3"/>
          <p:cNvSpPr>
            <a:spLocks noGrp="1" noChangeArrowheads="1"/>
          </p:cNvSpPr>
          <p:nvPr>
            <p:ph type="body" idx="1"/>
          </p:nvPr>
        </p:nvSpPr>
        <p:spPr>
          <a:xfrm>
            <a:off x="990600" y="2286000"/>
            <a:ext cx="7620000" cy="3962400"/>
          </a:xfrm>
        </p:spPr>
        <p:txBody>
          <a:bodyPr/>
          <a:lstStyle/>
          <a:p>
            <a:pPr eaLnBrk="1" hangingPunct="1">
              <a:lnSpc>
                <a:spcPct val="90000"/>
              </a:lnSpc>
            </a:pPr>
            <a:r>
              <a:rPr lang="en-US" altLang="tr-TR" dirty="0" smtClean="0"/>
              <a:t>Up to 40% of externally hired </a:t>
            </a:r>
            <a:r>
              <a:rPr lang="en-US" altLang="tr-TR" i="1" dirty="0" smtClean="0"/>
              <a:t>executives</a:t>
            </a:r>
            <a:r>
              <a:rPr lang="en-US" altLang="tr-TR" dirty="0" smtClean="0"/>
              <a:t> fail within first 18 months </a:t>
            </a:r>
            <a:endParaRPr lang="lv-LV" altLang="tr-TR" dirty="0" smtClean="0"/>
          </a:p>
          <a:p>
            <a:pPr>
              <a:lnSpc>
                <a:spcPct val="90000"/>
              </a:lnSpc>
            </a:pPr>
            <a:r>
              <a:rPr lang="lv-LV" altLang="tr-TR" dirty="0" smtClean="0"/>
              <a:t>O</a:t>
            </a:r>
            <a:r>
              <a:rPr lang="en-US" altLang="tr-TR" dirty="0" err="1" smtClean="0"/>
              <a:t>thers</a:t>
            </a:r>
            <a:r>
              <a:rPr lang="en-US" altLang="tr-TR" dirty="0" smtClean="0"/>
              <a:t> </a:t>
            </a:r>
            <a:r>
              <a:rPr lang="en-US" altLang="tr-TR" dirty="0"/>
              <a:t>that are recruited from outside the firm leave within five years</a:t>
            </a:r>
            <a:endParaRPr lang="en-US" altLang="tr-TR" dirty="0" smtClean="0"/>
          </a:p>
          <a:p>
            <a:pPr eaLnBrk="1" hangingPunct="1">
              <a:lnSpc>
                <a:spcPct val="90000"/>
              </a:lnSpc>
            </a:pPr>
            <a:r>
              <a:rPr lang="en-US" altLang="tr-TR" dirty="0" smtClean="0"/>
              <a:t>Companies often do a poor job of onboarding </a:t>
            </a:r>
          </a:p>
          <a:p>
            <a:pPr eaLnBrk="1" hangingPunct="1">
              <a:lnSpc>
                <a:spcPct val="90000"/>
              </a:lnSpc>
            </a:pPr>
            <a:r>
              <a:rPr lang="en-US" altLang="tr-TR" dirty="0" smtClean="0"/>
              <a:t>Provides a guide to new corporate culture and its people and personalities </a:t>
            </a:r>
          </a:p>
        </p:txBody>
      </p:sp>
      <p:sp>
        <p:nvSpPr>
          <p:cNvPr id="3079" name="Slide Number Placeholder 1"/>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mtClean="0"/>
              <a:t>7-</a:t>
            </a:r>
            <a:fld id="{928D5358-8B6C-484E-8988-06448A30EAB1}" type="slidenum">
              <a:rPr lang="en-US" smtClean="0"/>
              <a:pPr>
                <a:defRPr/>
              </a:pPr>
              <a:t>4</a:t>
            </a:fld>
            <a:endParaRPr lang="en-US" smtClean="0"/>
          </a:p>
        </p:txBody>
      </p:sp>
      <p:sp>
        <p:nvSpPr>
          <p:cNvPr id="5129" name="Rectangle 4"/>
          <p:cNvSpPr txBox="1">
            <a:spLocks noGrp="1" noChangeArrowheads="1"/>
          </p:cNvSpPr>
          <p:nvPr/>
        </p:nvSpPr>
        <p:spPr bwMode="auto">
          <a:xfrm>
            <a:off x="1600200" y="6248400"/>
            <a:ext cx="640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tr-TR" sz="1400" dirty="0"/>
              <a:t> Copyright © 2014 Pearson Education</a:t>
            </a:r>
            <a:endParaRPr lang="en-US" altLang="tr-TR" dirty="0"/>
          </a:p>
        </p:txBody>
      </p:sp>
    </p:spTree>
    <p:extLst>
      <p:ext uri="{BB962C8B-B14F-4D97-AF65-F5344CB8AC3E}">
        <p14:creationId xmlns:p14="http://schemas.microsoft.com/office/powerpoint/2010/main" val="72297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7317" y="914400"/>
            <a:ext cx="6858000" cy="1354217"/>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Off-the-Job Management Training and Development Techniques</a:t>
            </a:r>
          </a:p>
          <a:p>
            <a:pPr algn="ctr"/>
            <a:endParaRPr lang="en-US" dirty="0"/>
          </a:p>
        </p:txBody>
      </p:sp>
      <p:sp>
        <p:nvSpPr>
          <p:cNvPr id="6" name="TextBox 5"/>
          <p:cNvSpPr txBox="1"/>
          <p:nvPr/>
        </p:nvSpPr>
        <p:spPr>
          <a:xfrm>
            <a:off x="1001486" y="2567973"/>
            <a:ext cx="7086600" cy="20313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Leadership Development at </a:t>
            </a:r>
            <a:r>
              <a:rPr lang="en-US" sz="2800" b="1" dirty="0" smtClean="0">
                <a:latin typeface="Arial" panose="020B0604020202020204" pitchFamily="34" charset="0"/>
                <a:cs typeface="Arial" panose="020B0604020202020204" pitchFamily="34" charset="0"/>
              </a:rPr>
              <a:t>GE</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Talent Management and Differential Development Assignments</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40</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2957672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0680" y="657129"/>
            <a:ext cx="5638800" cy="923330"/>
          </a:xfrm>
          <a:prstGeom prst="rect">
            <a:avLst/>
          </a:prstGeom>
          <a:noFill/>
        </p:spPr>
        <p:txBody>
          <a:bodyPr wrap="square" rtlCol="0">
            <a:spAutoFit/>
          </a:bodyPr>
          <a:lstStyle/>
          <a:p>
            <a:pPr algn="ctr"/>
            <a:r>
              <a:rPr lang="en-US" sz="36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endPar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dirty="0"/>
          </a:p>
        </p:txBody>
      </p:sp>
      <p:sp>
        <p:nvSpPr>
          <p:cNvPr id="6" name="TextBox 5"/>
          <p:cNvSpPr txBox="1"/>
          <p:nvPr/>
        </p:nvSpPr>
        <p:spPr>
          <a:xfrm>
            <a:off x="1143000" y="1543883"/>
            <a:ext cx="39624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Strategy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On- and off-the-job</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Coaching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Action learning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Cases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Games</a:t>
            </a:r>
          </a:p>
          <a:p>
            <a:endParaRPr lang="en-US" dirty="0"/>
          </a:p>
        </p:txBody>
      </p:sp>
      <p:sp>
        <p:nvSpPr>
          <p:cNvPr id="8" name="Slide Number Placeholder 7"/>
          <p:cNvSpPr>
            <a:spLocks noGrp="1"/>
          </p:cNvSpPr>
          <p:nvPr>
            <p:ph type="sldNum" sz="quarter" idx="12"/>
          </p:nvPr>
        </p:nvSpPr>
        <p:spPr/>
        <p:txBody>
          <a:bodyPr/>
          <a:lstStyle/>
          <a:p>
            <a:r>
              <a:rPr lang="en-US" dirty="0" smtClean="0"/>
              <a:t>8-</a:t>
            </a:r>
            <a:fld id="{E0926760-F15F-462E-8D64-749C808E0CCD}" type="slidenum">
              <a:rPr lang="en-US" smtClean="0"/>
              <a:pPr/>
              <a:t>41</a:t>
            </a:fld>
            <a:endParaRPr lang="en-US" dirty="0"/>
          </a:p>
        </p:txBody>
      </p:sp>
      <p:pic>
        <p:nvPicPr>
          <p:cNvPr id="7174" name="Picture 6" descr="C:\Users\Oneness\AppData\Local\Microsoft\Windows\Temporary Internet Files\Content.IE5\T5TACGU3\MP90044250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0680" y="2697480"/>
            <a:ext cx="1828800" cy="27432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528695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838200"/>
            <a:ext cx="6172200" cy="646331"/>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t>
            </a:r>
            <a:r>
              <a:rPr lang="en-US" sz="36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eview</a:t>
            </a:r>
            <a:endPar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533400" y="1546086"/>
            <a:ext cx="5486400"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Outside and university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Role-playing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Behavior modeling</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Corporate universities </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SHRM</a:t>
            </a:r>
          </a:p>
          <a:p>
            <a:pPr marL="457200" indent="-45720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GE and Talent </a:t>
            </a:r>
            <a:r>
              <a:rPr lang="en-US" sz="2800" b="1" dirty="0">
                <a:latin typeface="Arial" panose="020B0604020202020204" pitchFamily="34" charset="0"/>
                <a:cs typeface="Arial" panose="020B0604020202020204" pitchFamily="34" charset="0"/>
              </a:rPr>
              <a:t>Management</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42</a:t>
            </a:fld>
            <a:endParaRPr lang="en-US" dirty="0"/>
          </a:p>
        </p:txBody>
      </p:sp>
      <p:sp>
        <p:nvSpPr>
          <p:cNvPr id="7" name="Footer Placeholder 2"/>
          <p:cNvSpPr>
            <a:spLocks noGrp="1"/>
          </p:cNvSpPr>
          <p:nvPr/>
        </p:nvSpPr>
        <p:spPr>
          <a:xfrm>
            <a:off x="2971800" y="64611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133472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913858"/>
            <a:ext cx="8458200" cy="2400657"/>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 and briefly discuss the importance of the steps in leading organizational change.</a:t>
            </a:r>
          </a:p>
          <a:p>
            <a:pPr algn="ctr"/>
            <a:endParaRPr lang="en-US"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43</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531874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85800"/>
            <a:ext cx="8077200"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Managing Organizational Change Programs</a:t>
            </a:r>
          </a:p>
        </p:txBody>
      </p:sp>
      <p:sp>
        <p:nvSpPr>
          <p:cNvPr id="6" name="TextBox 5"/>
          <p:cNvSpPr txBox="1"/>
          <p:nvPr/>
        </p:nvSpPr>
        <p:spPr>
          <a:xfrm>
            <a:off x="838200" y="1812179"/>
            <a:ext cx="4724400" cy="4247317"/>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What to change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Structure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Technology</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Other</a:t>
            </a:r>
          </a:p>
          <a:p>
            <a:pPr marL="457200" indent="-457200">
              <a:buFont typeface="Arial" panose="020B0604020202020204" pitchFamily="34" charset="0"/>
              <a:buChar char="•"/>
            </a:pPr>
            <a:r>
              <a:rPr lang="en-US" sz="2800" b="1" dirty="0" err="1">
                <a:latin typeface="Arial" panose="020B0604020202020204" pitchFamily="34" charset="0"/>
                <a:cs typeface="Arial" panose="020B0604020202020204" pitchFamily="34" charset="0"/>
              </a:rPr>
              <a:t>Lewin’s</a:t>
            </a:r>
            <a:r>
              <a:rPr lang="en-US" sz="2800" b="1" dirty="0">
                <a:latin typeface="Arial" panose="020B0604020202020204" pitchFamily="34" charset="0"/>
                <a:cs typeface="Arial" panose="020B0604020202020204" pitchFamily="34" charset="0"/>
              </a:rPr>
              <a:t> change process</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Unfreezing	</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Moving</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Refreezing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44</a:t>
            </a:fld>
            <a:endParaRPr lang="en-US" dirty="0"/>
          </a:p>
        </p:txBody>
      </p:sp>
      <p:pic>
        <p:nvPicPr>
          <p:cNvPr id="8194" name="Picture 2" descr="C:\Users\Oneness\AppData\Local\Microsoft\Windows\Temporary Internet Files\Content.IE5\97ATOE04\MP90042280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3124200"/>
            <a:ext cx="3505200" cy="2514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4611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546684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685800"/>
            <a:ext cx="7696200" cy="584775"/>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Leading Organizational Change</a:t>
            </a:r>
          </a:p>
        </p:txBody>
      </p:sp>
      <p:sp>
        <p:nvSpPr>
          <p:cNvPr id="6" name="TextBox 5"/>
          <p:cNvSpPr txBox="1"/>
          <p:nvPr/>
        </p:nvSpPr>
        <p:spPr>
          <a:xfrm>
            <a:off x="439994" y="1524000"/>
            <a:ext cx="3733800" cy="3816429"/>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Unfreezing stage</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Urgency </a:t>
            </a:r>
            <a:endParaRPr lang="en-US" sz="2800" b="1" dirty="0">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Commitment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Moving stage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Coalition</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Vision</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Acceptance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Gains</a:t>
            </a:r>
          </a:p>
          <a:p>
            <a:endParaRPr lang="en-US" dirty="0"/>
          </a:p>
        </p:txBody>
      </p:sp>
      <p:pic>
        <p:nvPicPr>
          <p:cNvPr id="7"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53000" y="3425959"/>
            <a:ext cx="2440228" cy="162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07642" y="1541206"/>
            <a:ext cx="3622242" cy="1661993"/>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Refreezing stage</a:t>
            </a:r>
          </a:p>
          <a:p>
            <a:pPr marL="742950" lvl="1" indent="-285750">
              <a:buFont typeface="Courier New" panose="02070309020205020404" pitchFamily="49" charset="0"/>
              <a:buChar char="o"/>
            </a:pPr>
            <a:r>
              <a:rPr lang="en-US" sz="2800" b="1" dirty="0">
                <a:latin typeface="Arial" panose="020B0604020202020204" pitchFamily="34" charset="0"/>
                <a:cs typeface="Arial" panose="020B0604020202020204" pitchFamily="34" charset="0"/>
              </a:rPr>
              <a:t>Reinforcement</a:t>
            </a:r>
          </a:p>
          <a:p>
            <a:pPr marL="742950" lvl="1" indent="-285750">
              <a:buFont typeface="Courier New" panose="02070309020205020404" pitchFamily="49" charset="0"/>
              <a:buChar char="o"/>
            </a:pPr>
            <a:r>
              <a:rPr lang="en-US" sz="2800" b="1" dirty="0">
                <a:latin typeface="Arial" panose="020B0604020202020204" pitchFamily="34" charset="0"/>
                <a:cs typeface="Arial" panose="020B0604020202020204" pitchFamily="34" charset="0"/>
              </a:rPr>
              <a:t>Monitor</a:t>
            </a:r>
          </a:p>
          <a:p>
            <a:endParaRPr lang="en-US" dirty="0"/>
          </a:p>
        </p:txBody>
      </p:sp>
      <p:sp>
        <p:nvSpPr>
          <p:cNvPr id="10" name="Slide Number Placeholder 9"/>
          <p:cNvSpPr>
            <a:spLocks noGrp="1"/>
          </p:cNvSpPr>
          <p:nvPr>
            <p:ph type="sldNum" sz="quarter" idx="12"/>
          </p:nvPr>
        </p:nvSpPr>
        <p:spPr/>
        <p:txBody>
          <a:bodyPr/>
          <a:lstStyle/>
          <a:p>
            <a:r>
              <a:rPr lang="en-US" smtClean="0"/>
              <a:t>8-</a:t>
            </a:r>
            <a:fld id="{E0926760-F15F-462E-8D64-749C808E0CCD}" type="slidenum">
              <a:rPr lang="en-US" smtClean="0"/>
              <a:pPr/>
              <a:t>45</a:t>
            </a:fld>
            <a:endParaRPr lang="en-US" dirty="0"/>
          </a:p>
        </p:txBody>
      </p:sp>
      <p:sp>
        <p:nvSpPr>
          <p:cNvPr id="9" name="Footer Placeholder 2"/>
          <p:cNvSpPr>
            <a:spLocks noGrp="1"/>
          </p:cNvSpPr>
          <p:nvPr/>
        </p:nvSpPr>
        <p:spPr>
          <a:xfrm>
            <a:off x="2971800" y="63087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551356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1303" y="748286"/>
            <a:ext cx="7315200" cy="584775"/>
          </a:xfrm>
          <a:prstGeom prst="rect">
            <a:avLst/>
          </a:prstGeom>
          <a:noFill/>
        </p:spPr>
        <p:txBody>
          <a:bodyPr wrap="square" rtlCol="0">
            <a:spAutoFit/>
          </a:bodyPr>
          <a:lstStyle/>
          <a:p>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Using Organizational Development</a:t>
            </a:r>
          </a:p>
        </p:txBody>
      </p:sp>
      <p:sp>
        <p:nvSpPr>
          <p:cNvPr id="6" name="TextBox 5"/>
          <p:cNvSpPr txBox="1"/>
          <p:nvPr/>
        </p:nvSpPr>
        <p:spPr>
          <a:xfrm>
            <a:off x="838200" y="1524000"/>
            <a:ext cx="4343400"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Characteristics</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Human processes</a:t>
            </a:r>
          </a:p>
          <a:p>
            <a:pPr marL="457200" indent="-457200">
              <a:lnSpc>
                <a:spcPct val="150000"/>
              </a:lnSpc>
              <a:buFont typeface="Arial" panose="020B0604020202020204" pitchFamily="34" charset="0"/>
              <a:buChar char="•"/>
            </a:pPr>
            <a:r>
              <a:rPr lang="en-US" sz="2800" b="1" dirty="0" err="1">
                <a:latin typeface="Arial" panose="020B0604020202020204" pitchFamily="34" charset="0"/>
                <a:cs typeface="Arial" panose="020B0604020202020204" pitchFamily="34" charset="0"/>
              </a:rPr>
              <a:t>Technostructural</a:t>
            </a:r>
            <a:endParaRPr lang="en-US" sz="2800" b="1"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HR management</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Strategic OD</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Evaluating</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46</a:t>
            </a:fld>
            <a:endParaRPr lang="en-US" dirty="0"/>
          </a:p>
        </p:txBody>
      </p:sp>
      <p:pic>
        <p:nvPicPr>
          <p:cNvPr id="10242" name="Picture 2" descr="C:\Users\Oneness\AppData\Local\Microsoft\Windows\Temporary Internet Files\Content.IE5\AGHH4QPV\MP90044646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0264" y="3352800"/>
            <a:ext cx="3019698" cy="219985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259842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219200"/>
            <a:ext cx="4800600" cy="5109091"/>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What to change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Structure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Technology</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Other</a:t>
            </a:r>
          </a:p>
          <a:p>
            <a:pPr marL="457200" indent="-457200">
              <a:buFont typeface="Arial" panose="020B0604020202020204" pitchFamily="34" charset="0"/>
              <a:buChar char="•"/>
            </a:pPr>
            <a:r>
              <a:rPr lang="en-US" sz="2800" b="1" dirty="0" err="1">
                <a:latin typeface="Arial" panose="020B0604020202020204" pitchFamily="34" charset="0"/>
                <a:cs typeface="Arial" panose="020B0604020202020204" pitchFamily="34" charset="0"/>
              </a:rPr>
              <a:t>Lewin’s</a:t>
            </a:r>
            <a:r>
              <a:rPr lang="en-US" sz="2800" b="1" dirty="0">
                <a:latin typeface="Arial" panose="020B0604020202020204" pitchFamily="34" charset="0"/>
                <a:cs typeface="Arial" panose="020B0604020202020204" pitchFamily="34" charset="0"/>
              </a:rPr>
              <a:t> change process</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Unfreezing</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Moving</a:t>
            </a:r>
          </a:p>
          <a:p>
            <a:pPr marL="914400" lvl="1" indent="-457200">
              <a:buFont typeface="Courier New" panose="02070309020205020404" pitchFamily="49" charset="0"/>
              <a:buChar char="o"/>
            </a:pPr>
            <a:r>
              <a:rPr lang="en-US" sz="2800" b="1" dirty="0" smtClean="0">
                <a:latin typeface="Arial" panose="020B0604020202020204" pitchFamily="34" charset="0"/>
                <a:cs typeface="Arial" panose="020B0604020202020204" pitchFamily="34" charset="0"/>
              </a:rPr>
              <a:t>Refreezing</a:t>
            </a:r>
          </a:p>
          <a:p>
            <a:pPr marL="457200" indent="-457200">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OD change </a:t>
            </a:r>
            <a:r>
              <a:rPr lang="en-US" sz="2800" b="1" dirty="0">
                <a:latin typeface="Arial" panose="020B0604020202020204" pitchFamily="34" charset="0"/>
                <a:cs typeface="Arial" panose="020B0604020202020204" pitchFamily="34" charset="0"/>
              </a:rPr>
              <a:t>process </a:t>
            </a:r>
            <a:endParaRPr lang="en-US" sz="2800" b="1" dirty="0" smtClean="0">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endParaRPr lang="en-US" sz="2800" b="1" dirty="0">
              <a:latin typeface="Arial" panose="020B0604020202020204" pitchFamily="34" charset="0"/>
              <a:cs typeface="Arial" panose="020B0604020202020204" pitchFamily="34" charset="0"/>
            </a:endParaRPr>
          </a:p>
          <a:p>
            <a:pPr marL="914400" lvl="1" indent="-457200">
              <a:buFont typeface="Courier New" panose="02070309020205020404" pitchFamily="49" charset="0"/>
              <a:buChar char="o"/>
            </a:pPr>
            <a:endParaRPr lang="en-US" sz="2800" dirty="0">
              <a:latin typeface="Arial" panose="020B0604020202020204" pitchFamily="34" charset="0"/>
              <a:cs typeface="Arial" panose="020B0604020202020204" pitchFamily="34" charset="0"/>
            </a:endParaRPr>
          </a:p>
          <a:p>
            <a:endParaRPr lang="en-US" dirty="0"/>
          </a:p>
        </p:txBody>
      </p:sp>
      <p:sp>
        <p:nvSpPr>
          <p:cNvPr id="6" name="TextBox 5"/>
          <p:cNvSpPr txBox="1"/>
          <p:nvPr/>
        </p:nvSpPr>
        <p:spPr>
          <a:xfrm>
            <a:off x="959603" y="653203"/>
            <a:ext cx="7010400" cy="646331"/>
          </a:xfrm>
          <a:prstGeom prst="rect">
            <a:avLst/>
          </a:prstGeom>
          <a:noFill/>
        </p:spPr>
        <p:txBody>
          <a:bodyPr wrap="square" rtlCol="0">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47</a:t>
            </a:fld>
            <a:endParaRPr lang="en-US" dirty="0"/>
          </a:p>
        </p:txBody>
      </p:sp>
      <p:sp>
        <p:nvSpPr>
          <p:cNvPr id="7" name="Footer Placeholder 2"/>
          <p:cNvSpPr>
            <a:spLocks noGrp="1"/>
          </p:cNvSpPr>
          <p:nvPr/>
        </p:nvSpPr>
        <p:spPr>
          <a:xfrm>
            <a:off x="2971800" y="63087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40903167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0"/>
            <a:ext cx="8001000" cy="3077766"/>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Explain why a controlled study may be superior for evaluating the training</a:t>
            </a:r>
          </a:p>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program’s effects.</a:t>
            </a:r>
          </a:p>
          <a:p>
            <a:pPr algn="ctr"/>
            <a:endParaRPr lang="en-US"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48</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2651445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627418"/>
            <a:ext cx="9601200" cy="584775"/>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Evaluating</a:t>
            </a:r>
            <a:r>
              <a:rPr lang="en-US" sz="32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the </a:t>
            </a: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Training Effort</a:t>
            </a:r>
          </a:p>
        </p:txBody>
      </p:sp>
      <p:sp>
        <p:nvSpPr>
          <p:cNvPr id="6" name="TextBox 5"/>
          <p:cNvSpPr txBox="1"/>
          <p:nvPr/>
        </p:nvSpPr>
        <p:spPr>
          <a:xfrm>
            <a:off x="1295400" y="1371600"/>
            <a:ext cx="6172200" cy="48936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Designing the study</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Controlled experimentation</a:t>
            </a:r>
          </a:p>
          <a:p>
            <a:pPr marL="285750" indent="-285750">
              <a:lnSpc>
                <a:spcPct val="150000"/>
              </a:lnSpc>
              <a:buFont typeface="Arial" panose="020B0604020202020204" pitchFamily="34" charset="0"/>
              <a:buChar char="•"/>
            </a:pPr>
            <a:r>
              <a:rPr lang="en-US" sz="2800" b="1" dirty="0" smtClean="0">
                <a:latin typeface="Arial" panose="020B0604020202020204" pitchFamily="34" charset="0"/>
                <a:cs typeface="Arial" panose="020B0604020202020204" pitchFamily="34" charset="0"/>
              </a:rPr>
              <a:t>Training </a:t>
            </a:r>
            <a:r>
              <a:rPr lang="en-US" sz="2800" b="1" dirty="0">
                <a:latin typeface="Arial" panose="020B0604020202020204" pitchFamily="34" charset="0"/>
                <a:cs typeface="Arial" panose="020B0604020202020204" pitchFamily="34" charset="0"/>
              </a:rPr>
              <a:t>Effects to Measure</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Reactions </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Learning</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Behavior</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Results</a:t>
            </a:r>
          </a:p>
          <a:p>
            <a:endParaRPr lang="en-US" dirty="0"/>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49</a:t>
            </a:fld>
            <a:endParaRPr lang="en-US" dirty="0"/>
          </a:p>
        </p:txBody>
      </p:sp>
      <p:pic>
        <p:nvPicPr>
          <p:cNvPr id="12294" name="Picture 6" descr="C:\Users\Oneness\AppData\Local\Microsoft\Windows\Temporary Internet Files\Content.IE5\97ATOE04\MC9004417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657600"/>
            <a:ext cx="2194560" cy="219456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963698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600200"/>
            <a:ext cx="7578811" cy="2800767"/>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Summarize the purpose and process of employee orientation</a:t>
            </a:r>
            <a:r>
              <a:rPr lang="en-US" sz="4400" b="1" dirty="0">
                <a:solidFill>
                  <a:schemeClr val="accent1"/>
                </a:solidFill>
                <a:latin typeface="Arial" panose="020B0604020202020204" pitchFamily="34" charset="0"/>
                <a:cs typeface="Arial" panose="020B0604020202020204" pitchFamily="34" charset="0"/>
              </a:rPr>
              <a:t>.</a:t>
            </a:r>
          </a:p>
          <a:p>
            <a:endParaRPr lang="en-US" sz="4400"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5</a:t>
            </a:fld>
            <a:endParaRPr lang="en-US"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446052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t>8-</a:t>
            </a:r>
            <a:fld id="{E0926760-F15F-462E-8D64-749C808E0CCD}" type="slidenum">
              <a:rPr lang="en-US" smtClean="0"/>
              <a:pPr/>
              <a:t>50</a:t>
            </a:fld>
            <a:endParaRPr lang="en-US" dirty="0"/>
          </a:p>
        </p:txBody>
      </p:sp>
      <p:pic>
        <p:nvPicPr>
          <p:cNvPr id="11266" name="Picture 2" descr="C:\Users\Oneness\AppData\Local\Microsoft\Windows\Temporary Internet Files\Content.IE5\DSQ5KPUJ\MP90039055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81066">
            <a:off x="5029200" y="3429000"/>
            <a:ext cx="2438400"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84577" y="1143000"/>
            <a:ext cx="1774846" cy="646331"/>
          </a:xfrm>
          <a:prstGeom prst="rect">
            <a:avLst/>
          </a:prstGeom>
        </p:spPr>
        <p:txBody>
          <a:bodyPr wrap="none">
            <a:spAutoFit/>
          </a:bodyPr>
          <a:lstStyle/>
          <a:p>
            <a:pPr algn="ctr"/>
            <a:r>
              <a:rPr lang="en-US" sz="36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p:txBody>
      </p:sp>
      <p:sp>
        <p:nvSpPr>
          <p:cNvPr id="7" name="Rectangle 6"/>
          <p:cNvSpPr/>
          <p:nvPr/>
        </p:nvSpPr>
        <p:spPr>
          <a:xfrm>
            <a:off x="1127760" y="2033406"/>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Designing the study</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Controlled experimentation</a:t>
            </a:r>
          </a:p>
          <a:p>
            <a:pPr marL="285750" indent="-28575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Training Effects to Measure</a:t>
            </a:r>
          </a:p>
        </p:txBody>
      </p:sp>
      <p:sp>
        <p:nvSpPr>
          <p:cNvPr id="8"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3740346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685800"/>
            <a:ext cx="8229600" cy="1569660"/>
          </a:xfrm>
          <a:prstGeom prst="rect">
            <a:avLst/>
          </a:prstGeom>
          <a:noFill/>
        </p:spPr>
        <p:txBody>
          <a:bodyPr wrap="square" rtlCol="0">
            <a:spAutoFit/>
          </a:bodyPr>
          <a:lstStyle/>
          <a:p>
            <a:pPr algn="ctr"/>
            <a:r>
              <a:rPr lang="en-US" sz="3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Improving Performance at </a:t>
            </a:r>
            <a:endParaRPr lang="en-US" sz="3200" b="1" dirty="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US" sz="3200" b="1" dirty="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a:t>
            </a:r>
            <a:r>
              <a:rPr lang="en-US" sz="32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Hotel </a:t>
            </a:r>
            <a:r>
              <a:rPr lang="en-US" sz="3200" b="1" dirty="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Paris</a:t>
            </a:r>
          </a:p>
          <a:p>
            <a:pPr algn="ctr"/>
            <a:r>
              <a:rPr lang="en-US" sz="3200" b="1" dirty="0" smtClean="0">
                <a:solidFill>
                  <a:srgbClr val="009999"/>
                </a:solidFill>
                <a:latin typeface="Arial" panose="020B0604020202020204" pitchFamily="34" charset="0"/>
                <a:cs typeface="Arial" panose="020B0604020202020204" pitchFamily="34" charset="0"/>
              </a:rPr>
              <a:t>The </a:t>
            </a:r>
            <a:r>
              <a:rPr lang="en-US" sz="3200" b="1" dirty="0">
                <a:solidFill>
                  <a:srgbClr val="009999"/>
                </a:solidFill>
                <a:latin typeface="Arial" panose="020B0604020202020204" pitchFamily="34" charset="0"/>
                <a:cs typeface="Arial" panose="020B0604020202020204" pitchFamily="34" charset="0"/>
              </a:rPr>
              <a:t>New Training Program</a:t>
            </a:r>
          </a:p>
        </p:txBody>
      </p:sp>
      <p:sp>
        <p:nvSpPr>
          <p:cNvPr id="6" name="TextBox 5"/>
          <p:cNvSpPr txBox="1"/>
          <p:nvPr/>
        </p:nvSpPr>
        <p:spPr>
          <a:xfrm>
            <a:off x="533400" y="2438400"/>
            <a:ext cx="7924800" cy="3539430"/>
          </a:xfrm>
          <a:prstGeom prst="rect">
            <a:avLst/>
          </a:prstGeom>
          <a:noFill/>
        </p:spPr>
        <p:txBody>
          <a:bodyPr wrap="square" rtlCol="0">
            <a:spAutoFit/>
          </a:bodyPr>
          <a:lstStyle/>
          <a:p>
            <a:pPr marL="514350" indent="-514350">
              <a:buFont typeface="+mj-lt"/>
              <a:buAutoNum type="arabicPeriod"/>
            </a:pPr>
            <a:r>
              <a:rPr lang="en-US" sz="2800" b="1" dirty="0">
                <a:latin typeface="Arial" panose="020B0604020202020204" pitchFamily="34" charset="0"/>
                <a:cs typeface="Arial" panose="020B0604020202020204" pitchFamily="34" charset="0"/>
              </a:rPr>
              <a:t>Based on what you read in this chapter, what would you </a:t>
            </a:r>
            <a:r>
              <a:rPr lang="en-US" sz="2800" b="1" dirty="0" smtClean="0">
                <a:latin typeface="Arial" panose="020B0604020202020204" pitchFamily="34" charset="0"/>
                <a:cs typeface="Arial" panose="020B0604020202020204" pitchFamily="34" charset="0"/>
              </a:rPr>
              <a:t>have suggested </a:t>
            </a:r>
            <a:r>
              <a:rPr lang="en-US" sz="2800" b="1" dirty="0">
                <a:latin typeface="Arial" panose="020B0604020202020204" pitchFamily="34" charset="0"/>
                <a:cs typeface="Arial" panose="020B0604020202020204" pitchFamily="34" charset="0"/>
              </a:rPr>
              <a:t>Lisa and her team do first with respect to </a:t>
            </a:r>
            <a:r>
              <a:rPr lang="en-US" sz="2800" b="1" dirty="0" smtClean="0">
                <a:latin typeface="Arial" panose="020B0604020202020204" pitchFamily="34" charset="0"/>
                <a:cs typeface="Arial" panose="020B0604020202020204" pitchFamily="34" charset="0"/>
              </a:rPr>
              <a:t>training? </a:t>
            </a:r>
          </a:p>
          <a:p>
            <a:pPr marL="514350" indent="-514350">
              <a:buFont typeface="+mj-lt"/>
              <a:buAutoNum type="arabicPeriod"/>
            </a:pPr>
            <a:endParaRPr lang="en-US" sz="2800" b="1" dirty="0">
              <a:latin typeface="Arial" panose="020B0604020202020204" pitchFamily="34" charset="0"/>
              <a:cs typeface="Arial" panose="020B0604020202020204" pitchFamily="34" charset="0"/>
            </a:endParaRPr>
          </a:p>
          <a:p>
            <a:pPr marL="514350" indent="-514350">
              <a:buFont typeface="+mj-lt"/>
              <a:buAutoNum type="arabicPeriod"/>
            </a:pPr>
            <a:r>
              <a:rPr lang="en-US" sz="2800" b="1" dirty="0" smtClean="0">
                <a:latin typeface="Arial" panose="020B0604020202020204" pitchFamily="34" charset="0"/>
                <a:cs typeface="Arial" panose="020B0604020202020204" pitchFamily="34" charset="0"/>
              </a:rPr>
              <a:t>Have </a:t>
            </a:r>
            <a:r>
              <a:rPr lang="en-US" sz="2800" b="1" dirty="0">
                <a:latin typeface="Arial" panose="020B0604020202020204" pitchFamily="34" charset="0"/>
                <a:cs typeface="Arial" panose="020B0604020202020204" pitchFamily="34" charset="0"/>
              </a:rPr>
              <a:t>Lisa and the CFO sufficiently investigated whether </a:t>
            </a:r>
            <a:r>
              <a:rPr lang="en-US" sz="2800" b="1" dirty="0" smtClean="0">
                <a:latin typeface="Arial" panose="020B0604020202020204" pitchFamily="34" charset="0"/>
                <a:cs typeface="Arial" panose="020B0604020202020204" pitchFamily="34" charset="0"/>
              </a:rPr>
              <a:t>training is </a:t>
            </a:r>
            <a:r>
              <a:rPr lang="en-US" sz="2800" b="1" dirty="0">
                <a:latin typeface="Arial" panose="020B0604020202020204" pitchFamily="34" charset="0"/>
                <a:cs typeface="Arial" panose="020B0604020202020204" pitchFamily="34" charset="0"/>
              </a:rPr>
              <a:t>really called </a:t>
            </a:r>
            <a:r>
              <a:rPr lang="en-US" sz="2800" b="1" dirty="0" smtClean="0">
                <a:latin typeface="Arial" panose="020B0604020202020204" pitchFamily="34" charset="0"/>
                <a:cs typeface="Arial" panose="020B0604020202020204" pitchFamily="34" charset="0"/>
              </a:rPr>
              <a:t>for?</a:t>
            </a:r>
          </a:p>
          <a:p>
            <a:pPr marL="514350" indent="-514350">
              <a:buFont typeface="+mj-lt"/>
              <a:buAutoNum type="arabicPeriod"/>
            </a:pPr>
            <a:endParaRPr lang="en-US" sz="2800" b="1" dirty="0" smtClean="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r>
              <a:rPr lang="en-US" smtClean="0"/>
              <a:t>8-</a:t>
            </a:r>
            <a:fld id="{E0926760-F15F-462E-8D64-749C808E0CCD}" type="slidenum">
              <a:rPr lang="en-US" smtClean="0"/>
              <a:pPr/>
              <a:t>51</a:t>
            </a:fld>
            <a:endParaRPr lang="en-US" dirty="0"/>
          </a:p>
        </p:txBody>
      </p:sp>
      <p:sp>
        <p:nvSpPr>
          <p:cNvPr id="7"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9240962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t>8-</a:t>
            </a:r>
            <a:fld id="{E0926760-F15F-462E-8D64-749C808E0CCD}" type="slidenum">
              <a:rPr lang="en-US" smtClean="0"/>
              <a:pPr/>
              <a:t>52</a:t>
            </a:fld>
            <a:endParaRPr lang="en-US" dirty="0"/>
          </a:p>
        </p:txBody>
      </p:sp>
      <p:pic>
        <p:nvPicPr>
          <p:cNvPr id="1026" name="Picture 2" descr="ftp://be112:izaoBX@beftp.pearsoned.com/Dessler_HRM14/70_Art/Jpgs/Chart_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9618" y="304800"/>
            <a:ext cx="5238750" cy="5857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6993" y="63062"/>
            <a:ext cx="4572000" cy="1569660"/>
          </a:xfrm>
          <a:prstGeom prst="rect">
            <a:avLst/>
          </a:prstGeom>
        </p:spPr>
        <p:txBody>
          <a:bodyPr>
            <a:spAutoFit/>
          </a:bodyPr>
          <a:lstStyle/>
          <a:p>
            <a:endParaRPr lang="en-US" sz="2400" dirty="0"/>
          </a:p>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Hotel </a:t>
            </a:r>
            <a:r>
              <a:rPr lang="en-US" sz="24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Paris</a:t>
            </a:r>
          </a:p>
          <a:p>
            <a:r>
              <a:rPr lang="en-US" sz="24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Strategy </a:t>
            </a:r>
          </a:p>
          <a:p>
            <a:r>
              <a:rPr lang="en-US" sz="24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 8</a:t>
            </a:r>
            <a:endParaRPr lang="en-US" sz="2400" dirty="0"/>
          </a:p>
        </p:txBody>
      </p:sp>
      <p:sp>
        <p:nvSpPr>
          <p:cNvPr id="6"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2075287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293795473_47524415"/>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248400" cy="2000250"/>
          </a:xfrm>
          <a:prstGeom prst="rect">
            <a:avLst/>
          </a:prstGeom>
          <a:noFill/>
          <a:ln>
            <a:noFill/>
          </a:ln>
        </p:spPr>
      </p:pic>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53</a:t>
            </a:fld>
            <a:endParaRPr lang="en-US" dirty="0"/>
          </a:p>
        </p:txBody>
      </p:sp>
      <p:sp>
        <p:nvSpPr>
          <p:cNvPr id="6" name="Footer Placeholder 2"/>
          <p:cNvSpPr>
            <a:spLocks noGrp="1"/>
          </p:cNvSpPr>
          <p:nvPr/>
        </p:nvSpPr>
        <p:spPr>
          <a:xfrm>
            <a:off x="2971800" y="63087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4133029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599182"/>
            <a:ext cx="7900086" cy="1077218"/>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Orienting and Onboarding New Employees</a:t>
            </a:r>
          </a:p>
        </p:txBody>
      </p:sp>
      <p:sp>
        <p:nvSpPr>
          <p:cNvPr id="8" name="TextBox 7"/>
          <p:cNvSpPr txBox="1"/>
          <p:nvPr/>
        </p:nvSpPr>
        <p:spPr>
          <a:xfrm>
            <a:off x="762000" y="1681655"/>
            <a:ext cx="5715000" cy="360098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Welcome</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Basic information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Understanding the organization</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Socialization</a:t>
            </a:r>
          </a:p>
          <a:p>
            <a:endParaRPr lang="en-US" dirty="0"/>
          </a:p>
        </p:txBody>
      </p:sp>
      <p:sp>
        <p:nvSpPr>
          <p:cNvPr id="6" name="Slide Number Placeholder 5"/>
          <p:cNvSpPr>
            <a:spLocks noGrp="1"/>
          </p:cNvSpPr>
          <p:nvPr>
            <p:ph type="sldNum" sz="quarter" idx="12"/>
          </p:nvPr>
        </p:nvSpPr>
        <p:spPr/>
        <p:txBody>
          <a:bodyPr/>
          <a:lstStyle/>
          <a:p>
            <a:r>
              <a:rPr lang="en-US" smtClean="0"/>
              <a:t>8-</a:t>
            </a:r>
            <a:fld id="{E0926760-F15F-462E-8D64-749C808E0CCD}" type="slidenum">
              <a:rPr lang="en-US" smtClean="0"/>
              <a:pPr/>
              <a:t>6</a:t>
            </a:fld>
            <a:endParaRPr lang="en-US" dirty="0"/>
          </a:p>
        </p:txBody>
      </p:sp>
      <p:pic>
        <p:nvPicPr>
          <p:cNvPr id="2050" name="Picture 2" descr="ftp://be112:izaoBX@beftp.pearsoned.com/Dessler_HRM14/70_Art/Jpgs/Chapter%2008/ch08-fg03_AAHRVLR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2844240"/>
            <a:ext cx="3669958" cy="243840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94669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710625"/>
            <a:ext cx="6019800" cy="584775"/>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Orientation Process</a:t>
            </a:r>
          </a:p>
        </p:txBody>
      </p:sp>
      <p:sp>
        <p:nvSpPr>
          <p:cNvPr id="7" name="TextBox 6"/>
          <p:cNvSpPr txBox="1"/>
          <p:nvPr/>
        </p:nvSpPr>
        <p:spPr>
          <a:xfrm>
            <a:off x="955431" y="1524000"/>
            <a:ext cx="3657600" cy="29546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Employee handbook</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Orientation technology</a:t>
            </a:r>
          </a:p>
          <a:p>
            <a:endParaRPr lang="en-US" dirty="0"/>
          </a:p>
        </p:txBody>
      </p:sp>
      <p:sp>
        <p:nvSpPr>
          <p:cNvPr id="9" name="Slide Number Placeholder 8"/>
          <p:cNvSpPr>
            <a:spLocks noGrp="1"/>
          </p:cNvSpPr>
          <p:nvPr>
            <p:ph type="sldNum" sz="quarter" idx="12"/>
          </p:nvPr>
        </p:nvSpPr>
        <p:spPr/>
        <p:txBody>
          <a:bodyPr/>
          <a:lstStyle/>
          <a:p>
            <a:r>
              <a:rPr lang="en-US" smtClean="0"/>
              <a:t>8-</a:t>
            </a:r>
            <a:fld id="{E0926760-F15F-462E-8D64-749C808E0CCD}" type="slidenum">
              <a:rPr lang="en-US" smtClean="0"/>
              <a:pPr/>
              <a:t>7</a:t>
            </a:fld>
            <a:endParaRPr lang="en-US" dirty="0"/>
          </a:p>
        </p:txBody>
      </p:sp>
      <p:pic>
        <p:nvPicPr>
          <p:cNvPr id="11" name="Picture 2" descr="C:\Users\Oneness\AppData\Local\Microsoft\Windows\Temporary Internet Files\Content.IE5\DSQ5KPUJ\MP91021631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2900" y="2590800"/>
            <a:ext cx="3657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p:cNvSpPr>
            <a:spLocks noGrp="1"/>
          </p:cNvSpPr>
          <p:nvPr/>
        </p:nvSpPr>
        <p:spPr>
          <a:xfrm>
            <a:off x="2971800" y="63087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65493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143000"/>
            <a:ext cx="2133600" cy="369332"/>
          </a:xfrm>
          <a:prstGeom prst="rect">
            <a:avLst/>
          </a:prstGeom>
          <a:noFill/>
        </p:spPr>
        <p:txBody>
          <a:bodyPr wrap="square" rtlCol="0">
            <a:spAutoFit/>
          </a:bodyPr>
          <a:lstStyle/>
          <a:p>
            <a:endParaRPr lang="en-US" dirty="0"/>
          </a:p>
        </p:txBody>
      </p:sp>
      <p:sp>
        <p:nvSpPr>
          <p:cNvPr id="6" name="TextBox 5"/>
          <p:cNvSpPr txBox="1"/>
          <p:nvPr/>
        </p:nvSpPr>
        <p:spPr>
          <a:xfrm>
            <a:off x="685800" y="1743276"/>
            <a:ext cx="4498145" cy="2954655"/>
          </a:xfrm>
          <a:prstGeom prst="rect">
            <a:avLst/>
          </a:prstGeom>
          <a:noFill/>
        </p:spPr>
        <p:txBody>
          <a:bodyPr wrap="square" rtlCol="0">
            <a:spAutoFit/>
          </a:bodyPr>
          <a:lstStyle/>
          <a:p>
            <a:pPr marL="457200" indent="-457200">
              <a:buFont typeface="Arial" panose="020B0604020202020204" pitchFamily="34" charset="0"/>
              <a:buChar char="•"/>
            </a:pPr>
            <a:r>
              <a:rPr lang="en-US" sz="2800" b="1" kern="0" dirty="0">
                <a:latin typeface="Arial" panose="020B0604020202020204" pitchFamily="34" charset="0"/>
                <a:cs typeface="Arial" panose="020B0604020202020204" pitchFamily="34" charset="0"/>
              </a:rPr>
              <a:t>Purposes</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Welcome</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Basic information</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Understanding the organization</a:t>
            </a:r>
          </a:p>
          <a:p>
            <a:pPr marL="914400" lvl="1" indent="-457200">
              <a:buFont typeface="Courier New" panose="02070309020205020404" pitchFamily="49" charset="0"/>
              <a:buChar char="o"/>
            </a:pPr>
            <a:r>
              <a:rPr lang="en-US" sz="2800" b="1" dirty="0">
                <a:latin typeface="Arial" panose="020B0604020202020204" pitchFamily="34" charset="0"/>
                <a:cs typeface="Arial" panose="020B0604020202020204" pitchFamily="34" charset="0"/>
              </a:rPr>
              <a:t>Socialization</a:t>
            </a:r>
          </a:p>
          <a:p>
            <a:endParaRPr lang="en-US" dirty="0"/>
          </a:p>
        </p:txBody>
      </p:sp>
      <p:sp>
        <p:nvSpPr>
          <p:cNvPr id="7" name="TextBox 6"/>
          <p:cNvSpPr txBox="1"/>
          <p:nvPr/>
        </p:nvSpPr>
        <p:spPr>
          <a:xfrm>
            <a:off x="2065606" y="659306"/>
            <a:ext cx="4419600" cy="861774"/>
          </a:xfrm>
          <a:prstGeom prst="rect">
            <a:avLst/>
          </a:prstGeom>
          <a:noFill/>
        </p:spPr>
        <p:txBody>
          <a:bodyPr wrap="square" rtlCol="0">
            <a:spAutoFit/>
          </a:bodyPr>
          <a:lstStyle/>
          <a:p>
            <a:pPr algn="ctr"/>
            <a:r>
              <a:rPr lang="en-US" sz="32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a:t>
            </a:r>
          </a:p>
          <a:p>
            <a:endParaRPr lang="en-US" dirty="0"/>
          </a:p>
        </p:txBody>
      </p:sp>
      <p:sp>
        <p:nvSpPr>
          <p:cNvPr id="8" name="TextBox 7"/>
          <p:cNvSpPr txBox="1"/>
          <p:nvPr/>
        </p:nvSpPr>
        <p:spPr>
          <a:xfrm>
            <a:off x="5052645" y="1743835"/>
            <a:ext cx="2971800" cy="3385542"/>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Employee handbook</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Orientation technology</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Training process overview</a:t>
            </a:r>
          </a:p>
          <a:p>
            <a:endParaRPr lang="en-US" dirty="0"/>
          </a:p>
        </p:txBody>
      </p:sp>
      <p:sp>
        <p:nvSpPr>
          <p:cNvPr id="10" name="Slide Number Placeholder 9"/>
          <p:cNvSpPr>
            <a:spLocks noGrp="1"/>
          </p:cNvSpPr>
          <p:nvPr>
            <p:ph type="sldNum" sz="quarter" idx="12"/>
          </p:nvPr>
        </p:nvSpPr>
        <p:spPr/>
        <p:txBody>
          <a:bodyPr/>
          <a:lstStyle/>
          <a:p>
            <a:r>
              <a:rPr lang="en-US" smtClean="0"/>
              <a:t>8-</a:t>
            </a:r>
            <a:fld id="{E0926760-F15F-462E-8D64-749C808E0CCD}" type="slidenum">
              <a:rPr lang="en-US" smtClean="0"/>
              <a:pPr/>
              <a:t>8</a:t>
            </a:fld>
            <a:endParaRPr lang="en-US" dirty="0"/>
          </a:p>
        </p:txBody>
      </p:sp>
      <p:sp>
        <p:nvSpPr>
          <p:cNvPr id="9" name="Footer Placeholder 2"/>
          <p:cNvSpPr>
            <a:spLocks noGrp="1"/>
          </p:cNvSpPr>
          <p:nvPr/>
        </p:nvSpPr>
        <p:spPr>
          <a:xfrm>
            <a:off x="2971800" y="6384925"/>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548918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1905000"/>
            <a:ext cx="6781800" cy="2616101"/>
          </a:xfrm>
          <a:prstGeom prst="rect">
            <a:avLst/>
          </a:prstGeom>
          <a:noFill/>
        </p:spPr>
        <p:txBody>
          <a:bodyPr wrap="square" rtlCol="0">
            <a:spAutoFit/>
          </a:bodyPr>
          <a:lstStyle/>
          <a:p>
            <a:pPr algn="ctr"/>
            <a:r>
              <a:rPr lang="en-US" sz="44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 and briefly explain each of the steps in the training process</a:t>
            </a:r>
            <a:r>
              <a:rPr lang="en-US" sz="4400" b="1" dirty="0">
                <a:solidFill>
                  <a:schemeClr val="accent1"/>
                </a:solidFill>
                <a:latin typeface="Arial" panose="020B0604020202020204" pitchFamily="34" charset="0"/>
                <a:cs typeface="Arial" panose="020B0604020202020204" pitchFamily="34" charset="0"/>
              </a:rPr>
              <a:t>.</a:t>
            </a:r>
          </a:p>
          <a:p>
            <a:endParaRPr lang="en-US" sz="3200" dirty="0"/>
          </a:p>
        </p:txBody>
      </p:sp>
      <p:sp>
        <p:nvSpPr>
          <p:cNvPr id="7" name="Slide Number Placeholder 6"/>
          <p:cNvSpPr>
            <a:spLocks noGrp="1"/>
          </p:cNvSpPr>
          <p:nvPr>
            <p:ph type="sldNum" sz="quarter" idx="12"/>
          </p:nvPr>
        </p:nvSpPr>
        <p:spPr/>
        <p:txBody>
          <a:bodyPr/>
          <a:lstStyle/>
          <a:p>
            <a:r>
              <a:rPr lang="en-US" smtClean="0"/>
              <a:t>8-</a:t>
            </a:r>
            <a:fld id="{E0926760-F15F-462E-8D64-749C808E0CCD}" type="slidenum">
              <a:rPr lang="en-US" smtClean="0"/>
              <a:pPr/>
              <a:t>9</a:t>
            </a:fld>
            <a:endParaRPr lang="en-US" dirty="0"/>
          </a:p>
        </p:txBody>
      </p:sp>
      <p:sp>
        <p:nvSpPr>
          <p:cNvPr id="6" name="Footer Placeholder 2"/>
          <p:cNvSpPr>
            <a:spLocks noGrp="1"/>
          </p:cNvSpPr>
          <p:nvPr/>
        </p:nvSpPr>
        <p:spPr>
          <a:xfrm>
            <a:off x="2971800" y="6400800"/>
            <a:ext cx="3200400" cy="320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Copyright © 2015 Pearson Education Ltd.  </a:t>
            </a:r>
            <a:endParaRPr lang="en-US" dirty="0"/>
          </a:p>
        </p:txBody>
      </p:sp>
    </p:spTree>
    <p:extLst>
      <p:ext uri="{BB962C8B-B14F-4D97-AF65-F5344CB8AC3E}">
        <p14:creationId xmlns:p14="http://schemas.microsoft.com/office/powerpoint/2010/main" val="1834321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ustom 3">
      <a:dk1>
        <a:sysClr val="windowText" lastClr="000000"/>
      </a:dk1>
      <a:lt1>
        <a:sysClr val="window" lastClr="FFFFFF"/>
      </a:lt1>
      <a:dk2>
        <a:srgbClr val="564B3C"/>
      </a:dk2>
      <a:lt2>
        <a:srgbClr val="FAF0DB"/>
      </a:lt2>
      <a:accent1>
        <a:srgbClr val="7030A0"/>
      </a:accent1>
      <a:accent2>
        <a:srgbClr val="CF543F"/>
      </a:accent2>
      <a:accent3>
        <a:srgbClr val="FF6600"/>
      </a:accent3>
      <a:accent4>
        <a:srgbClr val="FF6600"/>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1409</TotalTime>
  <Words>7500</Words>
  <Application>Microsoft Office PowerPoint</Application>
  <PresentationFormat>On-screen Show (4:3)</PresentationFormat>
  <Paragraphs>752</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Apothecary</vt:lpstr>
      <vt:lpstr>PowerPoint Presentation</vt:lpstr>
      <vt:lpstr>PowerPoint Presentation</vt:lpstr>
      <vt:lpstr>PowerPoint Presentation</vt:lpstr>
      <vt:lpstr>HRM In Action: Executive Onboarding For External Hires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KIRKWOOD PUBLIC</dc:creator>
  <cp:lastModifiedBy>Zanete Garanti</cp:lastModifiedBy>
  <cp:revision>214</cp:revision>
  <dcterms:created xsi:type="dcterms:W3CDTF">2013-12-11T21:31:13Z</dcterms:created>
  <dcterms:modified xsi:type="dcterms:W3CDTF">2015-03-31T07:51:33Z</dcterms:modified>
</cp:coreProperties>
</file>