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>
        <p:scale>
          <a:sx n="89" d="100"/>
          <a:sy n="89" d="100"/>
        </p:scale>
        <p:origin x="-40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A441-1F34-43E7-9CDC-E6969A54FBFF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B69C-211A-4AED-9ADC-4CA7AD273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B69C-211A-4AED-9ADC-4CA7AD27345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4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E8E4E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E8E4E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0025" y="2514600"/>
            <a:ext cx="11791950" cy="3876675"/>
          </a:xfrm>
          <a:custGeom>
            <a:avLst/>
            <a:gdLst/>
            <a:ahLst/>
            <a:cxnLst/>
            <a:rect l="l" t="t" r="r" b="b"/>
            <a:pathLst>
              <a:path w="11791950" h="3876675">
                <a:moveTo>
                  <a:pt x="0" y="3876675"/>
                </a:moveTo>
                <a:lnTo>
                  <a:pt x="11791950" y="3876675"/>
                </a:lnTo>
                <a:lnTo>
                  <a:pt x="11791950" y="0"/>
                </a:lnTo>
                <a:lnTo>
                  <a:pt x="0" y="0"/>
                </a:lnTo>
                <a:lnTo>
                  <a:pt x="0" y="3876675"/>
                </a:lnTo>
                <a:close/>
              </a:path>
            </a:pathLst>
          </a:custGeom>
          <a:solidFill>
            <a:srgbClr val="B9A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1991975" y="0"/>
                </a:lnTo>
                <a:lnTo>
                  <a:pt x="11991975" y="2514600"/>
                </a:lnTo>
                <a:lnTo>
                  <a:pt x="11991975" y="6705600"/>
                </a:lnTo>
                <a:lnTo>
                  <a:pt x="200025" y="6705600"/>
                </a:lnTo>
                <a:lnTo>
                  <a:pt x="200025" y="2514600"/>
                </a:lnTo>
                <a:lnTo>
                  <a:pt x="11991975" y="2514600"/>
                </a:lnTo>
                <a:lnTo>
                  <a:pt x="11991975" y="0"/>
                </a:lnTo>
                <a:lnTo>
                  <a:pt x="200025" y="0"/>
                </a:lnTo>
                <a:lnTo>
                  <a:pt x="0" y="0"/>
                </a:lnTo>
                <a:lnTo>
                  <a:pt x="0" y="2514600"/>
                </a:lnTo>
                <a:lnTo>
                  <a:pt x="0" y="6705600"/>
                </a:lnTo>
                <a:lnTo>
                  <a:pt x="0" y="6858000"/>
                </a:lnTo>
                <a:lnTo>
                  <a:pt x="200025" y="6858000"/>
                </a:lnTo>
                <a:lnTo>
                  <a:pt x="11991975" y="6858000"/>
                </a:lnTo>
                <a:lnTo>
                  <a:pt x="12192000" y="6858000"/>
                </a:lnTo>
                <a:lnTo>
                  <a:pt x="12192000" y="6705600"/>
                </a:lnTo>
                <a:lnTo>
                  <a:pt x="12192000" y="2514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500" y="6391275"/>
            <a:ext cx="11782425" cy="314325"/>
          </a:xfrm>
          <a:custGeom>
            <a:avLst/>
            <a:gdLst/>
            <a:ahLst/>
            <a:cxnLst/>
            <a:rect l="l" t="t" r="r" b="b"/>
            <a:pathLst>
              <a:path w="11782425" h="314325">
                <a:moveTo>
                  <a:pt x="11782425" y="0"/>
                </a:moveTo>
                <a:lnTo>
                  <a:pt x="0" y="0"/>
                </a:lnTo>
                <a:lnTo>
                  <a:pt x="0" y="314325"/>
                </a:lnTo>
                <a:lnTo>
                  <a:pt x="11782425" y="314325"/>
                </a:lnTo>
                <a:lnTo>
                  <a:pt x="11782425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4312" y="2424176"/>
            <a:ext cx="11773535" cy="0"/>
          </a:xfrm>
          <a:custGeom>
            <a:avLst/>
            <a:gdLst/>
            <a:ahLst/>
            <a:cxnLst/>
            <a:rect l="l" t="t" r="r" b="b"/>
            <a:pathLst>
              <a:path w="11773535">
                <a:moveTo>
                  <a:pt x="0" y="0"/>
                </a:moveTo>
                <a:lnTo>
                  <a:pt x="11772963" y="0"/>
                </a:lnTo>
              </a:path>
            </a:pathLst>
          </a:custGeom>
          <a:ln w="1143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4787" y="157162"/>
            <a:ext cx="11782425" cy="6543675"/>
          </a:xfrm>
          <a:custGeom>
            <a:avLst/>
            <a:gdLst/>
            <a:ahLst/>
            <a:cxnLst/>
            <a:rect l="l" t="t" r="r" b="b"/>
            <a:pathLst>
              <a:path w="11782425" h="6543675">
                <a:moveTo>
                  <a:pt x="0" y="6543675"/>
                </a:moveTo>
                <a:lnTo>
                  <a:pt x="11782425" y="6543675"/>
                </a:lnTo>
                <a:lnTo>
                  <a:pt x="11782425" y="0"/>
                </a:lnTo>
                <a:lnTo>
                  <a:pt x="0" y="0"/>
                </a:lnTo>
                <a:lnTo>
                  <a:pt x="0" y="6543675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86425" y="2114549"/>
            <a:ext cx="819150" cy="609600"/>
          </a:xfrm>
          <a:custGeom>
            <a:avLst/>
            <a:gdLst/>
            <a:ahLst/>
            <a:cxnLst/>
            <a:rect l="l" t="t" r="r" b="b"/>
            <a:pathLst>
              <a:path w="819150" h="609600">
                <a:moveTo>
                  <a:pt x="819150" y="304800"/>
                </a:moveTo>
                <a:lnTo>
                  <a:pt x="815403" y="263461"/>
                </a:lnTo>
                <a:lnTo>
                  <a:pt x="804506" y="223799"/>
                </a:lnTo>
                <a:lnTo>
                  <a:pt x="786955" y="186194"/>
                </a:lnTo>
                <a:lnTo>
                  <a:pt x="763219" y="150990"/>
                </a:lnTo>
                <a:lnTo>
                  <a:pt x="733793" y="118579"/>
                </a:lnTo>
                <a:lnTo>
                  <a:pt x="699173" y="89306"/>
                </a:lnTo>
                <a:lnTo>
                  <a:pt x="659841" y="63538"/>
                </a:lnTo>
                <a:lnTo>
                  <a:pt x="616280" y="41630"/>
                </a:lnTo>
                <a:lnTo>
                  <a:pt x="568985" y="23964"/>
                </a:lnTo>
                <a:lnTo>
                  <a:pt x="518439" y="10896"/>
                </a:lnTo>
                <a:lnTo>
                  <a:pt x="465137" y="2794"/>
                </a:lnTo>
                <a:lnTo>
                  <a:pt x="409575" y="0"/>
                </a:lnTo>
                <a:lnTo>
                  <a:pt x="353999" y="2794"/>
                </a:lnTo>
                <a:lnTo>
                  <a:pt x="300697" y="10896"/>
                </a:lnTo>
                <a:lnTo>
                  <a:pt x="250151" y="23964"/>
                </a:lnTo>
                <a:lnTo>
                  <a:pt x="202857" y="41630"/>
                </a:lnTo>
                <a:lnTo>
                  <a:pt x="159296" y="63538"/>
                </a:lnTo>
                <a:lnTo>
                  <a:pt x="119964" y="89306"/>
                </a:lnTo>
                <a:lnTo>
                  <a:pt x="85344" y="118579"/>
                </a:lnTo>
                <a:lnTo>
                  <a:pt x="55918" y="150990"/>
                </a:lnTo>
                <a:lnTo>
                  <a:pt x="32181" y="186194"/>
                </a:lnTo>
                <a:lnTo>
                  <a:pt x="14630" y="223799"/>
                </a:lnTo>
                <a:lnTo>
                  <a:pt x="3733" y="263461"/>
                </a:lnTo>
                <a:lnTo>
                  <a:pt x="0" y="304800"/>
                </a:lnTo>
                <a:lnTo>
                  <a:pt x="3733" y="346151"/>
                </a:lnTo>
                <a:lnTo>
                  <a:pt x="14630" y="385813"/>
                </a:lnTo>
                <a:lnTo>
                  <a:pt x="32181" y="423418"/>
                </a:lnTo>
                <a:lnTo>
                  <a:pt x="55918" y="458622"/>
                </a:lnTo>
                <a:lnTo>
                  <a:pt x="85344" y="491032"/>
                </a:lnTo>
                <a:lnTo>
                  <a:pt x="119964" y="520306"/>
                </a:lnTo>
                <a:lnTo>
                  <a:pt x="159296" y="546074"/>
                </a:lnTo>
                <a:lnTo>
                  <a:pt x="202857" y="567982"/>
                </a:lnTo>
                <a:lnTo>
                  <a:pt x="250151" y="585647"/>
                </a:lnTo>
                <a:lnTo>
                  <a:pt x="300697" y="598716"/>
                </a:lnTo>
                <a:lnTo>
                  <a:pt x="353999" y="606818"/>
                </a:lnTo>
                <a:lnTo>
                  <a:pt x="409575" y="609600"/>
                </a:lnTo>
                <a:lnTo>
                  <a:pt x="465137" y="606818"/>
                </a:lnTo>
                <a:lnTo>
                  <a:pt x="518439" y="598716"/>
                </a:lnTo>
                <a:lnTo>
                  <a:pt x="568985" y="585647"/>
                </a:lnTo>
                <a:lnTo>
                  <a:pt x="616280" y="567982"/>
                </a:lnTo>
                <a:lnTo>
                  <a:pt x="659841" y="546074"/>
                </a:lnTo>
                <a:lnTo>
                  <a:pt x="699173" y="520306"/>
                </a:lnTo>
                <a:lnTo>
                  <a:pt x="733793" y="491032"/>
                </a:lnTo>
                <a:lnTo>
                  <a:pt x="763219" y="458622"/>
                </a:lnTo>
                <a:lnTo>
                  <a:pt x="786955" y="423418"/>
                </a:lnTo>
                <a:lnTo>
                  <a:pt x="804506" y="385813"/>
                </a:lnTo>
                <a:lnTo>
                  <a:pt x="815403" y="346151"/>
                </a:lnTo>
                <a:lnTo>
                  <a:pt x="81915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99201" y="2190369"/>
            <a:ext cx="603250" cy="468630"/>
          </a:xfrm>
          <a:custGeom>
            <a:avLst/>
            <a:gdLst/>
            <a:ahLst/>
            <a:cxnLst/>
            <a:rect l="l" t="t" r="r" b="b"/>
            <a:pathLst>
              <a:path w="603250" h="468630">
                <a:moveTo>
                  <a:pt x="330835" y="0"/>
                </a:moveTo>
                <a:lnTo>
                  <a:pt x="300609" y="0"/>
                </a:lnTo>
                <a:lnTo>
                  <a:pt x="270383" y="1269"/>
                </a:lnTo>
                <a:lnTo>
                  <a:pt x="212725" y="10159"/>
                </a:lnTo>
                <a:lnTo>
                  <a:pt x="159258" y="26669"/>
                </a:lnTo>
                <a:lnTo>
                  <a:pt x="111506" y="52069"/>
                </a:lnTo>
                <a:lnTo>
                  <a:pt x="70358" y="83819"/>
                </a:lnTo>
                <a:lnTo>
                  <a:pt x="37591" y="120650"/>
                </a:lnTo>
                <a:lnTo>
                  <a:pt x="13970" y="162559"/>
                </a:lnTo>
                <a:lnTo>
                  <a:pt x="1524" y="210819"/>
                </a:lnTo>
                <a:lnTo>
                  <a:pt x="0" y="234950"/>
                </a:lnTo>
                <a:lnTo>
                  <a:pt x="381" y="247650"/>
                </a:lnTo>
                <a:lnTo>
                  <a:pt x="10160" y="295909"/>
                </a:lnTo>
                <a:lnTo>
                  <a:pt x="31496" y="339089"/>
                </a:lnTo>
                <a:lnTo>
                  <a:pt x="72136" y="387350"/>
                </a:lnTo>
                <a:lnTo>
                  <a:pt x="113411" y="417829"/>
                </a:lnTo>
                <a:lnTo>
                  <a:pt x="161162" y="441959"/>
                </a:lnTo>
                <a:lnTo>
                  <a:pt x="214629" y="459739"/>
                </a:lnTo>
                <a:lnTo>
                  <a:pt x="272414" y="468629"/>
                </a:lnTo>
                <a:lnTo>
                  <a:pt x="302640" y="468629"/>
                </a:lnTo>
                <a:lnTo>
                  <a:pt x="332739" y="467359"/>
                </a:lnTo>
                <a:lnTo>
                  <a:pt x="362076" y="464819"/>
                </a:lnTo>
                <a:lnTo>
                  <a:pt x="390525" y="458469"/>
                </a:lnTo>
                <a:lnTo>
                  <a:pt x="413279" y="452119"/>
                </a:lnTo>
                <a:lnTo>
                  <a:pt x="301878" y="452119"/>
                </a:lnTo>
                <a:lnTo>
                  <a:pt x="273050" y="450850"/>
                </a:lnTo>
                <a:lnTo>
                  <a:pt x="217804" y="443229"/>
                </a:lnTo>
                <a:lnTo>
                  <a:pt x="167004" y="426719"/>
                </a:lnTo>
                <a:lnTo>
                  <a:pt x="121793" y="403859"/>
                </a:lnTo>
                <a:lnTo>
                  <a:pt x="82931" y="374650"/>
                </a:lnTo>
                <a:lnTo>
                  <a:pt x="52070" y="339089"/>
                </a:lnTo>
                <a:lnTo>
                  <a:pt x="29972" y="299719"/>
                </a:lnTo>
                <a:lnTo>
                  <a:pt x="18414" y="257809"/>
                </a:lnTo>
                <a:lnTo>
                  <a:pt x="16890" y="234950"/>
                </a:lnTo>
                <a:lnTo>
                  <a:pt x="17272" y="223519"/>
                </a:lnTo>
                <a:lnTo>
                  <a:pt x="25908" y="179069"/>
                </a:lnTo>
                <a:lnTo>
                  <a:pt x="45338" y="139700"/>
                </a:lnTo>
                <a:lnTo>
                  <a:pt x="51688" y="129539"/>
                </a:lnTo>
                <a:lnTo>
                  <a:pt x="82423" y="95250"/>
                </a:lnTo>
                <a:lnTo>
                  <a:pt x="121158" y="66039"/>
                </a:lnTo>
                <a:lnTo>
                  <a:pt x="166370" y="41909"/>
                </a:lnTo>
                <a:lnTo>
                  <a:pt x="217170" y="26669"/>
                </a:lnTo>
                <a:lnTo>
                  <a:pt x="272288" y="17779"/>
                </a:lnTo>
                <a:lnTo>
                  <a:pt x="301244" y="16509"/>
                </a:lnTo>
                <a:lnTo>
                  <a:pt x="415925" y="16509"/>
                </a:lnTo>
                <a:lnTo>
                  <a:pt x="388620" y="8889"/>
                </a:lnTo>
                <a:lnTo>
                  <a:pt x="360299" y="3809"/>
                </a:lnTo>
                <a:lnTo>
                  <a:pt x="330835" y="0"/>
                </a:lnTo>
                <a:close/>
              </a:path>
              <a:path w="603250" h="468630">
                <a:moveTo>
                  <a:pt x="415925" y="16509"/>
                </a:moveTo>
                <a:lnTo>
                  <a:pt x="301244" y="16509"/>
                </a:lnTo>
                <a:lnTo>
                  <a:pt x="330200" y="17779"/>
                </a:lnTo>
                <a:lnTo>
                  <a:pt x="358266" y="20319"/>
                </a:lnTo>
                <a:lnTo>
                  <a:pt x="411352" y="33019"/>
                </a:lnTo>
                <a:lnTo>
                  <a:pt x="459613" y="53339"/>
                </a:lnTo>
                <a:lnTo>
                  <a:pt x="501776" y="78739"/>
                </a:lnTo>
                <a:lnTo>
                  <a:pt x="536701" y="111759"/>
                </a:lnTo>
                <a:lnTo>
                  <a:pt x="563372" y="148589"/>
                </a:lnTo>
                <a:lnTo>
                  <a:pt x="580263" y="189229"/>
                </a:lnTo>
                <a:lnTo>
                  <a:pt x="586232" y="233679"/>
                </a:lnTo>
                <a:lnTo>
                  <a:pt x="585851" y="245109"/>
                </a:lnTo>
                <a:lnTo>
                  <a:pt x="577214" y="289559"/>
                </a:lnTo>
                <a:lnTo>
                  <a:pt x="557784" y="328929"/>
                </a:lnTo>
                <a:lnTo>
                  <a:pt x="551434" y="339089"/>
                </a:lnTo>
                <a:lnTo>
                  <a:pt x="520700" y="373379"/>
                </a:lnTo>
                <a:lnTo>
                  <a:pt x="482091" y="402589"/>
                </a:lnTo>
                <a:lnTo>
                  <a:pt x="436752" y="426719"/>
                </a:lnTo>
                <a:lnTo>
                  <a:pt x="386079" y="441959"/>
                </a:lnTo>
                <a:lnTo>
                  <a:pt x="330835" y="450850"/>
                </a:lnTo>
                <a:lnTo>
                  <a:pt x="301878" y="452119"/>
                </a:lnTo>
                <a:lnTo>
                  <a:pt x="413279" y="452119"/>
                </a:lnTo>
                <a:lnTo>
                  <a:pt x="468502" y="430529"/>
                </a:lnTo>
                <a:lnTo>
                  <a:pt x="513207" y="402589"/>
                </a:lnTo>
                <a:lnTo>
                  <a:pt x="550418" y="367029"/>
                </a:lnTo>
                <a:lnTo>
                  <a:pt x="578612" y="327659"/>
                </a:lnTo>
                <a:lnTo>
                  <a:pt x="596900" y="283209"/>
                </a:lnTo>
                <a:lnTo>
                  <a:pt x="603123" y="233679"/>
                </a:lnTo>
                <a:lnTo>
                  <a:pt x="602741" y="220979"/>
                </a:lnTo>
                <a:lnTo>
                  <a:pt x="592963" y="172719"/>
                </a:lnTo>
                <a:lnTo>
                  <a:pt x="571626" y="129539"/>
                </a:lnTo>
                <a:lnTo>
                  <a:pt x="548766" y="99059"/>
                </a:lnTo>
                <a:lnTo>
                  <a:pt x="511301" y="64769"/>
                </a:lnTo>
                <a:lnTo>
                  <a:pt x="466598" y="38100"/>
                </a:lnTo>
                <a:lnTo>
                  <a:pt x="441960" y="26669"/>
                </a:lnTo>
                <a:lnTo>
                  <a:pt x="415925" y="16509"/>
                </a:lnTo>
                <a:close/>
              </a:path>
              <a:path w="603250" h="468630">
                <a:moveTo>
                  <a:pt x="301878" y="33019"/>
                </a:moveTo>
                <a:lnTo>
                  <a:pt x="247523" y="36829"/>
                </a:lnTo>
                <a:lnTo>
                  <a:pt x="196976" y="49529"/>
                </a:lnTo>
                <a:lnTo>
                  <a:pt x="151384" y="68579"/>
                </a:lnTo>
                <a:lnTo>
                  <a:pt x="111760" y="92709"/>
                </a:lnTo>
                <a:lnTo>
                  <a:pt x="79121" y="121919"/>
                </a:lnTo>
                <a:lnTo>
                  <a:pt x="65659" y="139700"/>
                </a:lnTo>
                <a:lnTo>
                  <a:pt x="59816" y="147319"/>
                </a:lnTo>
                <a:lnTo>
                  <a:pt x="42163" y="184150"/>
                </a:lnTo>
                <a:lnTo>
                  <a:pt x="34162" y="223519"/>
                </a:lnTo>
                <a:lnTo>
                  <a:pt x="33782" y="233679"/>
                </a:lnTo>
                <a:lnTo>
                  <a:pt x="34162" y="243839"/>
                </a:lnTo>
                <a:lnTo>
                  <a:pt x="41910" y="283209"/>
                </a:lnTo>
                <a:lnTo>
                  <a:pt x="59562" y="320039"/>
                </a:lnTo>
                <a:lnTo>
                  <a:pt x="93852" y="360679"/>
                </a:lnTo>
                <a:lnTo>
                  <a:pt x="130048" y="388619"/>
                </a:lnTo>
                <a:lnTo>
                  <a:pt x="172847" y="410209"/>
                </a:lnTo>
                <a:lnTo>
                  <a:pt x="221107" y="426719"/>
                </a:lnTo>
                <a:lnTo>
                  <a:pt x="273685" y="434339"/>
                </a:lnTo>
                <a:lnTo>
                  <a:pt x="301244" y="435609"/>
                </a:lnTo>
                <a:lnTo>
                  <a:pt x="328929" y="434339"/>
                </a:lnTo>
                <a:lnTo>
                  <a:pt x="355726" y="431800"/>
                </a:lnTo>
                <a:lnTo>
                  <a:pt x="381508" y="426719"/>
                </a:lnTo>
                <a:lnTo>
                  <a:pt x="406146" y="419100"/>
                </a:lnTo>
                <a:lnTo>
                  <a:pt x="300482" y="419100"/>
                </a:lnTo>
                <a:lnTo>
                  <a:pt x="274320" y="417829"/>
                </a:lnTo>
                <a:lnTo>
                  <a:pt x="224282" y="410209"/>
                </a:lnTo>
                <a:lnTo>
                  <a:pt x="178688" y="394969"/>
                </a:lnTo>
                <a:lnTo>
                  <a:pt x="138429" y="373379"/>
                </a:lnTo>
                <a:lnTo>
                  <a:pt x="104648" y="347979"/>
                </a:lnTo>
                <a:lnTo>
                  <a:pt x="78486" y="318769"/>
                </a:lnTo>
                <a:lnTo>
                  <a:pt x="57785" y="278129"/>
                </a:lnTo>
                <a:lnTo>
                  <a:pt x="50673" y="233679"/>
                </a:lnTo>
                <a:lnTo>
                  <a:pt x="51053" y="224789"/>
                </a:lnTo>
                <a:lnTo>
                  <a:pt x="61468" y="181609"/>
                </a:lnTo>
                <a:lnTo>
                  <a:pt x="69596" y="165100"/>
                </a:lnTo>
                <a:lnTo>
                  <a:pt x="74422" y="156209"/>
                </a:lnTo>
                <a:lnTo>
                  <a:pt x="106425" y="119379"/>
                </a:lnTo>
                <a:lnTo>
                  <a:pt x="140335" y="93979"/>
                </a:lnTo>
                <a:lnTo>
                  <a:pt x="180594" y="73659"/>
                </a:lnTo>
                <a:lnTo>
                  <a:pt x="226187" y="58419"/>
                </a:lnTo>
                <a:lnTo>
                  <a:pt x="276225" y="50800"/>
                </a:lnTo>
                <a:lnTo>
                  <a:pt x="302513" y="49529"/>
                </a:lnTo>
                <a:lnTo>
                  <a:pt x="406781" y="49529"/>
                </a:lnTo>
                <a:lnTo>
                  <a:pt x="382143" y="41909"/>
                </a:lnTo>
                <a:lnTo>
                  <a:pt x="356235" y="36829"/>
                </a:lnTo>
                <a:lnTo>
                  <a:pt x="329564" y="34289"/>
                </a:lnTo>
                <a:lnTo>
                  <a:pt x="301878" y="33019"/>
                </a:lnTo>
                <a:close/>
              </a:path>
              <a:path w="603250" h="468630">
                <a:moveTo>
                  <a:pt x="406781" y="49529"/>
                </a:moveTo>
                <a:lnTo>
                  <a:pt x="302513" y="49529"/>
                </a:lnTo>
                <a:lnTo>
                  <a:pt x="328929" y="50800"/>
                </a:lnTo>
                <a:lnTo>
                  <a:pt x="354329" y="54609"/>
                </a:lnTo>
                <a:lnTo>
                  <a:pt x="402336" y="66039"/>
                </a:lnTo>
                <a:lnTo>
                  <a:pt x="445515" y="83819"/>
                </a:lnTo>
                <a:lnTo>
                  <a:pt x="482473" y="106679"/>
                </a:lnTo>
                <a:lnTo>
                  <a:pt x="512572" y="134619"/>
                </a:lnTo>
                <a:lnTo>
                  <a:pt x="534162" y="166369"/>
                </a:lnTo>
                <a:lnTo>
                  <a:pt x="538479" y="173989"/>
                </a:lnTo>
                <a:lnTo>
                  <a:pt x="551307" y="217169"/>
                </a:lnTo>
                <a:lnTo>
                  <a:pt x="552450" y="234950"/>
                </a:lnTo>
                <a:lnTo>
                  <a:pt x="552069" y="243839"/>
                </a:lnTo>
                <a:lnTo>
                  <a:pt x="541654" y="288289"/>
                </a:lnTo>
                <a:lnTo>
                  <a:pt x="533526" y="303529"/>
                </a:lnTo>
                <a:lnTo>
                  <a:pt x="528701" y="312419"/>
                </a:lnTo>
                <a:lnTo>
                  <a:pt x="496697" y="349250"/>
                </a:lnTo>
                <a:lnTo>
                  <a:pt x="462914" y="374650"/>
                </a:lnTo>
                <a:lnTo>
                  <a:pt x="422656" y="394969"/>
                </a:lnTo>
                <a:lnTo>
                  <a:pt x="376936" y="410209"/>
                </a:lnTo>
                <a:lnTo>
                  <a:pt x="326898" y="417829"/>
                </a:lnTo>
                <a:lnTo>
                  <a:pt x="300482" y="419100"/>
                </a:lnTo>
                <a:lnTo>
                  <a:pt x="406146" y="419100"/>
                </a:lnTo>
                <a:lnTo>
                  <a:pt x="451865" y="401319"/>
                </a:lnTo>
                <a:lnTo>
                  <a:pt x="491489" y="375919"/>
                </a:lnTo>
                <a:lnTo>
                  <a:pt x="524001" y="346709"/>
                </a:lnTo>
                <a:lnTo>
                  <a:pt x="537463" y="328929"/>
                </a:lnTo>
                <a:lnTo>
                  <a:pt x="543306" y="321309"/>
                </a:lnTo>
                <a:lnTo>
                  <a:pt x="560959" y="284479"/>
                </a:lnTo>
                <a:lnTo>
                  <a:pt x="568960" y="245109"/>
                </a:lnTo>
                <a:lnTo>
                  <a:pt x="569340" y="234950"/>
                </a:lnTo>
                <a:lnTo>
                  <a:pt x="568960" y="224789"/>
                </a:lnTo>
                <a:lnTo>
                  <a:pt x="561213" y="185419"/>
                </a:lnTo>
                <a:lnTo>
                  <a:pt x="543560" y="148589"/>
                </a:lnTo>
                <a:lnTo>
                  <a:pt x="509270" y="107950"/>
                </a:lnTo>
                <a:lnTo>
                  <a:pt x="473075" y="80009"/>
                </a:lnTo>
                <a:lnTo>
                  <a:pt x="430275" y="58419"/>
                </a:lnTo>
                <a:lnTo>
                  <a:pt x="40678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E8E4E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0500" y="6391275"/>
            <a:ext cx="11782425" cy="314325"/>
          </a:xfrm>
          <a:custGeom>
            <a:avLst/>
            <a:gdLst/>
            <a:ahLst/>
            <a:cxnLst/>
            <a:rect l="l" t="t" r="r" b="b"/>
            <a:pathLst>
              <a:path w="11782425" h="314325">
                <a:moveTo>
                  <a:pt x="11782425" y="0"/>
                </a:moveTo>
                <a:lnTo>
                  <a:pt x="0" y="0"/>
                </a:lnTo>
                <a:lnTo>
                  <a:pt x="0" y="314325"/>
                </a:lnTo>
                <a:lnTo>
                  <a:pt x="11782425" y="314325"/>
                </a:lnTo>
                <a:lnTo>
                  <a:pt x="11782425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4787" y="166687"/>
            <a:ext cx="11782425" cy="6543675"/>
          </a:xfrm>
          <a:custGeom>
            <a:avLst/>
            <a:gdLst/>
            <a:ahLst/>
            <a:cxnLst/>
            <a:rect l="l" t="t" r="r" b="b"/>
            <a:pathLst>
              <a:path w="11782425" h="6543675">
                <a:moveTo>
                  <a:pt x="0" y="6543675"/>
                </a:moveTo>
                <a:lnTo>
                  <a:pt x="11782425" y="6543675"/>
                </a:lnTo>
                <a:lnTo>
                  <a:pt x="11782425" y="0"/>
                </a:lnTo>
                <a:lnTo>
                  <a:pt x="0" y="0"/>
                </a:lnTo>
                <a:lnTo>
                  <a:pt x="0" y="6543675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0025" y="2514600"/>
            <a:ext cx="11791950" cy="3876675"/>
          </a:xfrm>
          <a:custGeom>
            <a:avLst/>
            <a:gdLst/>
            <a:ahLst/>
            <a:cxnLst/>
            <a:rect l="l" t="t" r="r" b="b"/>
            <a:pathLst>
              <a:path w="11791950" h="3876675">
                <a:moveTo>
                  <a:pt x="0" y="3876675"/>
                </a:moveTo>
                <a:lnTo>
                  <a:pt x="11791950" y="3876675"/>
                </a:lnTo>
                <a:lnTo>
                  <a:pt x="11791950" y="0"/>
                </a:lnTo>
                <a:lnTo>
                  <a:pt x="0" y="0"/>
                </a:lnTo>
                <a:lnTo>
                  <a:pt x="0" y="38766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1991975" y="0"/>
                </a:lnTo>
                <a:lnTo>
                  <a:pt x="11991975" y="2514600"/>
                </a:lnTo>
                <a:lnTo>
                  <a:pt x="11991975" y="6705600"/>
                </a:lnTo>
                <a:lnTo>
                  <a:pt x="200025" y="6705600"/>
                </a:lnTo>
                <a:lnTo>
                  <a:pt x="200025" y="2514600"/>
                </a:lnTo>
                <a:lnTo>
                  <a:pt x="11991975" y="2514600"/>
                </a:lnTo>
                <a:lnTo>
                  <a:pt x="11991975" y="0"/>
                </a:lnTo>
                <a:lnTo>
                  <a:pt x="200025" y="0"/>
                </a:lnTo>
                <a:lnTo>
                  <a:pt x="0" y="0"/>
                </a:lnTo>
                <a:lnTo>
                  <a:pt x="0" y="2514600"/>
                </a:lnTo>
                <a:lnTo>
                  <a:pt x="0" y="6705600"/>
                </a:lnTo>
                <a:lnTo>
                  <a:pt x="0" y="6858000"/>
                </a:lnTo>
                <a:lnTo>
                  <a:pt x="200025" y="6858000"/>
                </a:lnTo>
                <a:lnTo>
                  <a:pt x="11991975" y="6858000"/>
                </a:lnTo>
                <a:lnTo>
                  <a:pt x="12192000" y="6858000"/>
                </a:lnTo>
                <a:lnTo>
                  <a:pt x="12192000" y="6705600"/>
                </a:lnTo>
                <a:lnTo>
                  <a:pt x="12192000" y="2514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500" y="6391275"/>
            <a:ext cx="11782425" cy="314325"/>
          </a:xfrm>
          <a:custGeom>
            <a:avLst/>
            <a:gdLst/>
            <a:ahLst/>
            <a:cxnLst/>
            <a:rect l="l" t="t" r="r" b="b"/>
            <a:pathLst>
              <a:path w="11782425" h="314325">
                <a:moveTo>
                  <a:pt x="11782425" y="0"/>
                </a:moveTo>
                <a:lnTo>
                  <a:pt x="0" y="0"/>
                </a:lnTo>
                <a:lnTo>
                  <a:pt x="0" y="314325"/>
                </a:lnTo>
                <a:lnTo>
                  <a:pt x="11782425" y="314325"/>
                </a:lnTo>
                <a:lnTo>
                  <a:pt x="11782425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4312" y="2424176"/>
            <a:ext cx="11773535" cy="0"/>
          </a:xfrm>
          <a:custGeom>
            <a:avLst/>
            <a:gdLst/>
            <a:ahLst/>
            <a:cxnLst/>
            <a:rect l="l" t="t" r="r" b="b"/>
            <a:pathLst>
              <a:path w="11773535">
                <a:moveTo>
                  <a:pt x="0" y="0"/>
                </a:moveTo>
                <a:lnTo>
                  <a:pt x="11772963" y="0"/>
                </a:lnTo>
              </a:path>
            </a:pathLst>
          </a:custGeom>
          <a:ln w="1143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4787" y="157162"/>
            <a:ext cx="11782425" cy="6543675"/>
          </a:xfrm>
          <a:custGeom>
            <a:avLst/>
            <a:gdLst/>
            <a:ahLst/>
            <a:cxnLst/>
            <a:rect l="l" t="t" r="r" b="b"/>
            <a:pathLst>
              <a:path w="11782425" h="6543675">
                <a:moveTo>
                  <a:pt x="0" y="6543675"/>
                </a:moveTo>
                <a:lnTo>
                  <a:pt x="11782425" y="6543675"/>
                </a:lnTo>
                <a:lnTo>
                  <a:pt x="11782425" y="0"/>
                </a:lnTo>
                <a:lnTo>
                  <a:pt x="0" y="0"/>
                </a:lnTo>
                <a:lnTo>
                  <a:pt x="0" y="6543675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86425" y="2114549"/>
            <a:ext cx="819150" cy="609600"/>
          </a:xfrm>
          <a:custGeom>
            <a:avLst/>
            <a:gdLst/>
            <a:ahLst/>
            <a:cxnLst/>
            <a:rect l="l" t="t" r="r" b="b"/>
            <a:pathLst>
              <a:path w="819150" h="609600">
                <a:moveTo>
                  <a:pt x="819150" y="304800"/>
                </a:moveTo>
                <a:lnTo>
                  <a:pt x="815403" y="263461"/>
                </a:lnTo>
                <a:lnTo>
                  <a:pt x="804506" y="223799"/>
                </a:lnTo>
                <a:lnTo>
                  <a:pt x="786955" y="186194"/>
                </a:lnTo>
                <a:lnTo>
                  <a:pt x="763219" y="150990"/>
                </a:lnTo>
                <a:lnTo>
                  <a:pt x="733793" y="118579"/>
                </a:lnTo>
                <a:lnTo>
                  <a:pt x="699173" y="89306"/>
                </a:lnTo>
                <a:lnTo>
                  <a:pt x="659841" y="63538"/>
                </a:lnTo>
                <a:lnTo>
                  <a:pt x="616280" y="41630"/>
                </a:lnTo>
                <a:lnTo>
                  <a:pt x="568985" y="23964"/>
                </a:lnTo>
                <a:lnTo>
                  <a:pt x="518439" y="10896"/>
                </a:lnTo>
                <a:lnTo>
                  <a:pt x="465137" y="2794"/>
                </a:lnTo>
                <a:lnTo>
                  <a:pt x="409575" y="0"/>
                </a:lnTo>
                <a:lnTo>
                  <a:pt x="353999" y="2794"/>
                </a:lnTo>
                <a:lnTo>
                  <a:pt x="300697" y="10896"/>
                </a:lnTo>
                <a:lnTo>
                  <a:pt x="250151" y="23964"/>
                </a:lnTo>
                <a:lnTo>
                  <a:pt x="202857" y="41630"/>
                </a:lnTo>
                <a:lnTo>
                  <a:pt x="159296" y="63538"/>
                </a:lnTo>
                <a:lnTo>
                  <a:pt x="119964" y="89306"/>
                </a:lnTo>
                <a:lnTo>
                  <a:pt x="85344" y="118579"/>
                </a:lnTo>
                <a:lnTo>
                  <a:pt x="55918" y="150990"/>
                </a:lnTo>
                <a:lnTo>
                  <a:pt x="32181" y="186194"/>
                </a:lnTo>
                <a:lnTo>
                  <a:pt x="14630" y="223799"/>
                </a:lnTo>
                <a:lnTo>
                  <a:pt x="3733" y="263461"/>
                </a:lnTo>
                <a:lnTo>
                  <a:pt x="0" y="304800"/>
                </a:lnTo>
                <a:lnTo>
                  <a:pt x="3733" y="346151"/>
                </a:lnTo>
                <a:lnTo>
                  <a:pt x="14630" y="385813"/>
                </a:lnTo>
                <a:lnTo>
                  <a:pt x="32181" y="423418"/>
                </a:lnTo>
                <a:lnTo>
                  <a:pt x="55918" y="458622"/>
                </a:lnTo>
                <a:lnTo>
                  <a:pt x="85344" y="491032"/>
                </a:lnTo>
                <a:lnTo>
                  <a:pt x="119964" y="520306"/>
                </a:lnTo>
                <a:lnTo>
                  <a:pt x="159296" y="546074"/>
                </a:lnTo>
                <a:lnTo>
                  <a:pt x="202857" y="567982"/>
                </a:lnTo>
                <a:lnTo>
                  <a:pt x="250151" y="585647"/>
                </a:lnTo>
                <a:lnTo>
                  <a:pt x="300697" y="598716"/>
                </a:lnTo>
                <a:lnTo>
                  <a:pt x="353999" y="606818"/>
                </a:lnTo>
                <a:lnTo>
                  <a:pt x="409575" y="609600"/>
                </a:lnTo>
                <a:lnTo>
                  <a:pt x="465137" y="606818"/>
                </a:lnTo>
                <a:lnTo>
                  <a:pt x="518439" y="598716"/>
                </a:lnTo>
                <a:lnTo>
                  <a:pt x="568985" y="585647"/>
                </a:lnTo>
                <a:lnTo>
                  <a:pt x="616280" y="567982"/>
                </a:lnTo>
                <a:lnTo>
                  <a:pt x="659841" y="546074"/>
                </a:lnTo>
                <a:lnTo>
                  <a:pt x="699173" y="520306"/>
                </a:lnTo>
                <a:lnTo>
                  <a:pt x="733793" y="491032"/>
                </a:lnTo>
                <a:lnTo>
                  <a:pt x="763219" y="458622"/>
                </a:lnTo>
                <a:lnTo>
                  <a:pt x="786955" y="423418"/>
                </a:lnTo>
                <a:lnTo>
                  <a:pt x="804506" y="385813"/>
                </a:lnTo>
                <a:lnTo>
                  <a:pt x="815403" y="346151"/>
                </a:lnTo>
                <a:lnTo>
                  <a:pt x="81915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99201" y="2190369"/>
            <a:ext cx="603250" cy="468630"/>
          </a:xfrm>
          <a:custGeom>
            <a:avLst/>
            <a:gdLst/>
            <a:ahLst/>
            <a:cxnLst/>
            <a:rect l="l" t="t" r="r" b="b"/>
            <a:pathLst>
              <a:path w="603250" h="468630">
                <a:moveTo>
                  <a:pt x="330835" y="0"/>
                </a:moveTo>
                <a:lnTo>
                  <a:pt x="300609" y="0"/>
                </a:lnTo>
                <a:lnTo>
                  <a:pt x="270383" y="1269"/>
                </a:lnTo>
                <a:lnTo>
                  <a:pt x="212725" y="10159"/>
                </a:lnTo>
                <a:lnTo>
                  <a:pt x="159258" y="26669"/>
                </a:lnTo>
                <a:lnTo>
                  <a:pt x="111506" y="52069"/>
                </a:lnTo>
                <a:lnTo>
                  <a:pt x="70358" y="83819"/>
                </a:lnTo>
                <a:lnTo>
                  <a:pt x="37591" y="120650"/>
                </a:lnTo>
                <a:lnTo>
                  <a:pt x="13970" y="162559"/>
                </a:lnTo>
                <a:lnTo>
                  <a:pt x="1524" y="210819"/>
                </a:lnTo>
                <a:lnTo>
                  <a:pt x="0" y="234950"/>
                </a:lnTo>
                <a:lnTo>
                  <a:pt x="381" y="247650"/>
                </a:lnTo>
                <a:lnTo>
                  <a:pt x="10160" y="295909"/>
                </a:lnTo>
                <a:lnTo>
                  <a:pt x="31496" y="339089"/>
                </a:lnTo>
                <a:lnTo>
                  <a:pt x="72136" y="387350"/>
                </a:lnTo>
                <a:lnTo>
                  <a:pt x="113411" y="417829"/>
                </a:lnTo>
                <a:lnTo>
                  <a:pt x="161162" y="441959"/>
                </a:lnTo>
                <a:lnTo>
                  <a:pt x="214629" y="459739"/>
                </a:lnTo>
                <a:lnTo>
                  <a:pt x="272414" y="468629"/>
                </a:lnTo>
                <a:lnTo>
                  <a:pt x="302640" y="468629"/>
                </a:lnTo>
                <a:lnTo>
                  <a:pt x="332739" y="467359"/>
                </a:lnTo>
                <a:lnTo>
                  <a:pt x="362076" y="464819"/>
                </a:lnTo>
                <a:lnTo>
                  <a:pt x="390525" y="458469"/>
                </a:lnTo>
                <a:lnTo>
                  <a:pt x="413279" y="452119"/>
                </a:lnTo>
                <a:lnTo>
                  <a:pt x="301878" y="452119"/>
                </a:lnTo>
                <a:lnTo>
                  <a:pt x="273050" y="450850"/>
                </a:lnTo>
                <a:lnTo>
                  <a:pt x="217804" y="443229"/>
                </a:lnTo>
                <a:lnTo>
                  <a:pt x="167004" y="426719"/>
                </a:lnTo>
                <a:lnTo>
                  <a:pt x="121793" y="403859"/>
                </a:lnTo>
                <a:lnTo>
                  <a:pt x="82931" y="374650"/>
                </a:lnTo>
                <a:lnTo>
                  <a:pt x="52070" y="339089"/>
                </a:lnTo>
                <a:lnTo>
                  <a:pt x="29972" y="299719"/>
                </a:lnTo>
                <a:lnTo>
                  <a:pt x="18414" y="257809"/>
                </a:lnTo>
                <a:lnTo>
                  <a:pt x="16890" y="234950"/>
                </a:lnTo>
                <a:lnTo>
                  <a:pt x="17272" y="223519"/>
                </a:lnTo>
                <a:lnTo>
                  <a:pt x="25908" y="179069"/>
                </a:lnTo>
                <a:lnTo>
                  <a:pt x="45338" y="139700"/>
                </a:lnTo>
                <a:lnTo>
                  <a:pt x="51688" y="129539"/>
                </a:lnTo>
                <a:lnTo>
                  <a:pt x="82423" y="95250"/>
                </a:lnTo>
                <a:lnTo>
                  <a:pt x="121158" y="66039"/>
                </a:lnTo>
                <a:lnTo>
                  <a:pt x="166370" y="41909"/>
                </a:lnTo>
                <a:lnTo>
                  <a:pt x="217170" y="26669"/>
                </a:lnTo>
                <a:lnTo>
                  <a:pt x="272288" y="17779"/>
                </a:lnTo>
                <a:lnTo>
                  <a:pt x="301244" y="16509"/>
                </a:lnTo>
                <a:lnTo>
                  <a:pt x="415925" y="16509"/>
                </a:lnTo>
                <a:lnTo>
                  <a:pt x="388620" y="8889"/>
                </a:lnTo>
                <a:lnTo>
                  <a:pt x="360299" y="3809"/>
                </a:lnTo>
                <a:lnTo>
                  <a:pt x="330835" y="0"/>
                </a:lnTo>
                <a:close/>
              </a:path>
              <a:path w="603250" h="468630">
                <a:moveTo>
                  <a:pt x="415925" y="16509"/>
                </a:moveTo>
                <a:lnTo>
                  <a:pt x="301244" y="16509"/>
                </a:lnTo>
                <a:lnTo>
                  <a:pt x="330200" y="17779"/>
                </a:lnTo>
                <a:lnTo>
                  <a:pt x="358266" y="20319"/>
                </a:lnTo>
                <a:lnTo>
                  <a:pt x="411352" y="33019"/>
                </a:lnTo>
                <a:lnTo>
                  <a:pt x="459613" y="53339"/>
                </a:lnTo>
                <a:lnTo>
                  <a:pt x="501776" y="78739"/>
                </a:lnTo>
                <a:lnTo>
                  <a:pt x="536701" y="111759"/>
                </a:lnTo>
                <a:lnTo>
                  <a:pt x="563372" y="148589"/>
                </a:lnTo>
                <a:lnTo>
                  <a:pt x="580263" y="189229"/>
                </a:lnTo>
                <a:lnTo>
                  <a:pt x="586232" y="233679"/>
                </a:lnTo>
                <a:lnTo>
                  <a:pt x="585851" y="245109"/>
                </a:lnTo>
                <a:lnTo>
                  <a:pt x="577214" y="289559"/>
                </a:lnTo>
                <a:lnTo>
                  <a:pt x="557784" y="328929"/>
                </a:lnTo>
                <a:lnTo>
                  <a:pt x="551434" y="339089"/>
                </a:lnTo>
                <a:lnTo>
                  <a:pt x="520700" y="373379"/>
                </a:lnTo>
                <a:lnTo>
                  <a:pt x="482091" y="402589"/>
                </a:lnTo>
                <a:lnTo>
                  <a:pt x="436752" y="426719"/>
                </a:lnTo>
                <a:lnTo>
                  <a:pt x="386079" y="441959"/>
                </a:lnTo>
                <a:lnTo>
                  <a:pt x="330835" y="450850"/>
                </a:lnTo>
                <a:lnTo>
                  <a:pt x="301878" y="452119"/>
                </a:lnTo>
                <a:lnTo>
                  <a:pt x="413279" y="452119"/>
                </a:lnTo>
                <a:lnTo>
                  <a:pt x="468502" y="430529"/>
                </a:lnTo>
                <a:lnTo>
                  <a:pt x="513207" y="402589"/>
                </a:lnTo>
                <a:lnTo>
                  <a:pt x="550418" y="367029"/>
                </a:lnTo>
                <a:lnTo>
                  <a:pt x="578612" y="327659"/>
                </a:lnTo>
                <a:lnTo>
                  <a:pt x="596900" y="283209"/>
                </a:lnTo>
                <a:lnTo>
                  <a:pt x="603123" y="233679"/>
                </a:lnTo>
                <a:lnTo>
                  <a:pt x="602741" y="220979"/>
                </a:lnTo>
                <a:lnTo>
                  <a:pt x="592963" y="172719"/>
                </a:lnTo>
                <a:lnTo>
                  <a:pt x="571626" y="129539"/>
                </a:lnTo>
                <a:lnTo>
                  <a:pt x="548766" y="99059"/>
                </a:lnTo>
                <a:lnTo>
                  <a:pt x="511301" y="64769"/>
                </a:lnTo>
                <a:lnTo>
                  <a:pt x="466598" y="38100"/>
                </a:lnTo>
                <a:lnTo>
                  <a:pt x="441960" y="26669"/>
                </a:lnTo>
                <a:lnTo>
                  <a:pt x="415925" y="16509"/>
                </a:lnTo>
                <a:close/>
              </a:path>
              <a:path w="603250" h="468630">
                <a:moveTo>
                  <a:pt x="301878" y="33019"/>
                </a:moveTo>
                <a:lnTo>
                  <a:pt x="247523" y="36829"/>
                </a:lnTo>
                <a:lnTo>
                  <a:pt x="196976" y="49529"/>
                </a:lnTo>
                <a:lnTo>
                  <a:pt x="151384" y="68579"/>
                </a:lnTo>
                <a:lnTo>
                  <a:pt x="111760" y="92709"/>
                </a:lnTo>
                <a:lnTo>
                  <a:pt x="79121" y="121919"/>
                </a:lnTo>
                <a:lnTo>
                  <a:pt x="65659" y="139700"/>
                </a:lnTo>
                <a:lnTo>
                  <a:pt x="59816" y="147319"/>
                </a:lnTo>
                <a:lnTo>
                  <a:pt x="42163" y="184150"/>
                </a:lnTo>
                <a:lnTo>
                  <a:pt x="34162" y="223519"/>
                </a:lnTo>
                <a:lnTo>
                  <a:pt x="33782" y="233679"/>
                </a:lnTo>
                <a:lnTo>
                  <a:pt x="34162" y="243839"/>
                </a:lnTo>
                <a:lnTo>
                  <a:pt x="41910" y="283209"/>
                </a:lnTo>
                <a:lnTo>
                  <a:pt x="59562" y="320039"/>
                </a:lnTo>
                <a:lnTo>
                  <a:pt x="93852" y="360679"/>
                </a:lnTo>
                <a:lnTo>
                  <a:pt x="130048" y="388619"/>
                </a:lnTo>
                <a:lnTo>
                  <a:pt x="172847" y="410209"/>
                </a:lnTo>
                <a:lnTo>
                  <a:pt x="221107" y="426719"/>
                </a:lnTo>
                <a:lnTo>
                  <a:pt x="273685" y="434339"/>
                </a:lnTo>
                <a:lnTo>
                  <a:pt x="301244" y="435609"/>
                </a:lnTo>
                <a:lnTo>
                  <a:pt x="328929" y="434339"/>
                </a:lnTo>
                <a:lnTo>
                  <a:pt x="355726" y="431800"/>
                </a:lnTo>
                <a:lnTo>
                  <a:pt x="381508" y="426719"/>
                </a:lnTo>
                <a:lnTo>
                  <a:pt x="406146" y="419100"/>
                </a:lnTo>
                <a:lnTo>
                  <a:pt x="300482" y="419100"/>
                </a:lnTo>
                <a:lnTo>
                  <a:pt x="274320" y="417829"/>
                </a:lnTo>
                <a:lnTo>
                  <a:pt x="224282" y="410209"/>
                </a:lnTo>
                <a:lnTo>
                  <a:pt x="178688" y="394969"/>
                </a:lnTo>
                <a:lnTo>
                  <a:pt x="138429" y="373379"/>
                </a:lnTo>
                <a:lnTo>
                  <a:pt x="104648" y="347979"/>
                </a:lnTo>
                <a:lnTo>
                  <a:pt x="78486" y="318769"/>
                </a:lnTo>
                <a:lnTo>
                  <a:pt x="57785" y="278129"/>
                </a:lnTo>
                <a:lnTo>
                  <a:pt x="50673" y="233679"/>
                </a:lnTo>
                <a:lnTo>
                  <a:pt x="51053" y="224789"/>
                </a:lnTo>
                <a:lnTo>
                  <a:pt x="61468" y="181609"/>
                </a:lnTo>
                <a:lnTo>
                  <a:pt x="69596" y="165100"/>
                </a:lnTo>
                <a:lnTo>
                  <a:pt x="74422" y="156209"/>
                </a:lnTo>
                <a:lnTo>
                  <a:pt x="106425" y="119379"/>
                </a:lnTo>
                <a:lnTo>
                  <a:pt x="140335" y="93979"/>
                </a:lnTo>
                <a:lnTo>
                  <a:pt x="180594" y="73659"/>
                </a:lnTo>
                <a:lnTo>
                  <a:pt x="226187" y="58419"/>
                </a:lnTo>
                <a:lnTo>
                  <a:pt x="276225" y="50800"/>
                </a:lnTo>
                <a:lnTo>
                  <a:pt x="302513" y="49529"/>
                </a:lnTo>
                <a:lnTo>
                  <a:pt x="406781" y="49529"/>
                </a:lnTo>
                <a:lnTo>
                  <a:pt x="382143" y="41909"/>
                </a:lnTo>
                <a:lnTo>
                  <a:pt x="356235" y="36829"/>
                </a:lnTo>
                <a:lnTo>
                  <a:pt x="329564" y="34289"/>
                </a:lnTo>
                <a:lnTo>
                  <a:pt x="301878" y="33019"/>
                </a:lnTo>
                <a:close/>
              </a:path>
              <a:path w="603250" h="468630">
                <a:moveTo>
                  <a:pt x="406781" y="49529"/>
                </a:moveTo>
                <a:lnTo>
                  <a:pt x="302513" y="49529"/>
                </a:lnTo>
                <a:lnTo>
                  <a:pt x="328929" y="50800"/>
                </a:lnTo>
                <a:lnTo>
                  <a:pt x="354329" y="54609"/>
                </a:lnTo>
                <a:lnTo>
                  <a:pt x="402336" y="66039"/>
                </a:lnTo>
                <a:lnTo>
                  <a:pt x="445515" y="83819"/>
                </a:lnTo>
                <a:lnTo>
                  <a:pt x="482473" y="106679"/>
                </a:lnTo>
                <a:lnTo>
                  <a:pt x="512572" y="134619"/>
                </a:lnTo>
                <a:lnTo>
                  <a:pt x="534162" y="166369"/>
                </a:lnTo>
                <a:lnTo>
                  <a:pt x="538479" y="173989"/>
                </a:lnTo>
                <a:lnTo>
                  <a:pt x="551307" y="217169"/>
                </a:lnTo>
                <a:lnTo>
                  <a:pt x="552450" y="234950"/>
                </a:lnTo>
                <a:lnTo>
                  <a:pt x="552069" y="243839"/>
                </a:lnTo>
                <a:lnTo>
                  <a:pt x="541654" y="288289"/>
                </a:lnTo>
                <a:lnTo>
                  <a:pt x="533526" y="303529"/>
                </a:lnTo>
                <a:lnTo>
                  <a:pt x="528701" y="312419"/>
                </a:lnTo>
                <a:lnTo>
                  <a:pt x="496697" y="349250"/>
                </a:lnTo>
                <a:lnTo>
                  <a:pt x="462914" y="374650"/>
                </a:lnTo>
                <a:lnTo>
                  <a:pt x="422656" y="394969"/>
                </a:lnTo>
                <a:lnTo>
                  <a:pt x="376936" y="410209"/>
                </a:lnTo>
                <a:lnTo>
                  <a:pt x="326898" y="417829"/>
                </a:lnTo>
                <a:lnTo>
                  <a:pt x="300482" y="419100"/>
                </a:lnTo>
                <a:lnTo>
                  <a:pt x="406146" y="419100"/>
                </a:lnTo>
                <a:lnTo>
                  <a:pt x="451865" y="401319"/>
                </a:lnTo>
                <a:lnTo>
                  <a:pt x="491489" y="375919"/>
                </a:lnTo>
                <a:lnTo>
                  <a:pt x="524001" y="346709"/>
                </a:lnTo>
                <a:lnTo>
                  <a:pt x="537463" y="328929"/>
                </a:lnTo>
                <a:lnTo>
                  <a:pt x="543306" y="321309"/>
                </a:lnTo>
                <a:lnTo>
                  <a:pt x="560959" y="284479"/>
                </a:lnTo>
                <a:lnTo>
                  <a:pt x="568960" y="245109"/>
                </a:lnTo>
                <a:lnTo>
                  <a:pt x="569340" y="234950"/>
                </a:lnTo>
                <a:lnTo>
                  <a:pt x="568960" y="224789"/>
                </a:lnTo>
                <a:lnTo>
                  <a:pt x="561213" y="185419"/>
                </a:lnTo>
                <a:lnTo>
                  <a:pt x="543560" y="148589"/>
                </a:lnTo>
                <a:lnTo>
                  <a:pt x="509270" y="107950"/>
                </a:lnTo>
                <a:lnTo>
                  <a:pt x="473075" y="80009"/>
                </a:lnTo>
                <a:lnTo>
                  <a:pt x="430275" y="58419"/>
                </a:lnTo>
                <a:lnTo>
                  <a:pt x="40678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7460" y="1724659"/>
            <a:ext cx="7523480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E8E4E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2890" y="1783016"/>
            <a:ext cx="9126219" cy="308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ppt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1476247"/>
            <a:ext cx="8701151" cy="1709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SOLAR</a:t>
            </a:r>
            <a:r>
              <a:rPr spc="-140" dirty="0"/>
              <a:t> </a:t>
            </a:r>
            <a:r>
              <a:rPr dirty="0"/>
              <a:t>TRACKING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" y="2390648"/>
            <a:ext cx="4433951" cy="17098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67460" y="2640329"/>
            <a:ext cx="343662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1" spc="5" dirty="0">
                <a:solidFill>
                  <a:srgbClr val="E8E4E1"/>
                </a:solidFill>
                <a:latin typeface="Georgia"/>
                <a:cs typeface="Georgia"/>
              </a:rPr>
              <a:t>S</a:t>
            </a:r>
            <a:r>
              <a:rPr sz="6000" b="1" spc="25" dirty="0">
                <a:solidFill>
                  <a:srgbClr val="E8E4E1"/>
                </a:solidFill>
                <a:latin typeface="Georgia"/>
                <a:cs typeface="Georgia"/>
              </a:rPr>
              <a:t>Y</a:t>
            </a:r>
            <a:r>
              <a:rPr sz="6000" b="1" spc="5" dirty="0">
                <a:solidFill>
                  <a:srgbClr val="E8E4E1"/>
                </a:solidFill>
                <a:latin typeface="Georgia"/>
                <a:cs typeface="Georgia"/>
              </a:rPr>
              <a:t>S</a:t>
            </a:r>
            <a:r>
              <a:rPr sz="6000" b="1" spc="20" dirty="0">
                <a:solidFill>
                  <a:srgbClr val="E8E4E1"/>
                </a:solidFill>
                <a:latin typeface="Georgia"/>
                <a:cs typeface="Georgia"/>
              </a:rPr>
              <a:t>TE</a:t>
            </a:r>
            <a:r>
              <a:rPr sz="6000" b="1" spc="10" dirty="0">
                <a:solidFill>
                  <a:srgbClr val="E8E4E1"/>
                </a:solidFill>
                <a:latin typeface="Georgia"/>
                <a:cs typeface="Georgia"/>
              </a:rPr>
              <a:t>M</a:t>
            </a:r>
            <a:endParaRPr sz="6000" dirty="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7900" y="3924300"/>
            <a:ext cx="3643376" cy="12905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23076" y="4040441"/>
            <a:ext cx="3679825" cy="26555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753745">
              <a:lnSpc>
                <a:spcPct val="102400"/>
              </a:lnSpc>
              <a:spcBef>
                <a:spcPts val="45"/>
              </a:spcBef>
            </a:pPr>
            <a:r>
              <a:rPr sz="2750" b="1" spc="55" dirty="0">
                <a:solidFill>
                  <a:srgbClr val="FF0000"/>
                </a:solidFill>
                <a:latin typeface="Georgia"/>
                <a:cs typeface="Georgia"/>
              </a:rPr>
              <a:t>R</a:t>
            </a:r>
            <a:r>
              <a:rPr sz="2750" b="1" spc="3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750" b="1" spc="10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2750" b="1" spc="60" dirty="0">
                <a:solidFill>
                  <a:srgbClr val="FF0000"/>
                </a:solidFill>
                <a:latin typeface="Georgia"/>
                <a:cs typeface="Georgia"/>
              </a:rPr>
              <a:t>R</a:t>
            </a:r>
            <a:r>
              <a:rPr sz="2750" b="1" spc="3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750" b="1" spc="15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2750" b="1" spc="3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750" b="1" spc="1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2750" b="1" spc="-15" dirty="0">
                <a:solidFill>
                  <a:srgbClr val="FF0000"/>
                </a:solidFill>
                <a:latin typeface="Georgia"/>
                <a:cs typeface="Georgia"/>
              </a:rPr>
              <a:t>T</a:t>
            </a:r>
            <a:r>
              <a:rPr sz="2750" b="1" spc="3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750" b="1" spc="10" dirty="0">
                <a:solidFill>
                  <a:srgbClr val="FF0000"/>
                </a:solidFill>
                <a:latin typeface="Georgia"/>
                <a:cs typeface="Georgia"/>
              </a:rPr>
              <a:t>D  </a:t>
            </a:r>
            <a:r>
              <a:rPr sz="2750" b="1" spc="15" dirty="0">
                <a:solidFill>
                  <a:srgbClr val="FF0000"/>
                </a:solidFill>
                <a:latin typeface="Georgia"/>
                <a:cs typeface="Georgia"/>
              </a:rPr>
              <a:t>BY</a:t>
            </a:r>
            <a:endParaRPr sz="2750">
              <a:latin typeface="Georgia"/>
              <a:cs typeface="Georgia"/>
            </a:endParaRPr>
          </a:p>
          <a:p>
            <a:pPr marL="1326515" marR="5080">
              <a:lnSpc>
                <a:spcPct val="100000"/>
              </a:lnSpc>
              <a:spcBef>
                <a:spcPts val="2480"/>
              </a:spcBef>
            </a:pPr>
            <a:r>
              <a:rPr sz="2000" b="1" spc="20" dirty="0">
                <a:solidFill>
                  <a:srgbClr val="FFFFFF"/>
                </a:solidFill>
                <a:latin typeface="Georgia"/>
                <a:cs typeface="Georgia"/>
              </a:rPr>
              <a:t>Nilam </a:t>
            </a:r>
            <a:r>
              <a:rPr sz="2000" b="1" spc="25" dirty="0">
                <a:solidFill>
                  <a:srgbClr val="FFFFFF"/>
                </a:solidFill>
                <a:latin typeface="Georgia"/>
                <a:cs typeface="Georgia"/>
              </a:rPr>
              <a:t>Maity </a:t>
            </a:r>
            <a:r>
              <a:rPr sz="2000" b="1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2000" b="1" spc="3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2000" b="1" spc="2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000" b="1" spc="-5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2000" b="1" spc="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Georgia"/>
                <a:cs typeface="Georgia"/>
              </a:rPr>
              <a:t>j</a:t>
            </a:r>
            <a:r>
              <a:rPr sz="2000" b="1" spc="3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2000" b="1" spc="1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000" b="1" spc="-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000" b="1" spc="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000" b="1" spc="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000" b="1" spc="3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000" b="1" spc="10" dirty="0">
                <a:solidFill>
                  <a:srgbClr val="FFFFFF"/>
                </a:solidFill>
                <a:latin typeface="Georgia"/>
                <a:cs typeface="Georgia"/>
              </a:rPr>
              <a:t>a  Pr</a:t>
            </a:r>
            <a:r>
              <a:rPr sz="2000" b="1" spc="3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2000" b="1" spc="2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000" b="1" spc="20" dirty="0">
                <a:solidFill>
                  <a:srgbClr val="FFFFFF"/>
                </a:solidFill>
                <a:latin typeface="Georgia"/>
                <a:cs typeface="Georgia"/>
              </a:rPr>
              <a:t>am</a:t>
            </a:r>
            <a:r>
              <a:rPr sz="2000" b="1" spc="-1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2000" b="1" spc="10" dirty="0">
                <a:solidFill>
                  <a:srgbClr val="FFFFFF"/>
                </a:solidFill>
                <a:latin typeface="Georgia"/>
                <a:cs typeface="Georgia"/>
              </a:rPr>
              <a:t>ra  </a:t>
            </a:r>
            <a:r>
              <a:rPr sz="1800" b="1" spc="-20" dirty="0">
                <a:solidFill>
                  <a:srgbClr val="FFFFFF"/>
                </a:solidFill>
                <a:latin typeface="Georgia"/>
                <a:cs typeface="Georgia"/>
              </a:rPr>
              <a:t>Rajarshi</a:t>
            </a:r>
            <a:r>
              <a:rPr sz="18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eorgia"/>
                <a:cs typeface="Georgia"/>
              </a:rPr>
              <a:t>Hazra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eorgia"/>
                <a:cs typeface="Georgia"/>
              </a:rPr>
              <a:t>Siddhartha</a:t>
            </a:r>
            <a:r>
              <a:rPr sz="1800" b="1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Georgia"/>
                <a:cs typeface="Georgia"/>
              </a:rPr>
              <a:t>Acharya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6619" y="885189"/>
            <a:ext cx="41046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solidFill>
                  <a:srgbClr val="000000"/>
                </a:solidFill>
              </a:rPr>
              <a:t>MOVING</a:t>
            </a:r>
            <a:r>
              <a:rPr sz="2750" spc="55" dirty="0">
                <a:solidFill>
                  <a:srgbClr val="000000"/>
                </a:solidFill>
              </a:rPr>
              <a:t> </a:t>
            </a:r>
            <a:r>
              <a:rPr sz="2750" spc="-5" dirty="0">
                <a:solidFill>
                  <a:srgbClr val="000000"/>
                </a:solidFill>
              </a:rPr>
              <a:t>COLLECTOR</a:t>
            </a:r>
            <a:endParaRPr sz="2750" dirty="0"/>
          </a:p>
        </p:txBody>
      </p:sp>
      <p:sp>
        <p:nvSpPr>
          <p:cNvPr id="4" name="object 4"/>
          <p:cNvSpPr txBox="1"/>
          <p:nvPr/>
        </p:nvSpPr>
        <p:spPr>
          <a:xfrm>
            <a:off x="1666875" y="2043366"/>
            <a:ext cx="8630285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10" dirty="0">
                <a:latin typeface="Georgia"/>
                <a:cs typeface="Georgia"/>
              </a:rPr>
              <a:t>Trackers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can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grouped</a:t>
            </a:r>
            <a:r>
              <a:rPr sz="2000" spc="-15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into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classes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by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number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orientation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tracker's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axes.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marR="13779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15" dirty="0">
                <a:latin typeface="Georgia"/>
                <a:cs typeface="Georgia"/>
              </a:rPr>
              <a:t>Compared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fixed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mount,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single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axis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tracker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increases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annual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output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by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approximately</a:t>
            </a:r>
            <a:r>
              <a:rPr sz="2000" spc="-204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30%,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dual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axis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tracker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additional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6%.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0759" y="759777"/>
            <a:ext cx="3663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WORKING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PRINCIPLE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411476" y="1998662"/>
            <a:ext cx="7630159" cy="277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182245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000" spc="10" dirty="0">
                <a:latin typeface="Georgia"/>
                <a:cs typeface="Georgia"/>
              </a:rPr>
              <a:t>Auto-tracking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control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system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composed</a:t>
            </a:r>
            <a:r>
              <a:rPr sz="2000" spc="-14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PLC,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sensors,</a:t>
            </a:r>
            <a:r>
              <a:rPr sz="2000" spc="-19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signal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processing </a:t>
            </a:r>
            <a:r>
              <a:rPr sz="2000" spc="15" dirty="0">
                <a:latin typeface="Georgia"/>
                <a:cs typeface="Georgia"/>
              </a:rPr>
              <a:t>units, </a:t>
            </a:r>
            <a:r>
              <a:rPr sz="2000" spc="-5" dirty="0">
                <a:latin typeface="Georgia"/>
                <a:cs typeface="Georgia"/>
              </a:rPr>
              <a:t>PV </a:t>
            </a:r>
            <a:r>
              <a:rPr sz="2000" spc="10" dirty="0">
                <a:latin typeface="Georgia"/>
                <a:cs typeface="Georgia"/>
              </a:rPr>
              <a:t>cells, electromagnetic </a:t>
            </a:r>
            <a:r>
              <a:rPr sz="2000" spc="20" dirty="0">
                <a:latin typeface="Georgia"/>
                <a:cs typeface="Georgia"/>
              </a:rPr>
              <a:t>and </a:t>
            </a:r>
            <a:r>
              <a:rPr sz="2000" spc="15" dirty="0">
                <a:latin typeface="Georgia"/>
                <a:cs typeface="Georgia"/>
              </a:rPr>
              <a:t>mechanical </a:t>
            </a:r>
            <a:r>
              <a:rPr sz="2000" spc="20" dirty="0">
                <a:latin typeface="Georgia"/>
                <a:cs typeface="Georgia"/>
              </a:rPr>
              <a:t> motion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control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modules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power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supply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systems.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25" dirty="0">
                <a:latin typeface="Georgia"/>
                <a:cs typeface="Georgia"/>
              </a:rPr>
              <a:t>P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nel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d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0" dirty="0">
                <a:latin typeface="Georgia"/>
                <a:cs typeface="Georgia"/>
              </a:rPr>
              <a:t>ct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0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30" dirty="0">
                <a:latin typeface="Georgia"/>
                <a:cs typeface="Georgia"/>
              </a:rPr>
              <a:t>gh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5" dirty="0">
                <a:latin typeface="Georgia"/>
                <a:cs typeface="Georgia"/>
              </a:rPr>
              <a:t>en</a:t>
            </a:r>
            <a:r>
              <a:rPr sz="2000" spc="20" dirty="0">
                <a:latin typeface="Georgia"/>
                <a:cs typeface="Georgia"/>
              </a:rPr>
              <a:t>g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5" dirty="0">
                <a:latin typeface="Georgia"/>
                <a:cs typeface="Georgia"/>
              </a:rPr>
              <a:t>h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en</a:t>
            </a:r>
            <a:r>
              <a:rPr sz="2000" spc="25" dirty="0">
                <a:latin typeface="Georgia"/>
                <a:cs typeface="Georgia"/>
              </a:rPr>
              <a:t>s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marR="5080" indent="-28638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000" spc="25" dirty="0">
                <a:latin typeface="Georgia"/>
                <a:cs typeface="Georgia"/>
              </a:rPr>
              <a:t>The </a:t>
            </a:r>
            <a:r>
              <a:rPr sz="2000" spc="15" dirty="0">
                <a:latin typeface="Georgia"/>
                <a:cs typeface="Georgia"/>
              </a:rPr>
              <a:t>sensors output </a:t>
            </a:r>
            <a:r>
              <a:rPr sz="2000" spc="10" dirty="0">
                <a:latin typeface="Georgia"/>
                <a:cs typeface="Georgia"/>
              </a:rPr>
              <a:t>is </a:t>
            </a:r>
            <a:r>
              <a:rPr sz="2000" spc="5" dirty="0">
                <a:latin typeface="Georgia"/>
                <a:cs typeface="Georgia"/>
              </a:rPr>
              <a:t>given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PLC </a:t>
            </a:r>
            <a:r>
              <a:rPr sz="2000" spc="10" dirty="0">
                <a:latin typeface="Georgia"/>
                <a:cs typeface="Georgia"/>
              </a:rPr>
              <a:t>which compares </a:t>
            </a:r>
            <a:r>
              <a:rPr sz="2000" spc="5" dirty="0">
                <a:latin typeface="Georgia"/>
                <a:cs typeface="Georgia"/>
              </a:rPr>
              <a:t>it </a:t>
            </a:r>
            <a:r>
              <a:rPr sz="2000" spc="20" dirty="0">
                <a:latin typeface="Georgia"/>
                <a:cs typeface="Georgia"/>
              </a:rPr>
              <a:t>and 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produces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equivalent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output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so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rotate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motor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align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panel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direction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sun.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5"/>
            <a:ext cx="12191999" cy="6848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0371" y="858456"/>
            <a:ext cx="4528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HARDWARE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COMPONENTS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052701" y="1971293"/>
            <a:ext cx="4043679" cy="2586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latin typeface="Georgia"/>
                <a:cs typeface="Georgia"/>
              </a:rPr>
              <a:t>10</a:t>
            </a:r>
            <a:r>
              <a:rPr sz="2750" spc="10" dirty="0">
                <a:latin typeface="Georgia"/>
                <a:cs typeface="Georgia"/>
              </a:rPr>
              <a:t> rpm</a:t>
            </a:r>
            <a:r>
              <a:rPr sz="2750" spc="15" dirty="0">
                <a:latin typeface="Georgia"/>
                <a:cs typeface="Georgia"/>
              </a:rPr>
              <a:t> </a:t>
            </a:r>
            <a:r>
              <a:rPr sz="2750" spc="25" dirty="0">
                <a:latin typeface="Georgia"/>
                <a:cs typeface="Georgia"/>
              </a:rPr>
              <a:t>Gear</a:t>
            </a:r>
            <a:r>
              <a:rPr sz="2750" spc="-20" dirty="0">
                <a:latin typeface="Georgia"/>
                <a:cs typeface="Georgia"/>
              </a:rPr>
              <a:t> </a:t>
            </a:r>
            <a:r>
              <a:rPr sz="2750" spc="10" dirty="0">
                <a:latin typeface="Georgia"/>
                <a:cs typeface="Georgia"/>
              </a:rPr>
              <a:t>Motor</a:t>
            </a:r>
            <a:endParaRPr sz="27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latin typeface="Georgia"/>
                <a:cs typeface="Georgia"/>
              </a:rPr>
              <a:t>4</a:t>
            </a:r>
            <a:r>
              <a:rPr sz="2750" spc="5" dirty="0">
                <a:latin typeface="Georgia"/>
                <a:cs typeface="Georgia"/>
              </a:rPr>
              <a:t> </a:t>
            </a:r>
            <a:r>
              <a:rPr sz="2750" spc="10" dirty="0">
                <a:latin typeface="Georgia"/>
                <a:cs typeface="Georgia"/>
              </a:rPr>
              <a:t>volt </a:t>
            </a:r>
            <a:r>
              <a:rPr sz="2750" spc="30" dirty="0">
                <a:latin typeface="Georgia"/>
                <a:cs typeface="Georgia"/>
              </a:rPr>
              <a:t>Small</a:t>
            </a:r>
            <a:r>
              <a:rPr sz="2750" spc="-35" dirty="0">
                <a:latin typeface="Georgia"/>
                <a:cs typeface="Georgia"/>
              </a:rPr>
              <a:t> </a:t>
            </a:r>
            <a:r>
              <a:rPr sz="2750" spc="20" dirty="0">
                <a:latin typeface="Georgia"/>
                <a:cs typeface="Georgia"/>
              </a:rPr>
              <a:t>Solar</a:t>
            </a:r>
            <a:r>
              <a:rPr sz="2750" spc="-15" dirty="0">
                <a:latin typeface="Georgia"/>
                <a:cs typeface="Georgia"/>
              </a:rPr>
              <a:t> </a:t>
            </a:r>
            <a:r>
              <a:rPr sz="2750" spc="25" dirty="0">
                <a:latin typeface="Georgia"/>
                <a:cs typeface="Georgia"/>
              </a:rPr>
              <a:t>Panel</a:t>
            </a:r>
            <a:endParaRPr sz="27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5" dirty="0">
                <a:latin typeface="Georgia"/>
                <a:cs typeface="Georgia"/>
              </a:rPr>
              <a:t>L293d</a:t>
            </a:r>
            <a:r>
              <a:rPr sz="2750" spc="120" dirty="0">
                <a:latin typeface="Georgia"/>
                <a:cs typeface="Georgia"/>
              </a:rPr>
              <a:t> </a:t>
            </a:r>
            <a:r>
              <a:rPr sz="2750" spc="10" dirty="0">
                <a:latin typeface="Georgia"/>
                <a:cs typeface="Georgia"/>
              </a:rPr>
              <a:t>Motor</a:t>
            </a:r>
            <a:r>
              <a:rPr sz="2750" spc="55" dirty="0">
                <a:latin typeface="Georgia"/>
                <a:cs typeface="Georgia"/>
              </a:rPr>
              <a:t> </a:t>
            </a:r>
            <a:r>
              <a:rPr sz="2750" spc="10" dirty="0">
                <a:latin typeface="Georgia"/>
                <a:cs typeface="Georgia"/>
              </a:rPr>
              <a:t>Driver</a:t>
            </a:r>
            <a:endParaRPr sz="27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dirty="0">
                <a:latin typeface="Georgia"/>
                <a:cs typeface="Georgia"/>
              </a:rPr>
              <a:t>IR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spc="15" dirty="0">
                <a:latin typeface="Georgia"/>
                <a:cs typeface="Georgia"/>
              </a:rPr>
              <a:t>Sensor</a:t>
            </a:r>
            <a:endParaRPr sz="27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0" dirty="0">
                <a:latin typeface="Georgia"/>
                <a:cs typeface="Georgia"/>
              </a:rPr>
              <a:t>Arduino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spc="15" dirty="0">
                <a:latin typeface="Georgia"/>
                <a:cs typeface="Georgia"/>
              </a:rPr>
              <a:t>Uno</a:t>
            </a:r>
            <a:endParaRPr sz="27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0" dirty="0">
                <a:latin typeface="Georgia"/>
                <a:cs typeface="Georgia"/>
              </a:rPr>
              <a:t>9v</a:t>
            </a:r>
            <a:r>
              <a:rPr sz="2750" spc="25" dirty="0">
                <a:latin typeface="Georgia"/>
                <a:cs typeface="Georgia"/>
              </a:rPr>
              <a:t> </a:t>
            </a:r>
            <a:r>
              <a:rPr sz="2750" spc="15" dirty="0">
                <a:latin typeface="Georgia"/>
                <a:cs typeface="Georgia"/>
              </a:rPr>
              <a:t>Battery</a:t>
            </a:r>
            <a:endParaRPr sz="275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3234" y="768349"/>
            <a:ext cx="35350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>
                <a:solidFill>
                  <a:srgbClr val="000000"/>
                </a:solidFill>
              </a:rPr>
              <a:t>10</a:t>
            </a:r>
            <a:r>
              <a:rPr sz="2750" spc="20" dirty="0">
                <a:solidFill>
                  <a:srgbClr val="000000"/>
                </a:solidFill>
              </a:rPr>
              <a:t> </a:t>
            </a:r>
            <a:r>
              <a:rPr sz="2750" spc="5" dirty="0">
                <a:solidFill>
                  <a:srgbClr val="000000"/>
                </a:solidFill>
              </a:rPr>
              <a:t>rpm</a:t>
            </a:r>
            <a:r>
              <a:rPr sz="2750" spc="50" dirty="0">
                <a:solidFill>
                  <a:srgbClr val="000000"/>
                </a:solidFill>
              </a:rPr>
              <a:t> </a:t>
            </a:r>
            <a:r>
              <a:rPr sz="2750" spc="15" dirty="0">
                <a:solidFill>
                  <a:srgbClr val="000000"/>
                </a:solidFill>
              </a:rPr>
              <a:t>Gear</a:t>
            </a:r>
            <a:r>
              <a:rPr sz="2750" spc="75" dirty="0">
                <a:solidFill>
                  <a:srgbClr val="000000"/>
                </a:solidFill>
              </a:rPr>
              <a:t> </a:t>
            </a:r>
            <a:r>
              <a:rPr sz="2750" spc="35" dirty="0">
                <a:solidFill>
                  <a:srgbClr val="000000"/>
                </a:solidFill>
              </a:rPr>
              <a:t>Motor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128394" y="1872932"/>
            <a:ext cx="7589520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15" dirty="0">
                <a:latin typeface="Georgia"/>
                <a:cs typeface="Georgia"/>
              </a:rPr>
              <a:t>A </a:t>
            </a:r>
            <a:r>
              <a:rPr sz="2000" spc="20" dirty="0">
                <a:latin typeface="Georgia"/>
                <a:cs typeface="Georgia"/>
              </a:rPr>
              <a:t>gear </a:t>
            </a:r>
            <a:r>
              <a:rPr sz="2000" spc="15" dirty="0">
                <a:latin typeface="Georgia"/>
                <a:cs typeface="Georgia"/>
              </a:rPr>
              <a:t>motor, </a:t>
            </a:r>
            <a:r>
              <a:rPr sz="2000" spc="25" dirty="0">
                <a:latin typeface="Georgia"/>
                <a:cs typeface="Georgia"/>
              </a:rPr>
              <a:t>also </a:t>
            </a:r>
            <a:r>
              <a:rPr sz="2000" spc="15" dirty="0">
                <a:latin typeface="Georgia"/>
                <a:cs typeface="Georgia"/>
              </a:rPr>
              <a:t>called </a:t>
            </a:r>
            <a:r>
              <a:rPr sz="2000" spc="10" dirty="0">
                <a:latin typeface="Georgia"/>
                <a:cs typeface="Georgia"/>
              </a:rPr>
              <a:t>a </a:t>
            </a:r>
            <a:r>
              <a:rPr sz="2000" spc="20" dirty="0">
                <a:latin typeface="Georgia"/>
                <a:cs typeface="Georgia"/>
              </a:rPr>
              <a:t>gear motor </a:t>
            </a:r>
            <a:r>
              <a:rPr sz="2000" spc="25" dirty="0">
                <a:latin typeface="Georgia"/>
                <a:cs typeface="Georgia"/>
              </a:rPr>
              <a:t>or </a:t>
            </a:r>
            <a:r>
              <a:rPr sz="2000" spc="10" dirty="0">
                <a:latin typeface="Georgia"/>
                <a:cs typeface="Georgia"/>
              </a:rPr>
              <a:t>a </a:t>
            </a:r>
            <a:r>
              <a:rPr sz="2000" spc="15" dirty="0">
                <a:latin typeface="Georgia"/>
                <a:cs typeface="Georgia"/>
              </a:rPr>
              <a:t>geared motor, </a:t>
            </a:r>
            <a:r>
              <a:rPr sz="2000" spc="10" dirty="0">
                <a:latin typeface="Georgia"/>
                <a:cs typeface="Georgia"/>
              </a:rPr>
              <a:t>is </a:t>
            </a:r>
            <a:r>
              <a:rPr sz="2000" b="1" spc="15" dirty="0">
                <a:latin typeface="Georgia"/>
                <a:cs typeface="Georgia"/>
              </a:rPr>
              <a:t>a </a:t>
            </a:r>
            <a:r>
              <a:rPr sz="2000" b="1" spc="20" dirty="0">
                <a:latin typeface="Georgia"/>
                <a:cs typeface="Georgia"/>
              </a:rPr>
              <a:t> </a:t>
            </a:r>
            <a:r>
              <a:rPr sz="2000" b="1" spc="-20" dirty="0">
                <a:latin typeface="Georgia"/>
                <a:cs typeface="Georgia"/>
              </a:rPr>
              <a:t>c</a:t>
            </a:r>
            <a:r>
              <a:rPr sz="2000" b="1" dirty="0">
                <a:latin typeface="Georgia"/>
                <a:cs typeface="Georgia"/>
              </a:rPr>
              <a:t>o</a:t>
            </a:r>
            <a:r>
              <a:rPr sz="2000" b="1" spc="-15" dirty="0">
                <a:latin typeface="Georgia"/>
                <a:cs typeface="Georgia"/>
              </a:rPr>
              <a:t>mb</a:t>
            </a:r>
            <a:r>
              <a:rPr sz="2000" b="1" spc="35" dirty="0">
                <a:latin typeface="Georgia"/>
                <a:cs typeface="Georgia"/>
              </a:rPr>
              <a:t>in</a:t>
            </a:r>
            <a:r>
              <a:rPr sz="2000" b="1" spc="5" dirty="0">
                <a:latin typeface="Georgia"/>
                <a:cs typeface="Georgia"/>
              </a:rPr>
              <a:t>a</a:t>
            </a:r>
            <a:r>
              <a:rPr sz="2000" b="1" spc="25" dirty="0">
                <a:latin typeface="Georgia"/>
                <a:cs typeface="Georgia"/>
              </a:rPr>
              <a:t>t</a:t>
            </a:r>
            <a:r>
              <a:rPr sz="2000" b="1" spc="35" dirty="0">
                <a:latin typeface="Georgia"/>
                <a:cs typeface="Georgia"/>
              </a:rPr>
              <a:t>i</a:t>
            </a:r>
            <a:r>
              <a:rPr sz="2000" b="1" dirty="0">
                <a:latin typeface="Georgia"/>
                <a:cs typeface="Georgia"/>
              </a:rPr>
              <a:t>o</a:t>
            </a:r>
            <a:r>
              <a:rPr sz="2000" b="1" spc="15" dirty="0">
                <a:latin typeface="Georgia"/>
                <a:cs typeface="Georgia"/>
              </a:rPr>
              <a:t>n</a:t>
            </a:r>
            <a:r>
              <a:rPr sz="2000" b="1" spc="-18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o</a:t>
            </a:r>
            <a:r>
              <a:rPr sz="2000" b="1" spc="10" dirty="0">
                <a:latin typeface="Georgia"/>
                <a:cs typeface="Georgia"/>
              </a:rPr>
              <a:t>f</a:t>
            </a:r>
            <a:r>
              <a:rPr sz="2000" b="1" spc="40" dirty="0">
                <a:latin typeface="Georgia"/>
                <a:cs typeface="Georgia"/>
              </a:rPr>
              <a:t> </a:t>
            </a:r>
            <a:r>
              <a:rPr sz="2000" b="1" spc="15" dirty="0">
                <a:latin typeface="Georgia"/>
                <a:cs typeface="Georgia"/>
              </a:rPr>
              <a:t>a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40" dirty="0">
                <a:latin typeface="Georgia"/>
                <a:cs typeface="Georgia"/>
              </a:rPr>
              <a:t>g</a:t>
            </a:r>
            <a:r>
              <a:rPr sz="2000" b="1" spc="-20" dirty="0">
                <a:latin typeface="Georgia"/>
                <a:cs typeface="Georgia"/>
              </a:rPr>
              <a:t>e</a:t>
            </a:r>
            <a:r>
              <a:rPr sz="2000" b="1" spc="5" dirty="0">
                <a:latin typeface="Georgia"/>
                <a:cs typeface="Georgia"/>
              </a:rPr>
              <a:t>a</a:t>
            </a:r>
            <a:r>
              <a:rPr sz="2000" b="1" spc="10" dirty="0">
                <a:latin typeface="Georgia"/>
                <a:cs typeface="Georgia"/>
              </a:rPr>
              <a:t>r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15" dirty="0">
                <a:latin typeface="Georgia"/>
                <a:cs typeface="Georgia"/>
              </a:rPr>
              <a:t>s</a:t>
            </a:r>
            <a:r>
              <a:rPr sz="2000" b="1" dirty="0">
                <a:latin typeface="Georgia"/>
                <a:cs typeface="Georgia"/>
              </a:rPr>
              <a:t>y</a:t>
            </a:r>
            <a:r>
              <a:rPr sz="2000" b="1" spc="15" dirty="0">
                <a:latin typeface="Georgia"/>
                <a:cs typeface="Georgia"/>
              </a:rPr>
              <a:t>s</a:t>
            </a:r>
            <a:r>
              <a:rPr sz="2000" b="1" spc="25" dirty="0">
                <a:latin typeface="Georgia"/>
                <a:cs typeface="Georgia"/>
              </a:rPr>
              <a:t>t</a:t>
            </a:r>
            <a:r>
              <a:rPr sz="2000" b="1" spc="-20" dirty="0">
                <a:latin typeface="Georgia"/>
                <a:cs typeface="Georgia"/>
              </a:rPr>
              <a:t>e</a:t>
            </a:r>
            <a:r>
              <a:rPr sz="2000" b="1" spc="25" dirty="0">
                <a:latin typeface="Georgia"/>
                <a:cs typeface="Georgia"/>
              </a:rPr>
              <a:t>m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o</a:t>
            </a:r>
            <a:r>
              <a:rPr sz="2000" b="1" spc="10" dirty="0">
                <a:latin typeface="Georgia"/>
                <a:cs typeface="Georgia"/>
              </a:rPr>
              <a:t>r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40" dirty="0">
                <a:latin typeface="Georgia"/>
                <a:cs typeface="Georgia"/>
              </a:rPr>
              <a:t>g</a:t>
            </a:r>
            <a:r>
              <a:rPr sz="2000" b="1" spc="-20" dirty="0">
                <a:latin typeface="Georgia"/>
                <a:cs typeface="Georgia"/>
              </a:rPr>
              <a:t>e</a:t>
            </a:r>
            <a:r>
              <a:rPr sz="2000" b="1" spc="5" dirty="0">
                <a:latin typeface="Georgia"/>
                <a:cs typeface="Georgia"/>
              </a:rPr>
              <a:t>a</a:t>
            </a:r>
            <a:r>
              <a:rPr sz="2000" b="1" spc="10" dirty="0">
                <a:latin typeface="Georgia"/>
                <a:cs typeface="Georgia"/>
              </a:rPr>
              <a:t>r</a:t>
            </a:r>
            <a:r>
              <a:rPr sz="2000" b="1" spc="-25" dirty="0">
                <a:latin typeface="Georgia"/>
                <a:cs typeface="Georgia"/>
              </a:rPr>
              <a:t>b</a:t>
            </a:r>
            <a:r>
              <a:rPr sz="2000" b="1" dirty="0">
                <a:latin typeface="Georgia"/>
                <a:cs typeface="Georgia"/>
              </a:rPr>
              <a:t>o</a:t>
            </a:r>
            <a:r>
              <a:rPr sz="2000" b="1" spc="15" dirty="0">
                <a:latin typeface="Georgia"/>
                <a:cs typeface="Georgia"/>
              </a:rPr>
              <a:t>x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a</a:t>
            </a:r>
            <a:r>
              <a:rPr sz="2000" b="1" spc="35" dirty="0">
                <a:latin typeface="Georgia"/>
                <a:cs typeface="Georgia"/>
              </a:rPr>
              <a:t>n</a:t>
            </a:r>
            <a:r>
              <a:rPr sz="2000" b="1" spc="15" dirty="0">
                <a:latin typeface="Georgia"/>
                <a:cs typeface="Georgia"/>
              </a:rPr>
              <a:t>d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a</a:t>
            </a:r>
            <a:r>
              <a:rPr sz="2000" b="1" spc="15" dirty="0">
                <a:latin typeface="Georgia"/>
                <a:cs typeface="Georgia"/>
              </a:rPr>
              <a:t>n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20" dirty="0">
                <a:latin typeface="Georgia"/>
                <a:cs typeface="Georgia"/>
              </a:rPr>
              <a:t>elec</a:t>
            </a:r>
            <a:r>
              <a:rPr sz="2000" b="1" spc="25" dirty="0">
                <a:latin typeface="Georgia"/>
                <a:cs typeface="Georgia"/>
              </a:rPr>
              <a:t>t</a:t>
            </a:r>
            <a:r>
              <a:rPr sz="2000" b="1" spc="10" dirty="0">
                <a:latin typeface="Georgia"/>
                <a:cs typeface="Georgia"/>
              </a:rPr>
              <a:t>r</a:t>
            </a:r>
            <a:r>
              <a:rPr sz="2000" b="1" spc="30" dirty="0">
                <a:latin typeface="Georgia"/>
                <a:cs typeface="Georgia"/>
              </a:rPr>
              <a:t>i</a:t>
            </a:r>
            <a:r>
              <a:rPr sz="2000" b="1" spc="5" dirty="0">
                <a:latin typeface="Georgia"/>
                <a:cs typeface="Georgia"/>
              </a:rPr>
              <a:t>c  motor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8394" y="3704272"/>
            <a:ext cx="8076565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5" dirty="0">
                <a:latin typeface="Georgia"/>
                <a:cs typeface="Georgia"/>
              </a:rPr>
              <a:t>Electric </a:t>
            </a:r>
            <a:r>
              <a:rPr sz="2000" spc="20" dirty="0">
                <a:latin typeface="Georgia"/>
                <a:cs typeface="Georgia"/>
              </a:rPr>
              <a:t>Gear motors </a:t>
            </a:r>
            <a:r>
              <a:rPr sz="2000" spc="15" dirty="0">
                <a:latin typeface="Georgia"/>
                <a:cs typeface="Georgia"/>
              </a:rPr>
              <a:t>are </a:t>
            </a:r>
            <a:r>
              <a:rPr sz="2000" spc="25" dirty="0">
                <a:latin typeface="Georgia"/>
                <a:cs typeface="Georgia"/>
              </a:rPr>
              <a:t>used </a:t>
            </a:r>
            <a:r>
              <a:rPr sz="2000" spc="10" dirty="0">
                <a:latin typeface="Georgia"/>
                <a:cs typeface="Georgia"/>
              </a:rPr>
              <a:t>in </a:t>
            </a:r>
            <a:r>
              <a:rPr sz="2000" b="1" spc="15" dirty="0">
                <a:latin typeface="Georgia"/>
                <a:cs typeface="Georgia"/>
              </a:rPr>
              <a:t>applications </a:t>
            </a:r>
            <a:r>
              <a:rPr sz="2000" b="1" spc="5" dirty="0">
                <a:latin typeface="Georgia"/>
                <a:cs typeface="Georgia"/>
              </a:rPr>
              <a:t>that </a:t>
            </a:r>
            <a:r>
              <a:rPr sz="2000" b="1" spc="10" dirty="0">
                <a:latin typeface="Georgia"/>
                <a:cs typeface="Georgia"/>
              </a:rPr>
              <a:t>require </a:t>
            </a:r>
            <a:r>
              <a:rPr sz="2000" b="1" spc="20" dirty="0">
                <a:latin typeface="Georgia"/>
                <a:cs typeface="Georgia"/>
              </a:rPr>
              <a:t>high </a:t>
            </a:r>
            <a:r>
              <a:rPr sz="2000" b="1" spc="2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output </a:t>
            </a:r>
            <a:r>
              <a:rPr sz="2000" b="1" spc="15" dirty="0">
                <a:latin typeface="Georgia"/>
                <a:cs typeface="Georgia"/>
              </a:rPr>
              <a:t>torque </a:t>
            </a:r>
            <a:r>
              <a:rPr sz="2000" b="1" spc="20" dirty="0">
                <a:latin typeface="Georgia"/>
                <a:cs typeface="Georgia"/>
              </a:rPr>
              <a:t>and </a:t>
            </a:r>
            <a:r>
              <a:rPr sz="2000" b="1" spc="-5" dirty="0">
                <a:latin typeface="Georgia"/>
                <a:cs typeface="Georgia"/>
              </a:rPr>
              <a:t>lower </a:t>
            </a:r>
            <a:r>
              <a:rPr sz="2000" b="1" spc="5" dirty="0">
                <a:latin typeface="Georgia"/>
                <a:cs typeface="Georgia"/>
              </a:rPr>
              <a:t>output </a:t>
            </a:r>
            <a:r>
              <a:rPr sz="2000" b="1" spc="10" dirty="0">
                <a:latin typeface="Georgia"/>
                <a:cs typeface="Georgia"/>
              </a:rPr>
              <a:t>shaft </a:t>
            </a:r>
            <a:r>
              <a:rPr sz="2000" b="1" spc="15" dirty="0">
                <a:latin typeface="Georgia"/>
                <a:cs typeface="Georgia"/>
              </a:rPr>
              <a:t>rotational </a:t>
            </a:r>
            <a:r>
              <a:rPr sz="2000" b="1" dirty="0">
                <a:latin typeface="Georgia"/>
                <a:cs typeface="Georgia"/>
              </a:rPr>
              <a:t>speed, </a:t>
            </a:r>
            <a:r>
              <a:rPr sz="2000" b="1" spc="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especially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where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space</a:t>
            </a:r>
            <a:r>
              <a:rPr sz="2000" b="1" spc="-90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and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available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power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are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spc="15" dirty="0">
                <a:latin typeface="Georgia"/>
                <a:cs typeface="Georgia"/>
              </a:rPr>
              <a:t>limited</a:t>
            </a:r>
            <a:r>
              <a:rPr sz="2000" spc="15" dirty="0">
                <a:latin typeface="Georgia"/>
                <a:cs typeface="Georgia"/>
              </a:rPr>
              <a:t>.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This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describes a </a:t>
            </a:r>
            <a:r>
              <a:rPr sz="2000" spc="20" dirty="0">
                <a:latin typeface="Georgia"/>
                <a:cs typeface="Georgia"/>
              </a:rPr>
              <a:t>wide </a:t>
            </a:r>
            <a:r>
              <a:rPr sz="2000" spc="15" dirty="0">
                <a:latin typeface="Georgia"/>
                <a:cs typeface="Georgia"/>
              </a:rPr>
              <a:t>range </a:t>
            </a:r>
            <a:r>
              <a:rPr sz="2000" spc="25" dirty="0">
                <a:latin typeface="Georgia"/>
                <a:cs typeface="Georgia"/>
              </a:rPr>
              <a:t>of common </a:t>
            </a:r>
            <a:r>
              <a:rPr sz="2000" spc="10" dirty="0">
                <a:latin typeface="Georgia"/>
                <a:cs typeface="Georgia"/>
              </a:rPr>
              <a:t>equipment applications </a:t>
            </a:r>
            <a:r>
              <a:rPr sz="2000" spc="15" dirty="0">
                <a:latin typeface="Georgia"/>
                <a:cs typeface="Georgia"/>
              </a:rPr>
              <a:t>across 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multiple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industries.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575" y="1494556"/>
            <a:ext cx="2733675" cy="24230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41440" y="2217737"/>
            <a:ext cx="439610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20" dirty="0">
                <a:latin typeface="Georgia"/>
                <a:cs typeface="Georgia"/>
              </a:rPr>
              <a:t>This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DC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Motor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–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10RPM</a:t>
            </a:r>
            <a:r>
              <a:rPr sz="2000" b="1" spc="-10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can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used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 all-terrain </a:t>
            </a:r>
            <a:r>
              <a:rPr sz="2000" spc="15" dirty="0">
                <a:latin typeface="Georgia"/>
                <a:cs typeface="Georgia"/>
              </a:rPr>
              <a:t>robots </a:t>
            </a:r>
            <a:r>
              <a:rPr sz="2000" spc="20" dirty="0">
                <a:latin typeface="Georgia"/>
                <a:cs typeface="Georgia"/>
              </a:rPr>
              <a:t>and </a:t>
            </a:r>
            <a:r>
              <a:rPr sz="2000" spc="10" dirty="0">
                <a:latin typeface="Georgia"/>
                <a:cs typeface="Georgia"/>
              </a:rPr>
              <a:t>a </a:t>
            </a:r>
            <a:r>
              <a:rPr sz="2000" spc="5" dirty="0">
                <a:latin typeface="Georgia"/>
                <a:cs typeface="Georgia"/>
              </a:rPr>
              <a:t>variety </a:t>
            </a:r>
            <a:r>
              <a:rPr sz="2000" spc="25" dirty="0">
                <a:latin typeface="Georgia"/>
                <a:cs typeface="Georgia"/>
              </a:rPr>
              <a:t>of 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b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ic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pp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45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0475" y="4126928"/>
            <a:ext cx="1395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Gear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spc="5" dirty="0">
                <a:latin typeface="Georgia"/>
                <a:cs typeface="Georgia"/>
              </a:rPr>
              <a:t>Motor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3060" y="813752"/>
            <a:ext cx="382714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15" dirty="0">
                <a:solidFill>
                  <a:srgbClr val="000000"/>
                </a:solidFill>
              </a:rPr>
              <a:t>4V</a:t>
            </a:r>
            <a:r>
              <a:rPr sz="2750" spc="20" dirty="0">
                <a:solidFill>
                  <a:srgbClr val="000000"/>
                </a:solidFill>
              </a:rPr>
              <a:t> Small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spc="20" dirty="0">
                <a:solidFill>
                  <a:srgbClr val="000000"/>
                </a:solidFill>
              </a:rPr>
              <a:t>Solar</a:t>
            </a:r>
            <a:r>
              <a:rPr sz="2750" spc="-50" dirty="0">
                <a:solidFill>
                  <a:srgbClr val="000000"/>
                </a:solidFill>
              </a:rPr>
              <a:t> </a:t>
            </a:r>
            <a:r>
              <a:rPr sz="2750" spc="10" dirty="0">
                <a:solidFill>
                  <a:srgbClr val="000000"/>
                </a:solidFill>
              </a:rPr>
              <a:t>panel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164272" y="2183066"/>
            <a:ext cx="746569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000" spc="10" dirty="0">
                <a:latin typeface="Georgia"/>
                <a:cs typeface="Georgia"/>
              </a:rPr>
              <a:t>Mini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solar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panels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are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b="1" spc="15" dirty="0">
                <a:latin typeface="Georgia"/>
                <a:cs typeface="Georgia"/>
              </a:rPr>
              <a:t>miniature</a:t>
            </a:r>
            <a:r>
              <a:rPr sz="2000" b="1" spc="-16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panels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that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conduct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solar </a:t>
            </a:r>
            <a:r>
              <a:rPr sz="2000" b="1" spc="-49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power, </a:t>
            </a:r>
            <a:r>
              <a:rPr sz="2000" b="1" spc="5" dirty="0">
                <a:latin typeface="Georgia"/>
                <a:cs typeface="Georgia"/>
              </a:rPr>
              <a:t>receiving </a:t>
            </a:r>
            <a:r>
              <a:rPr sz="2000" b="1" spc="10" dirty="0">
                <a:latin typeface="Georgia"/>
                <a:cs typeface="Georgia"/>
              </a:rPr>
              <a:t>energy </a:t>
            </a:r>
            <a:r>
              <a:rPr sz="2000" b="1" spc="15" dirty="0">
                <a:latin typeface="Georgia"/>
                <a:cs typeface="Georgia"/>
              </a:rPr>
              <a:t>from </a:t>
            </a:r>
            <a:r>
              <a:rPr sz="2000" b="1" spc="10" dirty="0">
                <a:latin typeface="Georgia"/>
                <a:cs typeface="Georgia"/>
              </a:rPr>
              <a:t>the sun </a:t>
            </a:r>
            <a:r>
              <a:rPr sz="2000" b="1" spc="20" dirty="0">
                <a:latin typeface="Georgia"/>
                <a:cs typeface="Georgia"/>
              </a:rPr>
              <a:t>and using it to </a:t>
            </a:r>
            <a:r>
              <a:rPr sz="2000" b="1" spc="25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provide</a:t>
            </a:r>
            <a:r>
              <a:rPr sz="2000" b="1" spc="-9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power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to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15" dirty="0">
                <a:latin typeface="Georgia"/>
                <a:cs typeface="Georgia"/>
              </a:rPr>
              <a:t>a</a:t>
            </a:r>
            <a:r>
              <a:rPr sz="2000" b="1" spc="5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product</a:t>
            </a:r>
            <a:r>
              <a:rPr sz="2000" spc="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298450" marR="11430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latin typeface="Georgia"/>
                <a:cs typeface="Georgia"/>
              </a:rPr>
              <a:t>Mini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solar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panels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typically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are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portable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usable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when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larger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ne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15" dirty="0">
                <a:latin typeface="Georgia"/>
                <a:cs typeface="Georgia"/>
              </a:rPr>
              <a:t>nne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25" dirty="0">
                <a:latin typeface="Georgia"/>
                <a:cs typeface="Georgia"/>
              </a:rPr>
              <a:t>s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10" dirty="0">
                <a:latin typeface="Georgia"/>
                <a:cs typeface="Georgia"/>
              </a:rPr>
              <a:t>y</a:t>
            </a:r>
            <a:r>
              <a:rPr sz="2000" spc="-204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40" dirty="0">
                <a:latin typeface="Georgia"/>
                <a:cs typeface="Georgia"/>
              </a:rPr>
              <a:t>m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ct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742" y="1090231"/>
            <a:ext cx="9515475" cy="1950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49250">
              <a:lnSpc>
                <a:spcPct val="100800"/>
              </a:lnSpc>
              <a:spcBef>
                <a:spcPts val="8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Georgia"/>
                <a:cs typeface="Georgia"/>
              </a:rPr>
              <a:t>Mini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solar</a:t>
            </a:r>
            <a:r>
              <a:rPr sz="1800" b="1" spc="10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panels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can</a:t>
            </a:r>
            <a:r>
              <a:rPr sz="1800" b="1" spc="25" dirty="0">
                <a:latin typeface="Georgia"/>
                <a:cs typeface="Georgia"/>
              </a:rPr>
              <a:t> </a:t>
            </a:r>
            <a:r>
              <a:rPr sz="1800" b="1" spc="15" dirty="0">
                <a:latin typeface="Georgia"/>
                <a:cs typeface="Georgia"/>
              </a:rPr>
              <a:t>be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10" dirty="0">
                <a:latin typeface="Georgia"/>
                <a:cs typeface="Georgia"/>
              </a:rPr>
              <a:t>used to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power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host</a:t>
            </a:r>
            <a:r>
              <a:rPr sz="1800" b="1" spc="100" dirty="0">
                <a:latin typeface="Georgia"/>
                <a:cs typeface="Georgia"/>
              </a:rPr>
              <a:t> </a:t>
            </a:r>
            <a:r>
              <a:rPr sz="1800" b="1" spc="-15" dirty="0">
                <a:latin typeface="Georgia"/>
                <a:cs typeface="Georgia"/>
              </a:rPr>
              <a:t>of</a:t>
            </a:r>
            <a:r>
              <a:rPr sz="1800" b="1" spc="3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applications</a:t>
            </a:r>
            <a:r>
              <a:rPr sz="1800" b="1" spc="5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that</a:t>
            </a:r>
            <a:r>
              <a:rPr sz="1800" b="1" spc="3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require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low </a:t>
            </a:r>
            <a:r>
              <a:rPr sz="1800" b="1" spc="-44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power.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5" dirty="0">
                <a:latin typeface="Georgia"/>
                <a:cs typeface="Georgia"/>
              </a:rPr>
              <a:t>They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are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good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devices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that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do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not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consume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too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much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energy.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5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5" dirty="0">
                <a:latin typeface="Georgia"/>
                <a:cs typeface="Georgia"/>
              </a:rPr>
              <a:t>They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be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used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to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power</a:t>
            </a:r>
            <a:r>
              <a:rPr sz="1800" spc="-12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pocket</a:t>
            </a:r>
            <a:r>
              <a:rPr sz="1800" spc="-5" dirty="0">
                <a:latin typeface="Georgia"/>
                <a:cs typeface="Georgia"/>
              </a:rPr>
              <a:t> calculators,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watches,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flashlights,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cameras,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wearable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devices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radios.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921" y="3309832"/>
            <a:ext cx="3317570" cy="1661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7646" y="5224208"/>
            <a:ext cx="2113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Small</a:t>
            </a:r>
            <a:r>
              <a:rPr sz="1800" b="1" spc="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Solar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spc="5" dirty="0">
                <a:latin typeface="Georgia"/>
                <a:cs typeface="Georgia"/>
              </a:rPr>
              <a:t>Panel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7059" y="732853"/>
            <a:ext cx="317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L293d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Motor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Driver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54417" y="2131377"/>
            <a:ext cx="926528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25" dirty="0">
                <a:latin typeface="Georgia"/>
                <a:cs typeface="Georgia"/>
              </a:rPr>
              <a:t>The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L293D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IC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receives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signals</a:t>
            </a:r>
            <a:r>
              <a:rPr sz="2000" b="1" spc="-114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from</a:t>
            </a:r>
            <a:r>
              <a:rPr sz="2000" b="1" spc="-85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the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microprocessor</a:t>
            </a:r>
            <a:r>
              <a:rPr sz="2000" b="1" spc="-130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and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transmits </a:t>
            </a:r>
            <a:r>
              <a:rPr sz="2000" b="1" spc="-495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the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relative</a:t>
            </a:r>
            <a:r>
              <a:rPr sz="2000" b="1" spc="-90" dirty="0">
                <a:latin typeface="Georgia"/>
                <a:cs typeface="Georgia"/>
              </a:rPr>
              <a:t> </a:t>
            </a:r>
            <a:r>
              <a:rPr sz="2000" b="1" spc="25" dirty="0">
                <a:latin typeface="Georgia"/>
                <a:cs typeface="Georgia"/>
              </a:rPr>
              <a:t>signal</a:t>
            </a:r>
            <a:r>
              <a:rPr sz="2000" b="1" spc="-160" dirty="0">
                <a:latin typeface="Georgia"/>
                <a:cs typeface="Georgia"/>
              </a:rPr>
              <a:t> </a:t>
            </a:r>
            <a:r>
              <a:rPr sz="2000" b="1" spc="20" dirty="0">
                <a:latin typeface="Georgia"/>
                <a:cs typeface="Georgia"/>
              </a:rPr>
              <a:t>to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the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motors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17" y="4267898"/>
            <a:ext cx="910463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25" dirty="0">
                <a:latin typeface="Georgia"/>
                <a:cs typeface="Georgia"/>
              </a:rPr>
              <a:t>It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has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two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voltage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pins,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one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which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used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draw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current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for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working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L293D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other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used</a:t>
            </a:r>
            <a:r>
              <a:rPr sz="2000" spc="-1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apply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voltage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motors.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" y="161925"/>
            <a:ext cx="11801475" cy="6553200"/>
            <a:chOff x="190500" y="161925"/>
            <a:chExt cx="11801475" cy="6553200"/>
          </a:xfrm>
        </p:grpSpPr>
        <p:sp>
          <p:nvSpPr>
            <p:cNvPr id="3" name="object 3"/>
            <p:cNvSpPr/>
            <p:nvPr/>
          </p:nvSpPr>
          <p:spPr>
            <a:xfrm>
              <a:off x="190500" y="6391275"/>
              <a:ext cx="11782425" cy="314325"/>
            </a:xfrm>
            <a:custGeom>
              <a:avLst/>
              <a:gdLst/>
              <a:ahLst/>
              <a:cxnLst/>
              <a:rect l="l" t="t" r="r" b="b"/>
              <a:pathLst>
                <a:path w="11782425" h="314325">
                  <a:moveTo>
                    <a:pt x="117824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1782425" y="314325"/>
                  </a:lnTo>
                  <a:lnTo>
                    <a:pt x="11782425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787" y="166687"/>
              <a:ext cx="11782425" cy="6543675"/>
            </a:xfrm>
            <a:custGeom>
              <a:avLst/>
              <a:gdLst/>
              <a:ahLst/>
              <a:cxnLst/>
              <a:rect l="l" t="t" r="r" b="b"/>
              <a:pathLst>
                <a:path w="11782425" h="6543675">
                  <a:moveTo>
                    <a:pt x="0" y="6543675"/>
                  </a:moveTo>
                  <a:lnTo>
                    <a:pt x="11782425" y="6543675"/>
                  </a:lnTo>
                  <a:lnTo>
                    <a:pt x="11782425" y="0"/>
                  </a:lnTo>
                  <a:lnTo>
                    <a:pt x="0" y="0"/>
                  </a:lnTo>
                  <a:lnTo>
                    <a:pt x="0" y="6543675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6360" y="826706"/>
            <a:ext cx="8274684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Motor</a:t>
            </a:r>
            <a:r>
              <a:rPr sz="1800" b="0" spc="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5" dirty="0">
                <a:solidFill>
                  <a:srgbClr val="000000"/>
                </a:solidFill>
                <a:latin typeface="Georgia"/>
                <a:cs typeface="Georgia"/>
              </a:rPr>
              <a:t>drivers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 acts</a:t>
            </a:r>
            <a:r>
              <a:rPr sz="1800" b="0" spc="-1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Georgia"/>
                <a:cs typeface="Georgia"/>
              </a:rPr>
              <a:t>as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Georgia"/>
                <a:cs typeface="Georgia"/>
              </a:rPr>
              <a:t>an</a:t>
            </a:r>
            <a:r>
              <a:rPr sz="1800" b="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interface</a:t>
            </a:r>
            <a:r>
              <a:rPr sz="1800" b="0" spc="-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5" dirty="0">
                <a:solidFill>
                  <a:srgbClr val="000000"/>
                </a:solidFill>
                <a:latin typeface="Georgia"/>
                <a:cs typeface="Georgia"/>
              </a:rPr>
              <a:t>between</a:t>
            </a:r>
            <a:r>
              <a:rPr sz="1800" b="0" spc="-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1800" b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Georgia"/>
                <a:cs typeface="Georgia"/>
              </a:rPr>
              <a:t>motors</a:t>
            </a:r>
            <a:r>
              <a:rPr sz="1800" b="0" spc="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sz="1800" b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1800" b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Georgia"/>
                <a:cs typeface="Georgia"/>
              </a:rPr>
              <a:t>control</a:t>
            </a:r>
            <a:r>
              <a:rPr sz="1800" b="0" spc="-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Georgia"/>
                <a:cs typeface="Georgia"/>
              </a:rPr>
              <a:t>circuits.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Motor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require </a:t>
            </a:r>
            <a:r>
              <a:rPr sz="1800" b="0" spc="-5" dirty="0">
                <a:solidFill>
                  <a:srgbClr val="000000"/>
                </a:solidFill>
                <a:latin typeface="Georgia"/>
                <a:cs typeface="Georgia"/>
              </a:rPr>
              <a:t>high amount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of </a:t>
            </a:r>
            <a:r>
              <a:rPr sz="1800" b="0" spc="5" dirty="0">
                <a:solidFill>
                  <a:srgbClr val="000000"/>
                </a:solidFill>
                <a:latin typeface="Georgia"/>
                <a:cs typeface="Georgia"/>
              </a:rPr>
              <a:t>current </a:t>
            </a:r>
            <a:r>
              <a:rPr sz="1800" b="0" spc="10" dirty="0">
                <a:solidFill>
                  <a:srgbClr val="000000"/>
                </a:solidFill>
                <a:latin typeface="Georgia"/>
                <a:cs typeface="Georgia"/>
              </a:rPr>
              <a:t>whereas </a:t>
            </a:r>
            <a:r>
              <a:rPr sz="1800" b="0" spc="-10" dirty="0">
                <a:solidFill>
                  <a:srgbClr val="000000"/>
                </a:solidFill>
                <a:latin typeface="Georgia"/>
                <a:cs typeface="Georgia"/>
              </a:rPr>
              <a:t>the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controller </a:t>
            </a:r>
            <a:r>
              <a:rPr sz="1800" b="0" spc="5" dirty="0">
                <a:solidFill>
                  <a:srgbClr val="000000"/>
                </a:solidFill>
                <a:latin typeface="Georgia"/>
                <a:cs typeface="Georgia"/>
              </a:rPr>
              <a:t>circuit works </a:t>
            </a:r>
            <a:r>
              <a:rPr sz="1800" b="0" dirty="0">
                <a:solidFill>
                  <a:srgbClr val="000000"/>
                </a:solidFill>
                <a:latin typeface="Georgia"/>
                <a:cs typeface="Georgia"/>
              </a:rPr>
              <a:t>on low </a:t>
            </a:r>
            <a:r>
              <a:rPr sz="1800" b="0" spc="-4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5" dirty="0">
                <a:solidFill>
                  <a:srgbClr val="000000"/>
                </a:solidFill>
                <a:latin typeface="Georgia"/>
                <a:cs typeface="Georgia"/>
              </a:rPr>
              <a:t>current</a:t>
            </a:r>
            <a:r>
              <a:rPr sz="1800" b="0" spc="-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Georgia"/>
                <a:cs typeface="Georgia"/>
              </a:rPr>
              <a:t>signals.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360" y="1923732"/>
            <a:ext cx="87661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20" dirty="0">
                <a:latin typeface="Georgia"/>
                <a:cs typeface="Georgia"/>
              </a:rPr>
              <a:t>So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the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function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motor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drivers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b="1" spc="15" dirty="0">
                <a:latin typeface="Georgia"/>
                <a:cs typeface="Georgia"/>
              </a:rPr>
              <a:t>to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take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low-current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control</a:t>
            </a:r>
            <a:r>
              <a:rPr sz="1800" b="1" spc="5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signal</a:t>
            </a:r>
            <a:r>
              <a:rPr sz="1800" b="1" spc="5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and</a:t>
            </a:r>
            <a:r>
              <a:rPr sz="1800" b="1" spc="-80" dirty="0">
                <a:latin typeface="Georgia"/>
                <a:cs typeface="Georgia"/>
              </a:rPr>
              <a:t> </a:t>
            </a:r>
            <a:r>
              <a:rPr sz="1800" b="1" spc="5" dirty="0">
                <a:latin typeface="Georgia"/>
                <a:cs typeface="Georgia"/>
              </a:rPr>
              <a:t>then </a:t>
            </a:r>
            <a:r>
              <a:rPr sz="1800" b="1" spc="-440" dirty="0">
                <a:latin typeface="Georgia"/>
                <a:cs typeface="Georgia"/>
              </a:rPr>
              <a:t> </a:t>
            </a:r>
            <a:r>
              <a:rPr sz="1800" b="1" spc="10" dirty="0">
                <a:latin typeface="Georgia"/>
                <a:cs typeface="Georgia"/>
              </a:rPr>
              <a:t>turn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it</a:t>
            </a:r>
            <a:r>
              <a:rPr sz="1800" b="1" spc="30" dirty="0">
                <a:latin typeface="Georgia"/>
                <a:cs typeface="Georgia"/>
              </a:rPr>
              <a:t> </a:t>
            </a:r>
            <a:r>
              <a:rPr sz="1800" b="1" spc="5" dirty="0">
                <a:latin typeface="Georgia"/>
                <a:cs typeface="Georgia"/>
              </a:rPr>
              <a:t>into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higher-current</a:t>
            </a:r>
            <a:r>
              <a:rPr sz="1800" b="1" spc="10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signal</a:t>
            </a:r>
            <a:r>
              <a:rPr sz="1800" b="1" spc="4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that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can</a:t>
            </a:r>
            <a:r>
              <a:rPr sz="1800" b="1" spc="2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drive</a:t>
            </a:r>
            <a:r>
              <a:rPr sz="1800" b="1" spc="9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15" dirty="0">
                <a:latin typeface="Georgia"/>
                <a:cs typeface="Georgia"/>
              </a:rPr>
              <a:t>motor</a:t>
            </a:r>
            <a:r>
              <a:rPr sz="1800" spc="-1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460" y="3327032"/>
            <a:ext cx="3242462" cy="176070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14875" y="5206428"/>
            <a:ext cx="19088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latin typeface="Georgia"/>
                <a:cs typeface="Georgia"/>
              </a:rPr>
              <a:t>L2</a:t>
            </a:r>
            <a:r>
              <a:rPr sz="1400" b="1" spc="-10" dirty="0">
                <a:latin typeface="Georgia"/>
                <a:cs typeface="Georgia"/>
              </a:rPr>
              <a:t>9</a:t>
            </a:r>
            <a:r>
              <a:rPr sz="1400" b="1" spc="20" dirty="0">
                <a:latin typeface="Georgia"/>
                <a:cs typeface="Georgia"/>
              </a:rPr>
              <a:t>3D</a:t>
            </a:r>
            <a:r>
              <a:rPr sz="1400" b="1" spc="-125" dirty="0">
                <a:latin typeface="Georgia"/>
                <a:cs typeface="Georgia"/>
              </a:rPr>
              <a:t> </a:t>
            </a:r>
            <a:r>
              <a:rPr sz="1400" b="1" spc="-15" dirty="0">
                <a:latin typeface="Georgia"/>
                <a:cs typeface="Georgia"/>
              </a:rPr>
              <a:t>M</a:t>
            </a:r>
            <a:r>
              <a:rPr sz="1400" b="1" spc="5" dirty="0">
                <a:latin typeface="Georgia"/>
                <a:cs typeface="Georgia"/>
              </a:rPr>
              <a:t>o</a:t>
            </a:r>
            <a:r>
              <a:rPr sz="1400" b="1" spc="40" dirty="0">
                <a:latin typeface="Georgia"/>
                <a:cs typeface="Georgia"/>
              </a:rPr>
              <a:t>t</a:t>
            </a:r>
            <a:r>
              <a:rPr sz="1400" b="1" spc="5" dirty="0">
                <a:latin typeface="Georgia"/>
                <a:cs typeface="Georgia"/>
              </a:rPr>
              <a:t>o</a:t>
            </a:r>
            <a:r>
              <a:rPr sz="1400" b="1" spc="10" dirty="0">
                <a:latin typeface="Georgia"/>
                <a:cs typeface="Georgia"/>
              </a:rPr>
              <a:t>r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spc="20" dirty="0">
                <a:latin typeface="Georgia"/>
                <a:cs typeface="Georgia"/>
              </a:rPr>
              <a:t>Dri</a:t>
            </a:r>
            <a:r>
              <a:rPr sz="1400" b="1" spc="25" dirty="0">
                <a:latin typeface="Georgia"/>
                <a:cs typeface="Georgia"/>
              </a:rPr>
              <a:t>v</a:t>
            </a:r>
            <a:r>
              <a:rPr sz="1400" b="1" spc="20" dirty="0">
                <a:latin typeface="Georgia"/>
                <a:cs typeface="Georgia"/>
              </a:rPr>
              <a:t>e</a:t>
            </a:r>
            <a:r>
              <a:rPr sz="1400" b="1" spc="10" dirty="0">
                <a:latin typeface="Georgia"/>
                <a:cs typeface="Georgia"/>
              </a:rPr>
              <a:t>r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6525" y="687705"/>
            <a:ext cx="1826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0" dirty="0">
                <a:solidFill>
                  <a:srgbClr val="000000"/>
                </a:solidFill>
              </a:rPr>
              <a:t>IR</a:t>
            </a:r>
            <a:r>
              <a:rPr sz="2750" spc="-60" dirty="0">
                <a:solidFill>
                  <a:srgbClr val="000000"/>
                </a:solidFill>
              </a:rPr>
              <a:t> </a:t>
            </a:r>
            <a:r>
              <a:rPr sz="2750" spc="20" dirty="0">
                <a:solidFill>
                  <a:srgbClr val="000000"/>
                </a:solidFill>
              </a:rPr>
              <a:t>Sensor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218247" y="1791906"/>
            <a:ext cx="7357109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000" spc="10" dirty="0">
                <a:latin typeface="Georgia"/>
                <a:cs typeface="Georgia"/>
              </a:rPr>
              <a:t>An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infrared</a:t>
            </a:r>
            <a:r>
              <a:rPr sz="2000" spc="-15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(</a:t>
            </a:r>
            <a:r>
              <a:rPr sz="2000" b="1" spc="20" dirty="0">
                <a:latin typeface="Georgia"/>
                <a:cs typeface="Georgia"/>
              </a:rPr>
              <a:t>IR</a:t>
            </a:r>
            <a:r>
              <a:rPr sz="2000" spc="20" dirty="0">
                <a:latin typeface="Georgia"/>
                <a:cs typeface="Georgia"/>
              </a:rPr>
              <a:t>)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b="1" spc="10" dirty="0">
                <a:latin typeface="Georgia"/>
                <a:cs typeface="Georgia"/>
              </a:rPr>
              <a:t>sensor</a:t>
            </a:r>
            <a:r>
              <a:rPr sz="2000" b="1" spc="-13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electronic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device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that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measures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detects </a:t>
            </a:r>
            <a:r>
              <a:rPr sz="2000" spc="10" dirty="0">
                <a:latin typeface="Georgia"/>
                <a:cs typeface="Georgia"/>
              </a:rPr>
              <a:t>infrared</a:t>
            </a:r>
            <a:r>
              <a:rPr sz="2000" spc="-14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radiation</a:t>
            </a:r>
            <a:r>
              <a:rPr sz="2000" spc="-17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its </a:t>
            </a:r>
            <a:r>
              <a:rPr sz="2000" spc="15" dirty="0">
                <a:latin typeface="Georgia"/>
                <a:cs typeface="Georgia"/>
              </a:rPr>
              <a:t>surrounding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environment.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247" y="3623373"/>
            <a:ext cx="706310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/>
              <a:t>	</a:t>
            </a:r>
            <a:r>
              <a:rPr sz="2000" spc="10" dirty="0">
                <a:latin typeface="Georgia"/>
                <a:cs typeface="Georgia"/>
              </a:rPr>
              <a:t>When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object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comes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close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sensor,</a:t>
            </a:r>
            <a:r>
              <a:rPr sz="2000" spc="-20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infrared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light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from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LED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reflects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off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object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dirty="0">
                <a:latin typeface="Georgia"/>
                <a:cs typeface="Georgia"/>
              </a:rPr>
              <a:t> detected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by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receiver.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628" y="902588"/>
            <a:ext cx="24434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>
                <a:solidFill>
                  <a:srgbClr val="000000"/>
                </a:solidFill>
              </a:rPr>
              <a:t>CONTENT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949575" y="1788473"/>
            <a:ext cx="3894454" cy="371832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90" dirty="0">
                <a:latin typeface="Tahoma"/>
                <a:cs typeface="Tahoma"/>
              </a:rPr>
              <a:t>INTRODUCTION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175" dirty="0">
                <a:latin typeface="Tahoma"/>
                <a:cs typeface="Tahoma"/>
              </a:rPr>
              <a:t>W</a:t>
            </a:r>
            <a:r>
              <a:rPr sz="1550" b="1" spc="-135" dirty="0">
                <a:latin typeface="Tahoma"/>
                <a:cs typeface="Tahoma"/>
              </a:rPr>
              <a:t>H</a:t>
            </a:r>
            <a:r>
              <a:rPr sz="1550" b="1" spc="135" dirty="0">
                <a:latin typeface="Tahoma"/>
                <a:cs typeface="Tahoma"/>
              </a:rPr>
              <a:t>A</a:t>
            </a:r>
            <a:r>
              <a:rPr sz="1550" b="1" spc="-290" dirty="0">
                <a:latin typeface="Tahoma"/>
                <a:cs typeface="Tahoma"/>
              </a:rPr>
              <a:t>T</a:t>
            </a:r>
            <a:r>
              <a:rPr sz="1550" b="1" spc="5" dirty="0">
                <a:latin typeface="Tahoma"/>
                <a:cs typeface="Tahoma"/>
              </a:rPr>
              <a:t> </a:t>
            </a:r>
            <a:r>
              <a:rPr sz="1550" b="1" spc="-305" dirty="0">
                <a:latin typeface="Tahoma"/>
                <a:cs typeface="Tahoma"/>
              </a:rPr>
              <a:t>I</a:t>
            </a:r>
            <a:r>
              <a:rPr sz="1550" b="1" spc="-165" dirty="0">
                <a:latin typeface="Tahoma"/>
                <a:cs typeface="Tahoma"/>
              </a:rPr>
              <a:t>S</a:t>
            </a:r>
            <a:r>
              <a:rPr sz="1550" b="1" spc="75" dirty="0">
                <a:latin typeface="Tahoma"/>
                <a:cs typeface="Tahoma"/>
              </a:rPr>
              <a:t> </a:t>
            </a:r>
            <a:r>
              <a:rPr sz="1550" b="1" spc="-160" dirty="0">
                <a:latin typeface="Tahoma"/>
                <a:cs typeface="Tahoma"/>
              </a:rPr>
              <a:t>S</a:t>
            </a:r>
            <a:r>
              <a:rPr sz="1550" b="1" spc="150" dirty="0">
                <a:latin typeface="Tahoma"/>
                <a:cs typeface="Tahoma"/>
              </a:rPr>
              <a:t>O</a:t>
            </a:r>
            <a:r>
              <a:rPr sz="1550" b="1" spc="-215" dirty="0">
                <a:latin typeface="Tahoma"/>
                <a:cs typeface="Tahoma"/>
              </a:rPr>
              <a:t>L</a:t>
            </a:r>
            <a:r>
              <a:rPr sz="1550" b="1" spc="135" dirty="0">
                <a:latin typeface="Tahoma"/>
                <a:cs typeface="Tahoma"/>
              </a:rPr>
              <a:t>A</a:t>
            </a:r>
            <a:r>
              <a:rPr sz="1550" b="1" spc="-215" dirty="0">
                <a:latin typeface="Tahoma"/>
                <a:cs typeface="Tahoma"/>
              </a:rPr>
              <a:t>R</a:t>
            </a:r>
            <a:r>
              <a:rPr sz="1550" b="1" spc="-20" dirty="0">
                <a:latin typeface="Tahoma"/>
                <a:cs typeface="Tahoma"/>
              </a:rPr>
              <a:t> </a:t>
            </a:r>
            <a:r>
              <a:rPr sz="1550" b="1" spc="-280" dirty="0">
                <a:latin typeface="Tahoma"/>
                <a:cs typeface="Tahoma"/>
              </a:rPr>
              <a:t>T</a:t>
            </a:r>
            <a:r>
              <a:rPr sz="1550" b="1" spc="-229" dirty="0">
                <a:latin typeface="Tahoma"/>
                <a:cs typeface="Tahoma"/>
              </a:rPr>
              <a:t>R</a:t>
            </a:r>
            <a:r>
              <a:rPr sz="1550" b="1" spc="135" dirty="0">
                <a:latin typeface="Tahoma"/>
                <a:cs typeface="Tahoma"/>
              </a:rPr>
              <a:t>A</a:t>
            </a:r>
            <a:r>
              <a:rPr sz="1550" b="1" spc="160" dirty="0">
                <a:latin typeface="Tahoma"/>
                <a:cs typeface="Tahoma"/>
              </a:rPr>
              <a:t>C</a:t>
            </a:r>
            <a:r>
              <a:rPr sz="1550" b="1" spc="-135" dirty="0">
                <a:latin typeface="Tahoma"/>
                <a:cs typeface="Tahoma"/>
              </a:rPr>
              <a:t>K</a:t>
            </a:r>
            <a:r>
              <a:rPr sz="1550" b="1" spc="-110" dirty="0">
                <a:latin typeface="Tahoma"/>
                <a:cs typeface="Tahoma"/>
              </a:rPr>
              <a:t>E</a:t>
            </a:r>
            <a:r>
              <a:rPr sz="1550" b="1" spc="-215" dirty="0">
                <a:latin typeface="Tahoma"/>
                <a:cs typeface="Tahoma"/>
              </a:rPr>
              <a:t>R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125" dirty="0">
                <a:latin typeface="Tahoma"/>
                <a:cs typeface="Tahoma"/>
              </a:rPr>
              <a:t>WHY</a:t>
            </a:r>
            <a:r>
              <a:rPr sz="1550" b="1" spc="60" dirty="0">
                <a:latin typeface="Tahoma"/>
                <a:cs typeface="Tahoma"/>
              </a:rPr>
              <a:t> </a:t>
            </a:r>
            <a:r>
              <a:rPr sz="1550" b="1" spc="-60" dirty="0">
                <a:latin typeface="Tahoma"/>
                <a:cs typeface="Tahoma"/>
              </a:rPr>
              <a:t>SOLAR</a:t>
            </a:r>
            <a:r>
              <a:rPr sz="1550" b="1" spc="-30" dirty="0">
                <a:latin typeface="Tahoma"/>
                <a:cs typeface="Tahoma"/>
              </a:rPr>
              <a:t> </a:t>
            </a:r>
            <a:r>
              <a:rPr sz="1550" b="1" spc="-55" dirty="0">
                <a:latin typeface="Tahoma"/>
                <a:cs typeface="Tahoma"/>
              </a:rPr>
              <a:t>TRACKING</a:t>
            </a:r>
            <a:r>
              <a:rPr sz="1550" b="1" spc="85" dirty="0">
                <a:latin typeface="Tahoma"/>
                <a:cs typeface="Tahoma"/>
              </a:rPr>
              <a:t> </a:t>
            </a:r>
            <a:r>
              <a:rPr sz="1550" b="1" spc="-130" dirty="0">
                <a:latin typeface="Tahoma"/>
                <a:cs typeface="Tahoma"/>
              </a:rPr>
              <a:t>SYSTEM</a:t>
            </a:r>
            <a:r>
              <a:rPr sz="1550" b="1" spc="70" dirty="0">
                <a:latin typeface="Tahoma"/>
                <a:cs typeface="Tahoma"/>
              </a:rPr>
              <a:t> </a:t>
            </a:r>
            <a:r>
              <a:rPr sz="1550" b="1" spc="-114" dirty="0">
                <a:latin typeface="Tahoma"/>
                <a:cs typeface="Tahoma"/>
              </a:rPr>
              <a:t>USED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280" dirty="0">
                <a:latin typeface="Tahoma"/>
                <a:cs typeface="Tahoma"/>
              </a:rPr>
              <a:t>T</a:t>
            </a:r>
            <a:r>
              <a:rPr sz="1550" b="1" spc="-105" dirty="0">
                <a:latin typeface="Tahoma"/>
                <a:cs typeface="Tahoma"/>
              </a:rPr>
              <a:t>Y</a:t>
            </a:r>
            <a:r>
              <a:rPr sz="1550" b="1" spc="-85" dirty="0">
                <a:latin typeface="Tahoma"/>
                <a:cs typeface="Tahoma"/>
              </a:rPr>
              <a:t>P</a:t>
            </a:r>
            <a:r>
              <a:rPr sz="1550" b="1" spc="-130" dirty="0">
                <a:latin typeface="Tahoma"/>
                <a:cs typeface="Tahoma"/>
              </a:rPr>
              <a:t>E</a:t>
            </a:r>
            <a:r>
              <a:rPr sz="1550" b="1" spc="-165" dirty="0">
                <a:latin typeface="Tahoma"/>
                <a:cs typeface="Tahoma"/>
              </a:rPr>
              <a:t>S</a:t>
            </a:r>
            <a:r>
              <a:rPr sz="1550" b="1" dirty="0">
                <a:latin typeface="Tahoma"/>
                <a:cs typeface="Tahoma"/>
              </a:rPr>
              <a:t> </a:t>
            </a:r>
            <a:r>
              <a:rPr sz="1550" b="1" spc="155" dirty="0">
                <a:latin typeface="Tahoma"/>
                <a:cs typeface="Tahoma"/>
              </a:rPr>
              <a:t>O</a:t>
            </a:r>
            <a:r>
              <a:rPr sz="1550" b="1" spc="-145" dirty="0">
                <a:latin typeface="Tahoma"/>
                <a:cs typeface="Tahoma"/>
              </a:rPr>
              <a:t>F</a:t>
            </a:r>
            <a:r>
              <a:rPr sz="1550" b="1" spc="65" dirty="0">
                <a:latin typeface="Tahoma"/>
                <a:cs typeface="Tahoma"/>
              </a:rPr>
              <a:t> </a:t>
            </a:r>
            <a:r>
              <a:rPr sz="1550" b="1" spc="-160" dirty="0">
                <a:latin typeface="Tahoma"/>
                <a:cs typeface="Tahoma"/>
              </a:rPr>
              <a:t>S</a:t>
            </a:r>
            <a:r>
              <a:rPr sz="1550" b="1" spc="155" dirty="0">
                <a:latin typeface="Tahoma"/>
                <a:cs typeface="Tahoma"/>
              </a:rPr>
              <a:t>O</a:t>
            </a:r>
            <a:r>
              <a:rPr sz="1550" b="1" spc="-215" dirty="0">
                <a:latin typeface="Tahoma"/>
                <a:cs typeface="Tahoma"/>
              </a:rPr>
              <a:t>L</a:t>
            </a:r>
            <a:r>
              <a:rPr sz="1550" b="1" spc="135" dirty="0">
                <a:latin typeface="Tahoma"/>
                <a:cs typeface="Tahoma"/>
              </a:rPr>
              <a:t>A</a:t>
            </a:r>
            <a:r>
              <a:rPr sz="1550" b="1" spc="-215" dirty="0">
                <a:latin typeface="Tahoma"/>
                <a:cs typeface="Tahoma"/>
              </a:rPr>
              <a:t>R</a:t>
            </a:r>
            <a:r>
              <a:rPr sz="1550" b="1" spc="-20" dirty="0">
                <a:latin typeface="Tahoma"/>
                <a:cs typeface="Tahoma"/>
              </a:rPr>
              <a:t> </a:t>
            </a:r>
            <a:r>
              <a:rPr sz="1550" b="1" spc="-280" dirty="0">
                <a:latin typeface="Tahoma"/>
                <a:cs typeface="Tahoma"/>
              </a:rPr>
              <a:t>T</a:t>
            </a:r>
            <a:r>
              <a:rPr sz="1550" b="1" spc="-229" dirty="0">
                <a:latin typeface="Tahoma"/>
                <a:cs typeface="Tahoma"/>
              </a:rPr>
              <a:t>R</a:t>
            </a:r>
            <a:r>
              <a:rPr sz="1550" b="1" spc="135" dirty="0">
                <a:latin typeface="Tahoma"/>
                <a:cs typeface="Tahoma"/>
              </a:rPr>
              <a:t>A</a:t>
            </a:r>
            <a:r>
              <a:rPr sz="1550" b="1" spc="165" dirty="0">
                <a:latin typeface="Tahoma"/>
                <a:cs typeface="Tahoma"/>
              </a:rPr>
              <a:t>C</a:t>
            </a:r>
            <a:r>
              <a:rPr sz="1550" b="1" spc="-130" dirty="0">
                <a:latin typeface="Tahoma"/>
                <a:cs typeface="Tahoma"/>
              </a:rPr>
              <a:t>K</a:t>
            </a:r>
            <a:r>
              <a:rPr sz="1550" b="1" spc="-110" dirty="0">
                <a:latin typeface="Tahoma"/>
                <a:cs typeface="Tahoma"/>
              </a:rPr>
              <a:t>E</a:t>
            </a:r>
            <a:r>
              <a:rPr sz="1550" b="1" spc="-215" dirty="0">
                <a:latin typeface="Tahoma"/>
                <a:cs typeface="Tahoma"/>
              </a:rPr>
              <a:t>R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280" dirty="0">
                <a:latin typeface="Tahoma"/>
                <a:cs typeface="Tahoma"/>
              </a:rPr>
              <a:t>T</a:t>
            </a:r>
            <a:r>
              <a:rPr sz="1550" b="1" spc="-105" dirty="0">
                <a:latin typeface="Tahoma"/>
                <a:cs typeface="Tahoma"/>
              </a:rPr>
              <a:t>Y</a:t>
            </a:r>
            <a:r>
              <a:rPr sz="1550" b="1" spc="-85" dirty="0">
                <a:latin typeface="Tahoma"/>
                <a:cs typeface="Tahoma"/>
              </a:rPr>
              <a:t>P</a:t>
            </a:r>
            <a:r>
              <a:rPr sz="1550" b="1" spc="-130" dirty="0">
                <a:latin typeface="Tahoma"/>
                <a:cs typeface="Tahoma"/>
              </a:rPr>
              <a:t>E</a:t>
            </a:r>
            <a:r>
              <a:rPr sz="1550" b="1" spc="-165" dirty="0">
                <a:latin typeface="Tahoma"/>
                <a:cs typeface="Tahoma"/>
              </a:rPr>
              <a:t>S</a:t>
            </a:r>
            <a:r>
              <a:rPr sz="1550" b="1" dirty="0">
                <a:latin typeface="Tahoma"/>
                <a:cs typeface="Tahoma"/>
              </a:rPr>
              <a:t> </a:t>
            </a:r>
            <a:r>
              <a:rPr sz="1550" b="1" spc="155" dirty="0">
                <a:latin typeface="Tahoma"/>
                <a:cs typeface="Tahoma"/>
              </a:rPr>
              <a:t>O</a:t>
            </a:r>
            <a:r>
              <a:rPr sz="1550" b="1" spc="-145" dirty="0">
                <a:latin typeface="Tahoma"/>
                <a:cs typeface="Tahoma"/>
              </a:rPr>
              <a:t>F</a:t>
            </a:r>
            <a:r>
              <a:rPr sz="1550" b="1" spc="65" dirty="0">
                <a:latin typeface="Tahoma"/>
                <a:cs typeface="Tahoma"/>
              </a:rPr>
              <a:t> </a:t>
            </a:r>
            <a:r>
              <a:rPr sz="1550" b="1" spc="-160" dirty="0">
                <a:latin typeface="Tahoma"/>
                <a:cs typeface="Tahoma"/>
              </a:rPr>
              <a:t>S</a:t>
            </a:r>
            <a:r>
              <a:rPr sz="1550" b="1" spc="155" dirty="0">
                <a:latin typeface="Tahoma"/>
                <a:cs typeface="Tahoma"/>
              </a:rPr>
              <a:t>O</a:t>
            </a:r>
            <a:r>
              <a:rPr sz="1550" b="1" spc="-215" dirty="0">
                <a:latin typeface="Tahoma"/>
                <a:cs typeface="Tahoma"/>
              </a:rPr>
              <a:t>L</a:t>
            </a:r>
            <a:r>
              <a:rPr sz="1550" b="1" spc="135" dirty="0">
                <a:latin typeface="Tahoma"/>
                <a:cs typeface="Tahoma"/>
              </a:rPr>
              <a:t>A</a:t>
            </a:r>
            <a:r>
              <a:rPr sz="1550" b="1" spc="-215" dirty="0">
                <a:latin typeface="Tahoma"/>
                <a:cs typeface="Tahoma"/>
              </a:rPr>
              <a:t>R</a:t>
            </a:r>
            <a:r>
              <a:rPr sz="1550" b="1" spc="-20" dirty="0">
                <a:latin typeface="Tahoma"/>
                <a:cs typeface="Tahoma"/>
              </a:rPr>
              <a:t> </a:t>
            </a:r>
            <a:r>
              <a:rPr sz="1550" b="1" spc="165" dirty="0" smtClean="0">
                <a:latin typeface="Tahoma"/>
                <a:cs typeface="Tahoma"/>
              </a:rPr>
              <a:t>C</a:t>
            </a:r>
            <a:r>
              <a:rPr sz="1550" b="1" spc="155" dirty="0" smtClean="0">
                <a:latin typeface="Tahoma"/>
                <a:cs typeface="Tahoma"/>
              </a:rPr>
              <a:t>O</a:t>
            </a:r>
            <a:r>
              <a:rPr sz="1550" b="1" spc="-215" dirty="0" smtClean="0">
                <a:latin typeface="Tahoma"/>
                <a:cs typeface="Tahoma"/>
              </a:rPr>
              <a:t>LL</a:t>
            </a:r>
            <a:r>
              <a:rPr sz="1550" b="1" spc="-130" dirty="0" smtClean="0">
                <a:latin typeface="Tahoma"/>
                <a:cs typeface="Tahoma"/>
              </a:rPr>
              <a:t>E</a:t>
            </a:r>
            <a:r>
              <a:rPr sz="1550" b="1" spc="165" dirty="0" smtClean="0">
                <a:latin typeface="Tahoma"/>
                <a:cs typeface="Tahoma"/>
              </a:rPr>
              <a:t>C</a:t>
            </a:r>
            <a:r>
              <a:rPr sz="1550" b="1" spc="-280" dirty="0" smtClean="0">
                <a:latin typeface="Tahoma"/>
                <a:cs typeface="Tahoma"/>
              </a:rPr>
              <a:t>T</a:t>
            </a:r>
            <a:r>
              <a:rPr sz="1550" b="1" spc="155" dirty="0" smtClean="0">
                <a:latin typeface="Tahoma"/>
                <a:cs typeface="Tahoma"/>
              </a:rPr>
              <a:t>O</a:t>
            </a:r>
            <a:r>
              <a:rPr sz="1550" b="1" spc="-215" dirty="0" smtClean="0">
                <a:latin typeface="Tahoma"/>
                <a:cs typeface="Tahoma"/>
              </a:rPr>
              <a:t>R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70" dirty="0">
                <a:latin typeface="Tahoma"/>
                <a:cs typeface="Tahoma"/>
              </a:rPr>
              <a:t>WORKING</a:t>
            </a:r>
            <a:r>
              <a:rPr sz="1550" b="1" spc="-25" dirty="0">
                <a:latin typeface="Tahoma"/>
                <a:cs typeface="Tahoma"/>
              </a:rPr>
              <a:t> </a:t>
            </a:r>
            <a:r>
              <a:rPr sz="1550" b="1" spc="-140" dirty="0">
                <a:latin typeface="Tahoma"/>
                <a:cs typeface="Tahoma"/>
              </a:rPr>
              <a:t>PRINCIPLE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85" dirty="0">
                <a:latin typeface="Tahoma"/>
                <a:cs typeface="Tahoma"/>
              </a:rPr>
              <a:t>HARDWARE</a:t>
            </a:r>
            <a:r>
              <a:rPr sz="1550" b="1" spc="50" dirty="0">
                <a:latin typeface="Tahoma"/>
                <a:cs typeface="Tahoma"/>
              </a:rPr>
              <a:t> </a:t>
            </a:r>
            <a:r>
              <a:rPr sz="1550" b="1" spc="-20" dirty="0">
                <a:latin typeface="Tahoma"/>
                <a:cs typeface="Tahoma"/>
              </a:rPr>
              <a:t>COMPONENTS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5" dirty="0">
                <a:latin typeface="Tahoma"/>
                <a:cs typeface="Tahoma"/>
              </a:rPr>
              <a:t>ADVANTAGES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35" dirty="0">
                <a:latin typeface="Tahoma"/>
                <a:cs typeface="Tahoma"/>
              </a:rPr>
              <a:t>DISADVANTAGES</a:t>
            </a:r>
            <a:endParaRPr sz="155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-15" dirty="0">
                <a:latin typeface="Tahoma"/>
                <a:cs typeface="Tahoma"/>
              </a:rPr>
              <a:t>CONCLUSION</a:t>
            </a:r>
            <a:endParaRPr sz="155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5066" y="2597197"/>
            <a:ext cx="3196441" cy="17902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5795" y="4532566"/>
            <a:ext cx="1191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Georgia"/>
                <a:cs typeface="Georgia"/>
              </a:rPr>
              <a:t>IR</a:t>
            </a:r>
            <a:r>
              <a:rPr sz="1800" b="1" spc="-8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Sensor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766381"/>
            <a:ext cx="6538595" cy="1397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20979">
              <a:lnSpc>
                <a:spcPct val="100800"/>
              </a:lnSpc>
              <a:spcBef>
                <a:spcPts val="85"/>
              </a:spcBef>
            </a:pPr>
            <a:r>
              <a:rPr sz="1800" b="1" spc="-10" dirty="0">
                <a:latin typeface="Georgia"/>
                <a:cs typeface="Georgia"/>
              </a:rPr>
              <a:t>Infrared</a:t>
            </a:r>
            <a:r>
              <a:rPr sz="1800" b="1" spc="7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sensors</a:t>
            </a:r>
            <a:r>
              <a:rPr sz="1800" b="1" spc="40" dirty="0">
                <a:latin typeface="Georgia"/>
                <a:cs typeface="Georgia"/>
              </a:rPr>
              <a:t> </a:t>
            </a:r>
            <a:r>
              <a:rPr sz="1800" b="1" spc="-25" dirty="0">
                <a:latin typeface="Georgia"/>
                <a:cs typeface="Georgia"/>
              </a:rPr>
              <a:t>are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also</a:t>
            </a:r>
            <a:r>
              <a:rPr sz="1800" b="1" spc="120" dirty="0">
                <a:latin typeface="Georgia"/>
                <a:cs typeface="Georgia"/>
              </a:rPr>
              <a:t> </a:t>
            </a:r>
            <a:r>
              <a:rPr sz="1800" b="1" spc="10" dirty="0">
                <a:latin typeface="Georgia"/>
                <a:cs typeface="Georgia"/>
              </a:rPr>
              <a:t>used</a:t>
            </a:r>
            <a:r>
              <a:rPr sz="1800" b="1" spc="-80" dirty="0">
                <a:latin typeface="Georgia"/>
                <a:cs typeface="Georgia"/>
              </a:rPr>
              <a:t> </a:t>
            </a:r>
            <a:r>
              <a:rPr sz="1800" b="1" spc="15" dirty="0">
                <a:latin typeface="Georgia"/>
                <a:cs typeface="Georgia"/>
              </a:rPr>
              <a:t>to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measure</a:t>
            </a:r>
            <a:r>
              <a:rPr sz="1800" b="1" spc="1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distance</a:t>
            </a:r>
            <a:r>
              <a:rPr sz="1800" b="1" spc="10" dirty="0">
                <a:latin typeface="Georgia"/>
                <a:cs typeface="Georgia"/>
              </a:rPr>
              <a:t> </a:t>
            </a:r>
            <a:r>
              <a:rPr sz="1800" b="1" spc="-15" dirty="0">
                <a:latin typeface="Georgia"/>
                <a:cs typeface="Georgia"/>
              </a:rPr>
              <a:t>or </a:t>
            </a:r>
            <a:r>
              <a:rPr sz="1800" b="1" spc="-440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proximity</a:t>
            </a:r>
            <a:r>
              <a:rPr sz="1800" spc="-2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eorgia"/>
              <a:cs typeface="Georgia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The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reflected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light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detected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estimate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distance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calculated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between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sensor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object.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7504" y="786828"/>
            <a:ext cx="2078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Arduino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Uno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718945" y="2191702"/>
            <a:ext cx="891476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Georgia"/>
                <a:cs typeface="Georgia"/>
              </a:rPr>
              <a:t>Arduino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UNO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low-cost,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flexible,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easy-to-use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programmable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open-source 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microcontroller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board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that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integrated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b="1" spc="5" dirty="0">
                <a:latin typeface="Georgia"/>
                <a:cs typeface="Georgia"/>
              </a:rPr>
              <a:t>into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variety</a:t>
            </a:r>
            <a:r>
              <a:rPr sz="1800" b="1" spc="35" dirty="0">
                <a:latin typeface="Georgia"/>
                <a:cs typeface="Georgia"/>
              </a:rPr>
              <a:t> </a:t>
            </a:r>
            <a:r>
              <a:rPr sz="1800" b="1" spc="-15" dirty="0">
                <a:latin typeface="Georgia"/>
                <a:cs typeface="Georgia"/>
              </a:rPr>
              <a:t>of</a:t>
            </a:r>
            <a:r>
              <a:rPr sz="1800" b="1" spc="4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electronic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projects</a:t>
            </a:r>
            <a:r>
              <a:rPr sz="1800" dirty="0">
                <a:latin typeface="Georgia"/>
                <a:cs typeface="Georgia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8945" y="3565207"/>
            <a:ext cx="883920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715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Georgia"/>
                <a:cs typeface="Georgia"/>
              </a:rPr>
              <a:t>This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board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be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interfaced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with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other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Arduino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boards,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Arduino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shields,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Raspberry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Pi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boards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control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relays,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LEDs,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servos,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motors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output.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670" y="775192"/>
            <a:ext cx="3196796" cy="24930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29725" y="3686111"/>
            <a:ext cx="156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Arduino</a:t>
            </a:r>
            <a:r>
              <a:rPr sz="1800" b="1" spc="-100" dirty="0">
                <a:latin typeface="Georgia"/>
                <a:cs typeface="Georgia"/>
              </a:rPr>
              <a:t> </a:t>
            </a:r>
            <a:r>
              <a:rPr sz="1800" b="1" spc="5" dirty="0">
                <a:latin typeface="Georgia"/>
                <a:cs typeface="Georgia"/>
              </a:rPr>
              <a:t>Uno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889" y="947737"/>
            <a:ext cx="673671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Arduino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UNO</a:t>
            </a:r>
            <a:r>
              <a:rPr sz="1800" b="1" spc="2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board</a:t>
            </a:r>
            <a:r>
              <a:rPr sz="1800" b="1" spc="7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is</a:t>
            </a:r>
            <a:r>
              <a:rPr sz="1800" b="1" spc="45" dirty="0">
                <a:latin typeface="Georgia"/>
                <a:cs typeface="Georgia"/>
              </a:rPr>
              <a:t> </a:t>
            </a:r>
            <a:r>
              <a:rPr sz="1800" b="1" spc="10" dirty="0">
                <a:latin typeface="Georgia"/>
                <a:cs typeface="Georgia"/>
              </a:rPr>
              <a:t>used</a:t>
            </a:r>
            <a:r>
              <a:rPr sz="1800" b="1" spc="-7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in</a:t>
            </a:r>
            <a:r>
              <a:rPr sz="1800" b="1" spc="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the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spc="-15" dirty="0">
                <a:latin typeface="Georgia"/>
                <a:cs typeface="Georgia"/>
              </a:rPr>
              <a:t>following</a:t>
            </a:r>
            <a:r>
              <a:rPr sz="1800" b="1" spc="8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applications.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Weighing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Machines.</a:t>
            </a:r>
            <a:endParaRPr sz="1800" dirty="0">
              <a:latin typeface="Georgia"/>
              <a:cs typeface="Georgia"/>
            </a:endParaRPr>
          </a:p>
          <a:p>
            <a:pPr marL="12700" marR="3399154">
              <a:lnSpc>
                <a:spcPts val="4360"/>
              </a:lnSpc>
              <a:spcBef>
                <a:spcPts val="430"/>
              </a:spcBef>
            </a:pPr>
            <a:r>
              <a:rPr sz="1800" dirty="0">
                <a:latin typeface="Georgia"/>
                <a:cs typeface="Georgia"/>
              </a:rPr>
              <a:t>Traffic </a:t>
            </a:r>
            <a:r>
              <a:rPr sz="1800" spc="-15" dirty="0">
                <a:latin typeface="Georgia"/>
                <a:cs typeface="Georgia"/>
              </a:rPr>
              <a:t>Light </a:t>
            </a:r>
            <a:r>
              <a:rPr sz="1800" spc="-10" dirty="0">
                <a:latin typeface="Georgia"/>
                <a:cs typeface="Georgia"/>
              </a:rPr>
              <a:t>Count </a:t>
            </a:r>
            <a:r>
              <a:rPr sz="1800" spc="5" dirty="0">
                <a:latin typeface="Georgia"/>
                <a:cs typeface="Georgia"/>
              </a:rPr>
              <a:t>Down </a:t>
            </a:r>
            <a:r>
              <a:rPr sz="1800" dirty="0">
                <a:latin typeface="Georgia"/>
                <a:cs typeface="Georgia"/>
              </a:rPr>
              <a:t>Timer.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Parking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Lot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Counter.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spc="5" dirty="0">
                <a:latin typeface="Georgia"/>
                <a:cs typeface="Georgia"/>
              </a:rPr>
              <a:t>Embedded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systems.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889" y="3694747"/>
            <a:ext cx="1963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Home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Automation.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248086"/>
            <a:ext cx="31134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Industrial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Automation.</a:t>
            </a:r>
            <a:endParaRPr sz="1800" dirty="0">
              <a:latin typeface="Georgia"/>
              <a:cs typeface="Georgia"/>
            </a:endParaRPr>
          </a:p>
          <a:p>
            <a:pPr marL="12700" marR="5080">
              <a:lnSpc>
                <a:spcPts val="4360"/>
              </a:lnSpc>
              <a:spcBef>
                <a:spcPts val="234"/>
              </a:spcBef>
            </a:pPr>
            <a:r>
              <a:rPr sz="1800" dirty="0">
                <a:latin typeface="Georgia"/>
                <a:cs typeface="Georgia"/>
              </a:rPr>
              <a:t>Medical </a:t>
            </a:r>
            <a:r>
              <a:rPr sz="1800" spc="-10" dirty="0">
                <a:latin typeface="Georgia"/>
                <a:cs typeface="Georgia"/>
              </a:rPr>
              <a:t>Instrument. 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Emergency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Light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Railways.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" y="161925"/>
            <a:ext cx="11801475" cy="6553200"/>
            <a:chOff x="190500" y="161925"/>
            <a:chExt cx="11801475" cy="6553200"/>
          </a:xfrm>
        </p:grpSpPr>
        <p:sp>
          <p:nvSpPr>
            <p:cNvPr id="3" name="object 3"/>
            <p:cNvSpPr/>
            <p:nvPr/>
          </p:nvSpPr>
          <p:spPr>
            <a:xfrm>
              <a:off x="190500" y="6391275"/>
              <a:ext cx="11782425" cy="314325"/>
            </a:xfrm>
            <a:custGeom>
              <a:avLst/>
              <a:gdLst/>
              <a:ahLst/>
              <a:cxnLst/>
              <a:rect l="l" t="t" r="r" b="b"/>
              <a:pathLst>
                <a:path w="11782425" h="314325">
                  <a:moveTo>
                    <a:pt x="117824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1782425" y="314325"/>
                  </a:lnTo>
                  <a:lnTo>
                    <a:pt x="11782425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787" y="166687"/>
              <a:ext cx="11782425" cy="6543675"/>
            </a:xfrm>
            <a:custGeom>
              <a:avLst/>
              <a:gdLst/>
              <a:ahLst/>
              <a:cxnLst/>
              <a:rect l="l" t="t" r="r" b="b"/>
              <a:pathLst>
                <a:path w="11782425" h="6543675">
                  <a:moveTo>
                    <a:pt x="0" y="6543675"/>
                  </a:moveTo>
                  <a:lnTo>
                    <a:pt x="11782425" y="6543675"/>
                  </a:lnTo>
                  <a:lnTo>
                    <a:pt x="11782425" y="0"/>
                  </a:lnTo>
                  <a:lnTo>
                    <a:pt x="0" y="0"/>
                  </a:lnTo>
                  <a:lnTo>
                    <a:pt x="0" y="6543675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8842" y="1820227"/>
            <a:ext cx="545211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b</a:t>
            </a: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tt</a:t>
            </a:r>
            <a:r>
              <a:rPr sz="1800" spc="25" dirty="0">
                <a:latin typeface="Georgia"/>
                <a:cs typeface="Georgia"/>
              </a:rPr>
              <a:t>e</a:t>
            </a:r>
            <a:r>
              <a:rPr sz="1800" spc="5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d</a:t>
            </a:r>
            <a:r>
              <a:rPr sz="1800" spc="25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vi</a:t>
            </a:r>
            <a:r>
              <a:rPr sz="1800" spc="5" dirty="0">
                <a:latin typeface="Georgia"/>
                <a:cs typeface="Georgia"/>
              </a:rPr>
              <a:t>c</a:t>
            </a:r>
            <a:r>
              <a:rPr sz="1800" dirty="0">
                <a:latin typeface="Georgia"/>
                <a:cs typeface="Georgia"/>
              </a:rPr>
              <a:t>e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t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c</a:t>
            </a:r>
            <a:r>
              <a:rPr sz="1800" spc="-5" dirty="0">
                <a:latin typeface="Georgia"/>
                <a:cs typeface="Georgia"/>
              </a:rPr>
              <a:t>o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v</a:t>
            </a:r>
            <a:r>
              <a:rPr sz="1800" spc="30" dirty="0">
                <a:latin typeface="Georgia"/>
                <a:cs typeface="Georgia"/>
              </a:rPr>
              <a:t>e</a:t>
            </a:r>
            <a:r>
              <a:rPr sz="1800" spc="5" dirty="0">
                <a:latin typeface="Georgia"/>
                <a:cs typeface="Georgia"/>
              </a:rPr>
              <a:t>r</a:t>
            </a:r>
            <a:r>
              <a:rPr sz="1800" spc="-25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c</a:t>
            </a:r>
            <a:r>
              <a:rPr sz="1800" spc="-5" dirty="0">
                <a:latin typeface="Georgia"/>
                <a:cs typeface="Georgia"/>
              </a:rPr>
              <a:t>h</a:t>
            </a:r>
            <a:r>
              <a:rPr sz="1800" spc="25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m</a:t>
            </a:r>
            <a:r>
              <a:rPr sz="1800" dirty="0">
                <a:latin typeface="Georgia"/>
                <a:cs typeface="Georgia"/>
              </a:rPr>
              <a:t>ical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spc="25" dirty="0">
                <a:latin typeface="Georgia"/>
                <a:cs typeface="Georgia"/>
              </a:rPr>
              <a:t>e</a:t>
            </a:r>
            <a:r>
              <a:rPr sz="1800" spc="5" dirty="0">
                <a:latin typeface="Georgia"/>
                <a:cs typeface="Georgia"/>
              </a:rPr>
              <a:t>r</a:t>
            </a:r>
            <a:r>
              <a:rPr sz="1800" spc="-20" dirty="0">
                <a:latin typeface="Georgia"/>
                <a:cs typeface="Georgia"/>
              </a:rPr>
              <a:t>g</a:t>
            </a:r>
            <a:r>
              <a:rPr sz="1800" dirty="0">
                <a:latin typeface="Georgia"/>
                <a:cs typeface="Georgia"/>
              </a:rPr>
              <a:t>y  </a:t>
            </a:r>
            <a:r>
              <a:rPr sz="1800" spc="-5" dirty="0">
                <a:latin typeface="Georgia"/>
                <a:cs typeface="Georgia"/>
              </a:rPr>
              <a:t>contained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within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its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active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materials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directly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into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electric </a:t>
            </a:r>
            <a:r>
              <a:rPr sz="1800" dirty="0">
                <a:latin typeface="Georgia"/>
                <a:cs typeface="Georgia"/>
              </a:rPr>
              <a:t>energy </a:t>
            </a:r>
            <a:r>
              <a:rPr sz="1800" spc="-20" dirty="0">
                <a:latin typeface="Georgia"/>
                <a:cs typeface="Georgia"/>
              </a:rPr>
              <a:t>by </a:t>
            </a:r>
            <a:r>
              <a:rPr sz="1800" spc="-5" dirty="0">
                <a:latin typeface="Georgia"/>
                <a:cs typeface="Georgia"/>
              </a:rPr>
              <a:t>means </a:t>
            </a:r>
            <a:r>
              <a:rPr sz="1800" dirty="0">
                <a:latin typeface="Georgia"/>
                <a:cs typeface="Georgia"/>
              </a:rPr>
              <a:t>of </a:t>
            </a:r>
            <a:r>
              <a:rPr sz="1800" spc="-5" dirty="0">
                <a:latin typeface="Georgia"/>
                <a:cs typeface="Georgia"/>
              </a:rPr>
              <a:t>an </a:t>
            </a:r>
            <a:r>
              <a:rPr sz="1800" dirty="0">
                <a:latin typeface="Georgia"/>
                <a:cs typeface="Georgia"/>
              </a:rPr>
              <a:t>electrochemical 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oxidation-reduction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(redox)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reaction.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842" y="3747071"/>
            <a:ext cx="55200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latin typeface="Georgia"/>
                <a:cs typeface="Georgia"/>
              </a:rPr>
              <a:t>This type </a:t>
            </a:r>
            <a:r>
              <a:rPr sz="1800" spc="-5" dirty="0">
                <a:latin typeface="Georgia"/>
                <a:cs typeface="Georgia"/>
              </a:rPr>
              <a:t>of </a:t>
            </a:r>
            <a:r>
              <a:rPr sz="1800" dirty="0">
                <a:latin typeface="Georgia"/>
                <a:cs typeface="Georgia"/>
              </a:rPr>
              <a:t>reaction involves </a:t>
            </a:r>
            <a:r>
              <a:rPr sz="1800" spc="-10" dirty="0">
                <a:latin typeface="Georgia"/>
                <a:cs typeface="Georgia"/>
              </a:rPr>
              <a:t>the </a:t>
            </a:r>
            <a:r>
              <a:rPr sz="1800" spc="-5" dirty="0">
                <a:latin typeface="Georgia"/>
                <a:cs typeface="Georgia"/>
              </a:rPr>
              <a:t>transfer of </a:t>
            </a:r>
            <a:r>
              <a:rPr sz="1800" dirty="0">
                <a:latin typeface="Georgia"/>
                <a:cs typeface="Georgia"/>
              </a:rPr>
              <a:t>electrons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from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one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material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to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another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electric</a:t>
            </a:r>
            <a:r>
              <a:rPr sz="1800" spc="-1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circuit.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744" y="981075"/>
            <a:ext cx="2313860" cy="384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9878" y="515619"/>
            <a:ext cx="16910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0000"/>
                </a:solidFill>
              </a:rPr>
              <a:t>9V</a:t>
            </a:r>
            <a:r>
              <a:rPr sz="2400" spc="-1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Battery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9134856" y="5448300"/>
            <a:ext cx="898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Georgia"/>
                <a:cs typeface="Georgia"/>
              </a:rPr>
              <a:t>B</a:t>
            </a:r>
            <a:r>
              <a:rPr sz="1800" b="1" spc="-25" dirty="0">
                <a:latin typeface="Georgia"/>
                <a:cs typeface="Georgia"/>
              </a:rPr>
              <a:t>a</a:t>
            </a:r>
            <a:r>
              <a:rPr sz="1800" b="1" spc="30" dirty="0">
                <a:latin typeface="Georgia"/>
                <a:cs typeface="Georgia"/>
              </a:rPr>
              <a:t>tt</a:t>
            </a:r>
            <a:r>
              <a:rPr sz="1800" b="1" spc="20" dirty="0">
                <a:latin typeface="Georgia"/>
                <a:cs typeface="Georgia"/>
              </a:rPr>
              <a:t>e</a:t>
            </a:r>
            <a:r>
              <a:rPr sz="1800" b="1" spc="-35" dirty="0">
                <a:latin typeface="Georgia"/>
                <a:cs typeface="Georgia"/>
              </a:rPr>
              <a:t>r</a:t>
            </a:r>
            <a:r>
              <a:rPr sz="1800" b="1" dirty="0"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3651" y="840803"/>
            <a:ext cx="26949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15" dirty="0">
                <a:solidFill>
                  <a:srgbClr val="000000"/>
                </a:solidFill>
              </a:rPr>
              <a:t>ADVANTAGES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249804" y="1684337"/>
            <a:ext cx="532384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  <a:tab pos="859790" algn="l"/>
              </a:tabLst>
            </a:pPr>
            <a:r>
              <a:rPr sz="2000" spc="25" dirty="0">
                <a:latin typeface="Georgia"/>
                <a:cs typeface="Georgia"/>
              </a:rPr>
              <a:t>It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	a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Simple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Process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10" dirty="0">
                <a:latin typeface="Georgia"/>
                <a:cs typeface="Georgia"/>
              </a:rPr>
              <a:t>generate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power.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Georgia"/>
                <a:cs typeface="Georgia"/>
              </a:rPr>
              <a:t>Low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cost.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0" dirty="0">
                <a:latin typeface="Georgia"/>
                <a:cs typeface="Georgia"/>
              </a:rPr>
              <a:t>Eco-Friendly.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W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m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90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ire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10" dirty="0">
                <a:latin typeface="Georgia"/>
                <a:cs typeface="Georgia"/>
              </a:rPr>
              <a:t>y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20" dirty="0">
                <a:latin typeface="Georgia"/>
                <a:cs typeface="Georgia"/>
              </a:rPr>
              <a:t>n</a:t>
            </a:r>
            <a:r>
              <a:rPr sz="2000" spc="10" dirty="0">
                <a:latin typeface="Georgia"/>
                <a:cs typeface="Georgia"/>
              </a:rPr>
              <a:t>g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trackers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generate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more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electricity.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Georgia"/>
                <a:cs typeface="Georgia"/>
              </a:rPr>
              <a:t>Re</a:t>
            </a:r>
            <a:r>
              <a:rPr sz="2000" spc="50" dirty="0">
                <a:latin typeface="Georgia"/>
                <a:cs typeface="Georgia"/>
              </a:rPr>
              <a:t>d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190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f</a:t>
            </a:r>
            <a:r>
              <a:rPr sz="2000" spc="-20" dirty="0">
                <a:latin typeface="Georgia"/>
                <a:cs typeface="Georgia"/>
              </a:rPr>
              <a:t> p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o</a:t>
            </a:r>
            <a:r>
              <a:rPr sz="2000" spc="20" dirty="0">
                <a:latin typeface="Georgia"/>
                <a:cs typeface="Georgia"/>
              </a:rPr>
              <a:t>m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0" dirty="0">
                <a:latin typeface="Georgia"/>
                <a:cs typeface="Georgia"/>
              </a:rPr>
              <a:t>rid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2620" y="852424"/>
            <a:ext cx="3548380" cy="43742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</a:pPr>
            <a:r>
              <a:rPr sz="2750" spc="25" dirty="0" smtClean="0">
                <a:solidFill>
                  <a:srgbClr val="000000"/>
                </a:solidFill>
              </a:rPr>
              <a:t>D</a:t>
            </a:r>
            <a:r>
              <a:rPr sz="2750" spc="45" dirty="0" smtClean="0">
                <a:solidFill>
                  <a:srgbClr val="000000"/>
                </a:solidFill>
              </a:rPr>
              <a:t>I</a:t>
            </a:r>
            <a:r>
              <a:rPr sz="2750" spc="15" dirty="0" smtClean="0">
                <a:solidFill>
                  <a:srgbClr val="000000"/>
                </a:solidFill>
              </a:rPr>
              <a:t>S</a:t>
            </a:r>
            <a:r>
              <a:rPr sz="2750" spc="5" dirty="0" smtClean="0">
                <a:solidFill>
                  <a:srgbClr val="000000"/>
                </a:solidFill>
              </a:rPr>
              <a:t>A</a:t>
            </a:r>
            <a:r>
              <a:rPr sz="2750" spc="25" dirty="0" smtClean="0">
                <a:solidFill>
                  <a:srgbClr val="000000"/>
                </a:solidFill>
              </a:rPr>
              <a:t>D</a:t>
            </a:r>
            <a:r>
              <a:rPr sz="2750" spc="5" dirty="0" smtClean="0">
                <a:solidFill>
                  <a:srgbClr val="000000"/>
                </a:solidFill>
              </a:rPr>
              <a:t>V</a:t>
            </a:r>
            <a:r>
              <a:rPr sz="2750" spc="15" dirty="0" smtClean="0">
                <a:solidFill>
                  <a:srgbClr val="000000"/>
                </a:solidFill>
              </a:rPr>
              <a:t>A</a:t>
            </a:r>
            <a:r>
              <a:rPr sz="2750" spc="10" dirty="0" smtClean="0">
                <a:solidFill>
                  <a:srgbClr val="000000"/>
                </a:solidFill>
              </a:rPr>
              <a:t>N</a:t>
            </a:r>
            <a:r>
              <a:rPr sz="2750" spc="-10" dirty="0" smtClean="0">
                <a:solidFill>
                  <a:srgbClr val="000000"/>
                </a:solidFill>
              </a:rPr>
              <a:t>T</a:t>
            </a:r>
            <a:r>
              <a:rPr sz="2750" spc="10" dirty="0" smtClean="0">
                <a:solidFill>
                  <a:srgbClr val="000000"/>
                </a:solidFill>
              </a:rPr>
              <a:t>AG</a:t>
            </a:r>
            <a:r>
              <a:rPr lang="en-IN" sz="2750" spc="10" dirty="0" smtClean="0">
                <a:solidFill>
                  <a:srgbClr val="000000"/>
                </a:solidFill>
              </a:rPr>
              <a:t>E</a:t>
            </a:r>
            <a:r>
              <a:rPr sz="2750" spc="15" dirty="0" smtClean="0">
                <a:solidFill>
                  <a:srgbClr val="000000"/>
                </a:solidFill>
              </a:rPr>
              <a:t>S</a:t>
            </a:r>
            <a:endParaRPr sz="2750" dirty="0"/>
          </a:p>
        </p:txBody>
      </p:sp>
      <p:sp>
        <p:nvSpPr>
          <p:cNvPr id="4" name="object 4"/>
          <p:cNvSpPr txBox="1"/>
          <p:nvPr/>
        </p:nvSpPr>
        <p:spPr>
          <a:xfrm>
            <a:off x="1451610" y="1890712"/>
            <a:ext cx="9108440" cy="277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4191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electricity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not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available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at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night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less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available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cloudy</a:t>
            </a:r>
            <a:r>
              <a:rPr sz="2000" spc="-19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weather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conditions.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15" dirty="0">
                <a:latin typeface="Georgia"/>
                <a:cs typeface="Georgia"/>
              </a:rPr>
              <a:t>A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30" dirty="0">
                <a:latin typeface="Georgia"/>
                <a:cs typeface="Georgia"/>
              </a:rPr>
              <a:t>m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40" dirty="0">
                <a:latin typeface="Georgia"/>
                <a:cs typeface="Georgia"/>
              </a:rPr>
              <a:t>m</a:t>
            </a:r>
            <a:r>
              <a:rPr sz="2000" spc="5" dirty="0">
                <a:latin typeface="Georgia"/>
                <a:cs typeface="Georgia"/>
              </a:rPr>
              <a:t>en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ry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y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20" dirty="0">
                <a:latin typeface="Georgia"/>
                <a:cs typeface="Georgia"/>
              </a:rPr>
              <a:t>m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re</a:t>
            </a:r>
            <a:r>
              <a:rPr sz="2000" dirty="0">
                <a:latin typeface="Georgia"/>
                <a:cs typeface="Georgia"/>
              </a:rPr>
              <a:t>q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10" dirty="0">
                <a:latin typeface="Georgia"/>
                <a:cs typeface="Georgia"/>
              </a:rPr>
              <a:t>ire</a:t>
            </a:r>
            <a:r>
              <a:rPr sz="2000" spc="50" dirty="0">
                <a:latin typeface="Georgia"/>
                <a:cs typeface="Georgia"/>
              </a:rPr>
              <a:t>d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Georgia"/>
                <a:cs typeface="Georgia"/>
              </a:rPr>
              <a:t>L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30" dirty="0">
                <a:latin typeface="Georgia"/>
                <a:cs typeface="Georgia"/>
              </a:rPr>
              <a:t>m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5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d</a:t>
            </a:r>
            <a:r>
              <a:rPr sz="2000" spc="5" dirty="0">
                <a:latin typeface="Georgia"/>
                <a:cs typeface="Georgia"/>
              </a:rPr>
              <a:t>en</a:t>
            </a:r>
            <a:r>
              <a:rPr sz="2000" spc="35" dirty="0">
                <a:latin typeface="Georgia"/>
                <a:cs typeface="Georgia"/>
              </a:rPr>
              <a:t>s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ty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Georgia"/>
              <a:cs typeface="Georgia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cells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produce</a:t>
            </a:r>
            <a:r>
              <a:rPr sz="2000" spc="-19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DC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which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must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be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converted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AC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when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used</a:t>
            </a:r>
            <a:r>
              <a:rPr sz="2000" spc="-14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currently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existing</a:t>
            </a:r>
            <a:r>
              <a:rPr sz="2000" spc="-17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distribution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grids.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185" y="876617"/>
            <a:ext cx="26066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25" dirty="0">
                <a:solidFill>
                  <a:srgbClr val="000000"/>
                </a:solidFill>
              </a:rPr>
              <a:t>C</a:t>
            </a:r>
            <a:r>
              <a:rPr sz="2750" spc="-10" dirty="0">
                <a:solidFill>
                  <a:srgbClr val="000000"/>
                </a:solidFill>
              </a:rPr>
              <a:t>O</a:t>
            </a:r>
            <a:r>
              <a:rPr sz="2750" spc="15" dirty="0">
                <a:solidFill>
                  <a:srgbClr val="000000"/>
                </a:solidFill>
              </a:rPr>
              <a:t>N</a:t>
            </a:r>
            <a:r>
              <a:rPr sz="2750" spc="-30" dirty="0">
                <a:solidFill>
                  <a:srgbClr val="000000"/>
                </a:solidFill>
              </a:rPr>
              <a:t>C</a:t>
            </a:r>
            <a:r>
              <a:rPr sz="2750" spc="-15" dirty="0">
                <a:solidFill>
                  <a:srgbClr val="000000"/>
                </a:solidFill>
              </a:rPr>
              <a:t>L</a:t>
            </a:r>
            <a:r>
              <a:rPr sz="2750" spc="25" dirty="0">
                <a:solidFill>
                  <a:srgbClr val="000000"/>
                </a:solidFill>
              </a:rPr>
              <a:t>U</a:t>
            </a:r>
            <a:r>
              <a:rPr sz="2750" spc="15" dirty="0">
                <a:solidFill>
                  <a:srgbClr val="000000"/>
                </a:solidFill>
              </a:rPr>
              <a:t>S</a:t>
            </a:r>
            <a:r>
              <a:rPr sz="2750" spc="40" dirty="0">
                <a:solidFill>
                  <a:srgbClr val="000000"/>
                </a:solidFill>
              </a:rPr>
              <a:t>I</a:t>
            </a:r>
            <a:r>
              <a:rPr sz="2750" spc="-10" dirty="0">
                <a:solidFill>
                  <a:srgbClr val="000000"/>
                </a:solidFill>
              </a:rPr>
              <a:t>O</a:t>
            </a:r>
            <a:r>
              <a:rPr sz="2750" spc="20" dirty="0">
                <a:solidFill>
                  <a:srgbClr val="000000"/>
                </a:solidFill>
              </a:rPr>
              <a:t>N</a:t>
            </a:r>
            <a:endParaRPr sz="275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015" indent="-4006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501650" algn="l"/>
                <a:tab pos="502284" algn="l"/>
              </a:tabLst>
            </a:pPr>
            <a:r>
              <a:rPr spc="25" dirty="0"/>
              <a:t>The</a:t>
            </a:r>
            <a:r>
              <a:rPr spc="-35" dirty="0"/>
              <a:t> </a:t>
            </a:r>
            <a:r>
              <a:rPr spc="10" dirty="0"/>
              <a:t>invention</a:t>
            </a:r>
            <a:r>
              <a:rPr spc="-105" dirty="0"/>
              <a:t> </a:t>
            </a:r>
            <a:r>
              <a:rPr spc="25" dirty="0"/>
              <a:t>of</a:t>
            </a:r>
            <a:r>
              <a:rPr spc="-90" dirty="0"/>
              <a:t> </a:t>
            </a:r>
            <a:r>
              <a:rPr spc="20" dirty="0"/>
              <a:t>Solar</a:t>
            </a:r>
            <a:r>
              <a:rPr spc="-110" dirty="0"/>
              <a:t> </a:t>
            </a:r>
            <a:r>
              <a:rPr spc="10" dirty="0"/>
              <a:t>Tracking</a:t>
            </a:r>
            <a:r>
              <a:rPr spc="-10" dirty="0"/>
              <a:t> </a:t>
            </a:r>
            <a:r>
              <a:rPr spc="5" dirty="0"/>
              <a:t>System</a:t>
            </a:r>
            <a:r>
              <a:rPr spc="-95" dirty="0"/>
              <a:t> </a:t>
            </a:r>
            <a:r>
              <a:rPr spc="10" dirty="0"/>
              <a:t>helps</a:t>
            </a:r>
            <a:r>
              <a:rPr spc="-85" dirty="0"/>
              <a:t> </a:t>
            </a:r>
            <a:r>
              <a:rPr spc="25" dirty="0"/>
              <a:t>us</a:t>
            </a:r>
            <a:r>
              <a:rPr spc="-10" dirty="0"/>
              <a:t> </a:t>
            </a:r>
            <a:r>
              <a:rPr spc="10" dirty="0"/>
              <a:t>improve</a:t>
            </a:r>
            <a:r>
              <a:rPr spc="-110" dirty="0"/>
              <a:t> </a:t>
            </a:r>
            <a:r>
              <a:rPr spc="10" dirty="0"/>
              <a:t>the</a:t>
            </a:r>
            <a:r>
              <a:rPr spc="-35" dirty="0"/>
              <a:t> </a:t>
            </a:r>
            <a:r>
              <a:rPr spc="15" dirty="0"/>
              <a:t>performance</a:t>
            </a:r>
            <a:r>
              <a:rPr spc="-190" dirty="0"/>
              <a:t> </a:t>
            </a:r>
            <a:r>
              <a:rPr spc="25" dirty="0"/>
              <a:t>of</a:t>
            </a: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P</a:t>
            </a:r>
            <a:r>
              <a:rPr spc="20" dirty="0"/>
              <a:t>V</a:t>
            </a:r>
            <a:r>
              <a:rPr spc="40" dirty="0"/>
              <a:t> </a:t>
            </a:r>
            <a:r>
              <a:rPr spc="30" dirty="0"/>
              <a:t>s</a:t>
            </a:r>
            <a:r>
              <a:rPr spc="45" dirty="0"/>
              <a:t>o</a:t>
            </a:r>
            <a:r>
              <a:rPr spc="20" dirty="0"/>
              <a:t>l</a:t>
            </a:r>
            <a:r>
              <a:rPr spc="40" dirty="0"/>
              <a:t>a</a:t>
            </a:r>
            <a:r>
              <a:rPr spc="10" dirty="0"/>
              <a:t>r</a:t>
            </a:r>
            <a:r>
              <a:rPr spc="-190" dirty="0"/>
              <a:t> </a:t>
            </a:r>
            <a:r>
              <a:rPr spc="30" dirty="0"/>
              <a:t>s</a:t>
            </a:r>
            <a:r>
              <a:rPr spc="-15" dirty="0"/>
              <a:t>y</a:t>
            </a:r>
            <a:r>
              <a:rPr spc="30" dirty="0"/>
              <a:t>s</a:t>
            </a:r>
            <a:r>
              <a:rPr spc="-15" dirty="0"/>
              <a:t>t</a:t>
            </a:r>
            <a:r>
              <a:rPr spc="5" dirty="0"/>
              <a:t>e</a:t>
            </a:r>
            <a:r>
              <a:rPr spc="25" dirty="0"/>
              <a:t>m</a:t>
            </a:r>
            <a:r>
              <a:rPr spc="-100" dirty="0"/>
              <a:t> </a:t>
            </a:r>
            <a:r>
              <a:rPr spc="10" dirty="0"/>
              <a:t>in</a:t>
            </a:r>
            <a:r>
              <a:rPr spc="-30" dirty="0"/>
              <a:t> </a:t>
            </a:r>
            <a:r>
              <a:rPr spc="15" dirty="0"/>
              <a:t>a</a:t>
            </a:r>
            <a:r>
              <a:rPr spc="-10" dirty="0"/>
              <a:t> </a:t>
            </a:r>
            <a:r>
              <a:rPr spc="30" dirty="0"/>
              <a:t>s</a:t>
            </a:r>
            <a:r>
              <a:rPr spc="5" dirty="0"/>
              <a:t>i</a:t>
            </a:r>
            <a:r>
              <a:rPr spc="40" dirty="0"/>
              <a:t>m</a:t>
            </a:r>
            <a:r>
              <a:rPr spc="-20" dirty="0"/>
              <a:t>p</a:t>
            </a:r>
            <a:r>
              <a:rPr spc="20" dirty="0"/>
              <a:t>l</a:t>
            </a:r>
            <a:r>
              <a:rPr spc="10" dirty="0"/>
              <a:t>e</a:t>
            </a:r>
            <a:r>
              <a:rPr spc="-114" dirty="0"/>
              <a:t> </a:t>
            </a:r>
            <a:r>
              <a:rPr spc="20" dirty="0"/>
              <a:t>w</a:t>
            </a:r>
            <a:r>
              <a:rPr spc="40" dirty="0"/>
              <a:t>a</a:t>
            </a:r>
            <a:r>
              <a:rPr spc="10" dirty="0"/>
              <a:t>y</a:t>
            </a:r>
          </a:p>
          <a:p>
            <a:pPr marL="88265">
              <a:lnSpc>
                <a:spcPct val="100000"/>
              </a:lnSpc>
              <a:spcBef>
                <a:spcPts val="20"/>
              </a:spcBef>
            </a:pPr>
            <a:endParaRPr sz="2100" dirty="0"/>
          </a:p>
          <a:p>
            <a:pPr marL="501015" indent="-400685">
              <a:lnSpc>
                <a:spcPct val="100000"/>
              </a:lnSpc>
              <a:buFont typeface="Arial MT"/>
              <a:buChar char="•"/>
              <a:tabLst>
                <a:tab pos="501650" algn="l"/>
                <a:tab pos="502284" algn="l"/>
              </a:tabLst>
            </a:pPr>
            <a:r>
              <a:rPr spc="10" dirty="0"/>
              <a:t>Used</a:t>
            </a:r>
            <a:r>
              <a:rPr dirty="0"/>
              <a:t> </a:t>
            </a:r>
            <a:r>
              <a:rPr spc="5" dirty="0"/>
              <a:t>relative</a:t>
            </a:r>
            <a:r>
              <a:rPr spc="-110" dirty="0"/>
              <a:t> </a:t>
            </a:r>
            <a:r>
              <a:rPr spc="15" dirty="0"/>
              <a:t>method</a:t>
            </a:r>
            <a:r>
              <a:rPr spc="-150" dirty="0"/>
              <a:t> </a:t>
            </a:r>
            <a:r>
              <a:rPr spc="25" dirty="0"/>
              <a:t>of</a:t>
            </a:r>
            <a:r>
              <a:rPr spc="-15" dirty="0"/>
              <a:t> </a:t>
            </a:r>
            <a:r>
              <a:rPr spc="25" dirty="0"/>
              <a:t>sunlight</a:t>
            </a:r>
            <a:r>
              <a:rPr spc="-210" dirty="0"/>
              <a:t> </a:t>
            </a:r>
            <a:r>
              <a:rPr spc="10" dirty="0"/>
              <a:t>strength.</a:t>
            </a:r>
          </a:p>
          <a:p>
            <a:pPr marL="88265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 dirty="0"/>
          </a:p>
          <a:p>
            <a:pPr marL="443865" marR="382270" indent="-343535">
              <a:lnSpc>
                <a:spcPct val="100000"/>
              </a:lnSpc>
              <a:buFont typeface="Arial MT"/>
              <a:buChar char="•"/>
              <a:tabLst>
                <a:tab pos="501650" algn="l"/>
                <a:tab pos="502284" algn="l"/>
              </a:tabLst>
            </a:pPr>
            <a:r>
              <a:rPr dirty="0"/>
              <a:t>	</a:t>
            </a:r>
            <a:r>
              <a:rPr spc="20" dirty="0"/>
              <a:t>Established</a:t>
            </a:r>
            <a:r>
              <a:rPr spc="-150" dirty="0"/>
              <a:t> </a:t>
            </a:r>
            <a:r>
              <a:rPr spc="10" dirty="0"/>
              <a:t>a</a:t>
            </a:r>
            <a:r>
              <a:rPr spc="-75" dirty="0"/>
              <a:t> </a:t>
            </a:r>
            <a:r>
              <a:rPr spc="25" dirty="0"/>
              <a:t>model</a:t>
            </a:r>
            <a:r>
              <a:rPr spc="-160" dirty="0"/>
              <a:t> </a:t>
            </a:r>
            <a:r>
              <a:rPr spc="25" dirty="0"/>
              <a:t>of</a:t>
            </a:r>
            <a:r>
              <a:rPr spc="-10" dirty="0"/>
              <a:t> </a:t>
            </a:r>
            <a:r>
              <a:rPr spc="20" dirty="0"/>
              <a:t>automatic</a:t>
            </a:r>
            <a:r>
              <a:rPr spc="-200" dirty="0"/>
              <a:t> </a:t>
            </a:r>
            <a:r>
              <a:rPr spc="5" dirty="0"/>
              <a:t>tracking</a:t>
            </a:r>
            <a:r>
              <a:rPr spc="-5" dirty="0"/>
              <a:t> </a:t>
            </a:r>
            <a:r>
              <a:rPr spc="10" dirty="0"/>
              <a:t>system</a:t>
            </a:r>
            <a:r>
              <a:rPr spc="-9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dirty="0"/>
              <a:t>keep</a:t>
            </a:r>
            <a:r>
              <a:rPr spc="10" dirty="0"/>
              <a:t> </a:t>
            </a:r>
            <a:r>
              <a:rPr dirty="0"/>
              <a:t>vertical</a:t>
            </a:r>
            <a:r>
              <a:rPr spc="-85" dirty="0"/>
              <a:t> </a:t>
            </a:r>
            <a:r>
              <a:rPr spc="10" dirty="0"/>
              <a:t>contact </a:t>
            </a:r>
            <a:r>
              <a:rPr spc="-470" dirty="0"/>
              <a:t> </a:t>
            </a:r>
            <a:r>
              <a:rPr spc="5" dirty="0"/>
              <a:t>between</a:t>
            </a:r>
            <a:r>
              <a:rPr spc="-40" dirty="0"/>
              <a:t> </a:t>
            </a:r>
            <a:r>
              <a:rPr spc="25" dirty="0"/>
              <a:t>solar</a:t>
            </a:r>
            <a:r>
              <a:rPr spc="-190" dirty="0"/>
              <a:t> </a:t>
            </a:r>
            <a:r>
              <a:rPr spc="10" dirty="0"/>
              <a:t>panels</a:t>
            </a:r>
            <a:r>
              <a:rPr spc="-85" dirty="0"/>
              <a:t> </a:t>
            </a:r>
            <a:r>
              <a:rPr spc="20" dirty="0"/>
              <a:t>and</a:t>
            </a:r>
            <a:r>
              <a:rPr spc="-70" dirty="0"/>
              <a:t> </a:t>
            </a:r>
            <a:r>
              <a:rPr spc="20" dirty="0"/>
              <a:t>sunlight.</a:t>
            </a:r>
          </a:p>
          <a:p>
            <a:pPr marL="88265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/>
          </a:p>
          <a:p>
            <a:pPr marL="443865" marR="276860" indent="-343535">
              <a:lnSpc>
                <a:spcPct val="100000"/>
              </a:lnSpc>
              <a:buFont typeface="Arial MT"/>
              <a:buChar char="•"/>
              <a:tabLst>
                <a:tab pos="501650" algn="l"/>
                <a:tab pos="502284" algn="l"/>
              </a:tabLst>
            </a:pPr>
            <a:r>
              <a:rPr dirty="0"/>
              <a:t>	</a:t>
            </a:r>
            <a:r>
              <a:rPr spc="10" dirty="0"/>
              <a:t>Improved</a:t>
            </a:r>
            <a:r>
              <a:rPr spc="-70" dirty="0"/>
              <a:t> </a:t>
            </a:r>
            <a:r>
              <a:rPr spc="10" dirty="0"/>
              <a:t>the</a:t>
            </a:r>
            <a:r>
              <a:rPr spc="-25" dirty="0"/>
              <a:t> </a:t>
            </a:r>
            <a:r>
              <a:rPr spc="15" dirty="0"/>
              <a:t>utilization</a:t>
            </a:r>
            <a:r>
              <a:rPr spc="-175" dirty="0"/>
              <a:t> </a:t>
            </a:r>
            <a:r>
              <a:rPr spc="10" dirty="0"/>
              <a:t>rate</a:t>
            </a:r>
            <a:r>
              <a:rPr spc="-100" dirty="0"/>
              <a:t> </a:t>
            </a:r>
            <a:r>
              <a:rPr spc="25" dirty="0"/>
              <a:t>of</a:t>
            </a:r>
            <a:r>
              <a:rPr spc="-5" dirty="0"/>
              <a:t> </a:t>
            </a:r>
            <a:r>
              <a:rPr spc="30" dirty="0"/>
              <a:t>solar</a:t>
            </a:r>
            <a:r>
              <a:rPr spc="-185" dirty="0"/>
              <a:t> </a:t>
            </a:r>
            <a:r>
              <a:rPr spc="10" dirty="0"/>
              <a:t>energy</a:t>
            </a:r>
            <a:r>
              <a:rPr spc="-45" dirty="0"/>
              <a:t> </a:t>
            </a:r>
            <a:r>
              <a:rPr spc="20" dirty="0"/>
              <a:t>and</a:t>
            </a:r>
            <a:r>
              <a:rPr spc="-55" dirty="0"/>
              <a:t> </a:t>
            </a:r>
            <a:r>
              <a:rPr spc="5" dirty="0"/>
              <a:t>efficiency</a:t>
            </a:r>
            <a:r>
              <a:rPr spc="-50" dirty="0"/>
              <a:t> </a:t>
            </a:r>
            <a:r>
              <a:rPr spc="25" dirty="0"/>
              <a:t>of</a:t>
            </a:r>
            <a:r>
              <a:rPr spc="-80" dirty="0"/>
              <a:t> </a:t>
            </a:r>
            <a:r>
              <a:rPr spc="15" dirty="0"/>
              <a:t>photovoltaic </a:t>
            </a:r>
            <a:r>
              <a:rPr spc="-465" dirty="0"/>
              <a:t> </a:t>
            </a:r>
            <a:r>
              <a:rPr spc="10" dirty="0"/>
              <a:t>power</a:t>
            </a:r>
            <a:r>
              <a:rPr spc="-120" dirty="0"/>
              <a:t> </a:t>
            </a:r>
            <a:r>
              <a:rPr spc="15" dirty="0"/>
              <a:t>generation</a:t>
            </a:r>
            <a:r>
              <a:rPr spc="-105" dirty="0"/>
              <a:t> </a:t>
            </a:r>
            <a:r>
              <a:rPr spc="10" dirty="0"/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8704" y="840803"/>
            <a:ext cx="24015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25" dirty="0">
                <a:solidFill>
                  <a:srgbClr val="000000"/>
                </a:solidFill>
              </a:rPr>
              <a:t>REFERENCE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842005" y="2124392"/>
            <a:ext cx="402590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https://www.playppt.com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 dirty="0">
              <a:latin typeface="Georgia"/>
              <a:cs typeface="Georgia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4"/>
              </a:rPr>
              <a:t>https://www.slideshare.net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396" y="2660903"/>
            <a:ext cx="490410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b="0" spc="5" dirty="0">
                <a:solidFill>
                  <a:srgbClr val="FFFFFF"/>
                </a:solidFill>
                <a:latin typeface="Mongolian Baiti"/>
                <a:cs typeface="Mongolian Baiti"/>
              </a:rPr>
              <a:t>T</a:t>
            </a:r>
            <a:r>
              <a:rPr sz="6600" b="0" spc="-25" dirty="0">
                <a:solidFill>
                  <a:srgbClr val="FFFFFF"/>
                </a:solidFill>
                <a:latin typeface="Mongolian Baiti"/>
                <a:cs typeface="Mongolian Baiti"/>
              </a:rPr>
              <a:t>H</a:t>
            </a:r>
            <a:r>
              <a:rPr sz="6600" b="0" spc="-40" dirty="0">
                <a:solidFill>
                  <a:srgbClr val="FFFFFF"/>
                </a:solidFill>
                <a:latin typeface="Mongolian Baiti"/>
                <a:cs typeface="Mongolian Baiti"/>
              </a:rPr>
              <a:t>AN</a:t>
            </a:r>
            <a:r>
              <a:rPr sz="6600" b="0" spc="5" dirty="0">
                <a:solidFill>
                  <a:srgbClr val="FFFFFF"/>
                </a:solidFill>
                <a:latin typeface="Mongolian Baiti"/>
                <a:cs typeface="Mongolian Baiti"/>
              </a:rPr>
              <a:t>K</a:t>
            </a:r>
            <a:r>
              <a:rPr sz="6600" b="0" spc="-570" dirty="0">
                <a:solidFill>
                  <a:srgbClr val="FFFFFF"/>
                </a:solidFill>
                <a:latin typeface="Mongolian Baiti"/>
                <a:cs typeface="Mongolian Baiti"/>
              </a:rPr>
              <a:t> </a:t>
            </a:r>
            <a:r>
              <a:rPr sz="6600" b="0" spc="30" dirty="0">
                <a:solidFill>
                  <a:srgbClr val="FFFFFF"/>
                </a:solidFill>
                <a:latin typeface="Mongolian Baiti"/>
                <a:cs typeface="Mongolian Baiti"/>
              </a:rPr>
              <a:t>Y</a:t>
            </a:r>
            <a:r>
              <a:rPr sz="6600" b="0" spc="-40" dirty="0">
                <a:solidFill>
                  <a:srgbClr val="FFFFFF"/>
                </a:solidFill>
                <a:latin typeface="Mongolian Baiti"/>
                <a:cs typeface="Mongolian Baiti"/>
              </a:rPr>
              <a:t>O</a:t>
            </a:r>
            <a:r>
              <a:rPr sz="6600" b="0" spc="5" dirty="0">
                <a:solidFill>
                  <a:srgbClr val="FFFFFF"/>
                </a:solidFill>
                <a:latin typeface="Mongolian Baiti"/>
                <a:cs typeface="Mongolian Baiti"/>
              </a:rPr>
              <a:t>U</a:t>
            </a:r>
            <a:endParaRPr sz="6600">
              <a:latin typeface="Mongolian Baiti"/>
              <a:cs typeface="Mongolian Bai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"/>
            <a:ext cx="12191999" cy="6838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8144" y="849566"/>
            <a:ext cx="2700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I</a:t>
            </a:r>
            <a:r>
              <a:rPr sz="2400" spc="5" dirty="0">
                <a:solidFill>
                  <a:srgbClr val="000000"/>
                </a:solidFill>
              </a:rPr>
              <a:t>N</a:t>
            </a:r>
            <a:r>
              <a:rPr sz="2400" spc="-5" dirty="0">
                <a:solidFill>
                  <a:srgbClr val="000000"/>
                </a:solidFill>
              </a:rPr>
              <a:t>T</a:t>
            </a:r>
            <a:r>
              <a:rPr sz="2400" spc="35" dirty="0">
                <a:solidFill>
                  <a:srgbClr val="000000"/>
                </a:solidFill>
              </a:rPr>
              <a:t>R</a:t>
            </a:r>
            <a:r>
              <a:rPr sz="2400" spc="-20" dirty="0">
                <a:solidFill>
                  <a:srgbClr val="000000"/>
                </a:solidFill>
              </a:rPr>
              <a:t>O</a:t>
            </a:r>
            <a:r>
              <a:rPr sz="2400" spc="15" dirty="0">
                <a:solidFill>
                  <a:srgbClr val="000000"/>
                </a:solidFill>
              </a:rPr>
              <a:t>D</a:t>
            </a:r>
            <a:r>
              <a:rPr sz="2400" spc="20" dirty="0">
                <a:solidFill>
                  <a:srgbClr val="000000"/>
                </a:solidFill>
              </a:rPr>
              <a:t>U</a:t>
            </a:r>
            <a:r>
              <a:rPr sz="2400" dirty="0">
                <a:solidFill>
                  <a:srgbClr val="000000"/>
                </a:solidFill>
              </a:rPr>
              <a:t>C</a:t>
            </a:r>
            <a:r>
              <a:rPr sz="2400" spc="-5" dirty="0">
                <a:solidFill>
                  <a:srgbClr val="000000"/>
                </a:solidFill>
              </a:rPr>
              <a:t>T</a:t>
            </a:r>
            <a:r>
              <a:rPr sz="2400" spc="-15" dirty="0">
                <a:solidFill>
                  <a:srgbClr val="000000"/>
                </a:solidFill>
              </a:rPr>
              <a:t>I</a:t>
            </a:r>
            <a:r>
              <a:rPr sz="2400" spc="-2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801495" y="1890712"/>
            <a:ext cx="822769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solar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tracker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device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that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orients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payload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toward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the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sun.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9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5" dirty="0">
                <a:latin typeface="Georgia"/>
                <a:cs typeface="Georgia"/>
              </a:rPr>
              <a:t>Payloads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photovoltaic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panels,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reflectors,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lenses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other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optical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devices.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50">
              <a:latin typeface="Georgia"/>
              <a:cs typeface="Georgia"/>
            </a:endParaRPr>
          </a:p>
          <a:p>
            <a:pPr marL="298450" marR="228600" indent="-285750">
              <a:lnSpc>
                <a:spcPct val="1008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Georgia"/>
                <a:cs typeface="Georgia"/>
              </a:rPr>
              <a:t>The optics in </a:t>
            </a:r>
            <a:r>
              <a:rPr sz="1800" spc="-5" dirty="0">
                <a:latin typeface="Georgia"/>
                <a:cs typeface="Georgia"/>
              </a:rPr>
              <a:t>concentrated </a:t>
            </a:r>
            <a:r>
              <a:rPr sz="1800" spc="-10" dirty="0">
                <a:latin typeface="Georgia"/>
                <a:cs typeface="Georgia"/>
              </a:rPr>
              <a:t>solar </a:t>
            </a:r>
            <a:r>
              <a:rPr sz="1800" spc="-5" dirty="0">
                <a:latin typeface="Georgia"/>
                <a:cs typeface="Georgia"/>
              </a:rPr>
              <a:t>applications </a:t>
            </a:r>
            <a:r>
              <a:rPr sz="1800" spc="5" dirty="0">
                <a:latin typeface="Georgia"/>
                <a:cs typeface="Georgia"/>
              </a:rPr>
              <a:t>accept </a:t>
            </a:r>
            <a:r>
              <a:rPr sz="1800" spc="-10" dirty="0">
                <a:latin typeface="Georgia"/>
                <a:cs typeface="Georgia"/>
              </a:rPr>
              <a:t>the </a:t>
            </a:r>
            <a:r>
              <a:rPr sz="1800" spc="5" dirty="0">
                <a:latin typeface="Georgia"/>
                <a:cs typeface="Georgia"/>
              </a:rPr>
              <a:t>direct </a:t>
            </a:r>
            <a:r>
              <a:rPr sz="1800" dirty="0">
                <a:latin typeface="Georgia"/>
                <a:cs typeface="Georgia"/>
              </a:rPr>
              <a:t>component of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sunlight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therefore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must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oriented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appropriately</a:t>
            </a:r>
            <a:r>
              <a:rPr sz="1800" spc="-12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to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collect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energy.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Georgia"/>
              <a:cs typeface="Georgia"/>
            </a:endParaRPr>
          </a:p>
          <a:p>
            <a:pPr marL="298450" marR="560705" indent="-285750">
              <a:lnSpc>
                <a:spcPct val="1008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Georgia"/>
                <a:cs typeface="Georgia"/>
              </a:rPr>
              <a:t>Tracking </a:t>
            </a:r>
            <a:r>
              <a:rPr sz="1800" spc="-10" dirty="0">
                <a:latin typeface="Georgia"/>
                <a:cs typeface="Georgia"/>
              </a:rPr>
              <a:t>systems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found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all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concentrator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applications because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such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systems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do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not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produce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energy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unless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pointed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at</a:t>
            </a:r>
            <a:r>
              <a:rPr sz="1800" spc="-10" dirty="0">
                <a:latin typeface="Georgia"/>
                <a:cs typeface="Georgia"/>
              </a:rPr>
              <a:t> the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sun.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2559" y="768349"/>
            <a:ext cx="4401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solidFill>
                  <a:srgbClr val="000000"/>
                </a:solidFill>
              </a:rPr>
              <a:t>WHAT IS</a:t>
            </a:r>
            <a:r>
              <a:rPr sz="2400" spc="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SOLAR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TRACKER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935672" y="2028888"/>
            <a:ext cx="6383020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Georgia"/>
                <a:cs typeface="Georgia"/>
              </a:rPr>
              <a:t>S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-25" dirty="0">
                <a:latin typeface="Georgia"/>
                <a:cs typeface="Georgia"/>
              </a:rPr>
              <a:t>k</a:t>
            </a:r>
            <a:r>
              <a:rPr sz="2000" spc="5" dirty="0">
                <a:latin typeface="Georgia"/>
                <a:cs typeface="Georgia"/>
              </a:rPr>
              <a:t>er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5" dirty="0">
                <a:latin typeface="Georgia"/>
                <a:cs typeface="Georgia"/>
              </a:rPr>
              <a:t>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10" dirty="0">
                <a:latin typeface="Georgia"/>
                <a:cs typeface="Georgia"/>
              </a:rPr>
              <a:t>re</a:t>
            </a:r>
            <a:r>
              <a:rPr sz="2000" spc="30" dirty="0">
                <a:latin typeface="Georgia"/>
                <a:cs typeface="Georgia"/>
              </a:rPr>
              <a:t>as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ner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0" dirty="0">
                <a:latin typeface="Georgia"/>
                <a:cs typeface="Georgia"/>
              </a:rPr>
              <a:t>y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O</a:t>
            </a:r>
            <a:r>
              <a:rPr sz="2000" spc="40" dirty="0">
                <a:latin typeface="Georgia"/>
                <a:cs typeface="Georgia"/>
              </a:rPr>
              <a:t>u</a:t>
            </a:r>
            <a:r>
              <a:rPr sz="2000" spc="-20" dirty="0">
                <a:latin typeface="Georgia"/>
                <a:cs typeface="Georgia"/>
              </a:rPr>
              <a:t>tp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5" dirty="0">
                <a:latin typeface="Georgia"/>
                <a:cs typeface="Georgia"/>
              </a:rPr>
              <a:t>t  </a:t>
            </a:r>
            <a:r>
              <a:rPr sz="2000" spc="20" dirty="0">
                <a:latin typeface="Georgia"/>
                <a:cs typeface="Georgia"/>
              </a:rPr>
              <a:t>from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Panels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Receivers.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marR="177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Georgia"/>
                <a:cs typeface="Georgia"/>
              </a:rPr>
              <a:t>S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-25" dirty="0">
                <a:latin typeface="Georgia"/>
                <a:cs typeface="Georgia"/>
              </a:rPr>
              <a:t>k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v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15" dirty="0">
                <a:latin typeface="Georgia"/>
                <a:cs typeface="Georgia"/>
              </a:rPr>
              <a:t>h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f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ll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m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v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30" dirty="0">
                <a:latin typeface="Georgia"/>
                <a:cs typeface="Georgia"/>
              </a:rPr>
              <a:t>m</a:t>
            </a:r>
            <a:r>
              <a:rPr sz="2000" spc="5" dirty="0">
                <a:latin typeface="Georgia"/>
                <a:cs typeface="Georgia"/>
              </a:rPr>
              <a:t>ent  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f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f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o</a:t>
            </a:r>
            <a:r>
              <a:rPr sz="2000" spc="20" dirty="0">
                <a:latin typeface="Georgia"/>
                <a:cs typeface="Georgia"/>
              </a:rPr>
              <a:t>m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v</a:t>
            </a:r>
            <a:r>
              <a:rPr sz="2000" spc="5" dirty="0">
                <a:latin typeface="Georgia"/>
                <a:cs typeface="Georgia"/>
              </a:rPr>
              <a:t>ery  </a:t>
            </a:r>
            <a:r>
              <a:rPr sz="2000" spc="20" dirty="0">
                <a:latin typeface="Georgia"/>
                <a:cs typeface="Georgia"/>
              </a:rPr>
              <a:t>day.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marR="11303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Trackers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are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used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keep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solar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collectors/solar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panels </a:t>
            </a:r>
            <a:r>
              <a:rPr sz="2000" spc="10" dirty="0">
                <a:latin typeface="Georgia"/>
                <a:cs typeface="Georgia"/>
              </a:rPr>
              <a:t>oriented directly </a:t>
            </a:r>
            <a:r>
              <a:rPr sz="2000" spc="20" dirty="0">
                <a:latin typeface="Georgia"/>
                <a:cs typeface="Georgia"/>
              </a:rPr>
              <a:t>towards </a:t>
            </a:r>
            <a:r>
              <a:rPr sz="2000" spc="10" dirty="0">
                <a:latin typeface="Georgia"/>
                <a:cs typeface="Georgia"/>
              </a:rPr>
              <a:t>the </a:t>
            </a:r>
            <a:r>
              <a:rPr sz="2000" spc="30" dirty="0">
                <a:latin typeface="Georgia"/>
                <a:cs typeface="Georgia"/>
              </a:rPr>
              <a:t>sun </a:t>
            </a:r>
            <a:r>
              <a:rPr sz="2000" spc="25" dirty="0">
                <a:latin typeface="Georgia"/>
                <a:cs typeface="Georgia"/>
              </a:rPr>
              <a:t>as </a:t>
            </a:r>
            <a:r>
              <a:rPr sz="2000" spc="10" dirty="0">
                <a:latin typeface="Georgia"/>
                <a:cs typeface="Georgia"/>
              </a:rPr>
              <a:t>it </a:t>
            </a:r>
            <a:r>
              <a:rPr sz="2000" spc="15" dirty="0">
                <a:latin typeface="Georgia"/>
                <a:cs typeface="Georgia"/>
              </a:rPr>
              <a:t>moves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o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5" dirty="0">
                <a:latin typeface="Georgia"/>
                <a:cs typeface="Georgia"/>
              </a:rPr>
              <a:t>h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-25" dirty="0">
                <a:latin typeface="Georgia"/>
                <a:cs typeface="Georgia"/>
              </a:rPr>
              <a:t>k</a:t>
            </a:r>
            <a:r>
              <a:rPr sz="2000" spc="10" dirty="0">
                <a:latin typeface="Georgia"/>
                <a:cs typeface="Georgia"/>
              </a:rPr>
              <a:t>y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v</a:t>
            </a:r>
            <a:r>
              <a:rPr sz="2000" spc="5" dirty="0">
                <a:latin typeface="Georgia"/>
                <a:cs typeface="Georgia"/>
              </a:rPr>
              <a:t>er</a:t>
            </a:r>
            <a:r>
              <a:rPr sz="2000" spc="10" dirty="0">
                <a:latin typeface="Georgia"/>
                <a:cs typeface="Georgia"/>
              </a:rPr>
              <a:t>y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d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y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5225" y="2552700"/>
            <a:ext cx="40576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5751" y="858456"/>
            <a:ext cx="5334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00000"/>
                </a:solidFill>
              </a:rPr>
              <a:t>W</a:t>
            </a:r>
            <a:r>
              <a:rPr sz="2000" spc="45" dirty="0">
                <a:solidFill>
                  <a:srgbClr val="000000"/>
                </a:solidFill>
              </a:rPr>
              <a:t>H</a:t>
            </a:r>
            <a:r>
              <a:rPr sz="2000" spc="20" dirty="0">
                <a:solidFill>
                  <a:srgbClr val="000000"/>
                </a:solidFill>
              </a:rPr>
              <a:t>Y</a:t>
            </a:r>
            <a:r>
              <a:rPr sz="2000" spc="-45" dirty="0">
                <a:solidFill>
                  <a:srgbClr val="000000"/>
                </a:solidFill>
              </a:rPr>
              <a:t> </a:t>
            </a:r>
            <a:r>
              <a:rPr sz="2000" spc="45" dirty="0">
                <a:solidFill>
                  <a:srgbClr val="000000"/>
                </a:solidFill>
              </a:rPr>
              <a:t>S</a:t>
            </a:r>
            <a:r>
              <a:rPr sz="2000" spc="5" dirty="0">
                <a:solidFill>
                  <a:srgbClr val="000000"/>
                </a:solidFill>
              </a:rPr>
              <a:t>O</a:t>
            </a:r>
            <a:r>
              <a:rPr sz="2000" spc="45" dirty="0">
                <a:solidFill>
                  <a:srgbClr val="000000"/>
                </a:solidFill>
              </a:rPr>
              <a:t>L</a:t>
            </a:r>
            <a:r>
              <a:rPr sz="2000" spc="-20" dirty="0">
                <a:solidFill>
                  <a:srgbClr val="000000"/>
                </a:solidFill>
              </a:rPr>
              <a:t>A</a:t>
            </a:r>
            <a:r>
              <a:rPr sz="2000" spc="20" dirty="0">
                <a:solidFill>
                  <a:srgbClr val="000000"/>
                </a:solidFill>
              </a:rPr>
              <a:t>R</a:t>
            </a:r>
            <a:r>
              <a:rPr sz="2000" spc="-180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T</a:t>
            </a:r>
            <a:r>
              <a:rPr sz="2000" spc="50" dirty="0">
                <a:solidFill>
                  <a:srgbClr val="000000"/>
                </a:solidFill>
              </a:rPr>
              <a:t>R</a:t>
            </a:r>
            <a:r>
              <a:rPr sz="2000" spc="-20" dirty="0">
                <a:solidFill>
                  <a:srgbClr val="000000"/>
                </a:solidFill>
              </a:rPr>
              <a:t>A</a:t>
            </a:r>
            <a:r>
              <a:rPr sz="2000" spc="-10" dirty="0">
                <a:solidFill>
                  <a:srgbClr val="000000"/>
                </a:solidFill>
              </a:rPr>
              <a:t>C</a:t>
            </a:r>
            <a:r>
              <a:rPr sz="2000" spc="10" dirty="0">
                <a:solidFill>
                  <a:srgbClr val="000000"/>
                </a:solidFill>
              </a:rPr>
              <a:t>KI</a:t>
            </a:r>
            <a:r>
              <a:rPr sz="2000" spc="35" dirty="0">
                <a:solidFill>
                  <a:srgbClr val="000000"/>
                </a:solidFill>
              </a:rPr>
              <a:t>N</a:t>
            </a:r>
            <a:r>
              <a:rPr sz="2000" spc="20" dirty="0">
                <a:solidFill>
                  <a:srgbClr val="000000"/>
                </a:solidFill>
              </a:rPr>
              <a:t>G</a:t>
            </a:r>
            <a:r>
              <a:rPr sz="2000" spc="-125" dirty="0">
                <a:solidFill>
                  <a:srgbClr val="000000"/>
                </a:solidFill>
              </a:rPr>
              <a:t> </a:t>
            </a:r>
            <a:r>
              <a:rPr sz="2000" spc="45" dirty="0">
                <a:solidFill>
                  <a:srgbClr val="000000"/>
                </a:solidFill>
              </a:rPr>
              <a:t>S</a:t>
            </a:r>
            <a:r>
              <a:rPr sz="2000" spc="30" dirty="0">
                <a:solidFill>
                  <a:srgbClr val="000000"/>
                </a:solidFill>
              </a:rPr>
              <a:t>Y</a:t>
            </a:r>
            <a:r>
              <a:rPr sz="2000" spc="45" dirty="0">
                <a:solidFill>
                  <a:srgbClr val="000000"/>
                </a:solidFill>
              </a:rPr>
              <a:t>S</a:t>
            </a:r>
            <a:r>
              <a:rPr sz="2000" spc="-25" dirty="0">
                <a:solidFill>
                  <a:srgbClr val="000000"/>
                </a:solidFill>
              </a:rPr>
              <a:t>TE</a:t>
            </a:r>
            <a:r>
              <a:rPr sz="2000" spc="25" dirty="0">
                <a:solidFill>
                  <a:srgbClr val="000000"/>
                </a:solidFill>
              </a:rPr>
              <a:t>M</a:t>
            </a:r>
            <a:r>
              <a:rPr sz="2000" spc="-110" dirty="0">
                <a:solidFill>
                  <a:srgbClr val="000000"/>
                </a:solidFill>
              </a:rPr>
              <a:t> </a:t>
            </a:r>
            <a:r>
              <a:rPr sz="2000" spc="50" dirty="0">
                <a:solidFill>
                  <a:srgbClr val="000000"/>
                </a:solidFill>
              </a:rPr>
              <a:t>US</a:t>
            </a:r>
            <a:r>
              <a:rPr sz="2000" spc="-25" dirty="0">
                <a:solidFill>
                  <a:srgbClr val="000000"/>
                </a:solidFill>
              </a:rPr>
              <a:t>E</a:t>
            </a:r>
            <a:r>
              <a:rPr sz="2000" spc="20" dirty="0">
                <a:solidFill>
                  <a:srgbClr val="000000"/>
                </a:solidFill>
              </a:rPr>
              <a:t>D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2016760" y="1891347"/>
            <a:ext cx="8394065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25" dirty="0">
                <a:latin typeface="Georgia"/>
                <a:cs typeface="Georgia"/>
              </a:rPr>
              <a:t>Global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warming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has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increased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demand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and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request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for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green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energy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o</a:t>
            </a:r>
            <a:r>
              <a:rPr sz="2000" spc="50" dirty="0">
                <a:latin typeface="Georgia"/>
                <a:cs typeface="Georgia"/>
              </a:rPr>
              <a:t>d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5" dirty="0">
                <a:latin typeface="Georgia"/>
                <a:cs typeface="Georgia"/>
              </a:rPr>
              <a:t>d</a:t>
            </a:r>
            <a:r>
              <a:rPr sz="2000" spc="-15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spc="10" dirty="0">
                <a:latin typeface="Georgia"/>
                <a:cs typeface="Georgia"/>
              </a:rPr>
              <a:t>y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renew</a:t>
            </a:r>
            <a:r>
              <a:rPr sz="2000" spc="4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5" dirty="0">
                <a:latin typeface="Georgia"/>
                <a:cs typeface="Georgia"/>
              </a:rPr>
              <a:t>ou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15" dirty="0">
                <a:latin typeface="Georgia"/>
                <a:cs typeface="Georgia"/>
              </a:rPr>
              <a:t>h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5" dirty="0">
                <a:latin typeface="Georgia"/>
                <a:cs typeface="Georgia"/>
              </a:rPr>
              <a:t>er.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marR="108394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20" dirty="0">
                <a:latin typeface="Georgia"/>
                <a:cs typeface="Georgia"/>
              </a:rPr>
              <a:t>Solar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Tracking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System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device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for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orienting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solar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panel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or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5" dirty="0">
                <a:latin typeface="Georgia"/>
                <a:cs typeface="Georgia"/>
              </a:rPr>
              <a:t>en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15" dirty="0">
                <a:latin typeface="Georgia"/>
                <a:cs typeface="Georgia"/>
              </a:rPr>
              <a:t>ng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re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ct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l</a:t>
            </a:r>
            <a:r>
              <a:rPr sz="2000" spc="5" dirty="0">
                <a:latin typeface="Georgia"/>
                <a:cs typeface="Georgia"/>
              </a:rPr>
              <a:t>en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40" dirty="0">
                <a:latin typeface="Georgia"/>
                <a:cs typeface="Georgia"/>
              </a:rPr>
              <a:t>o</a:t>
            </a:r>
            <a:r>
              <a:rPr sz="2000" spc="25" dirty="0">
                <a:latin typeface="Georgia"/>
                <a:cs typeface="Georgia"/>
              </a:rPr>
              <a:t>w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45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</a:t>
            </a:r>
            <a:r>
              <a:rPr sz="2000" spc="45" dirty="0">
                <a:latin typeface="Georgia"/>
                <a:cs typeface="Georgia"/>
              </a:rPr>
              <a:t>u</a:t>
            </a:r>
            <a:r>
              <a:rPr sz="2000" spc="10" dirty="0">
                <a:latin typeface="Georgia"/>
                <a:cs typeface="Georgia"/>
              </a:rPr>
              <a:t>n.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marR="69405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30" dirty="0">
                <a:latin typeface="Georgia"/>
                <a:cs typeface="Georgia"/>
              </a:rPr>
              <a:t>solar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tracking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increasingly</a:t>
            </a:r>
            <a:r>
              <a:rPr sz="2000" spc="-204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being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applied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sustainable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power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generating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solution.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38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075" y="723836"/>
            <a:ext cx="37782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000000"/>
                </a:solidFill>
              </a:rPr>
              <a:t>TYPES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spc="15" dirty="0">
                <a:solidFill>
                  <a:srgbClr val="000000"/>
                </a:solidFill>
              </a:rPr>
              <a:t>OF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spc="20" dirty="0">
                <a:solidFill>
                  <a:srgbClr val="000000"/>
                </a:solidFill>
              </a:rPr>
              <a:t>SOLAR</a:t>
            </a:r>
            <a:r>
              <a:rPr sz="2000" spc="-114" dirty="0">
                <a:solidFill>
                  <a:srgbClr val="000000"/>
                </a:solidFill>
              </a:rPr>
              <a:t> </a:t>
            </a:r>
            <a:r>
              <a:rPr sz="2000" spc="5" dirty="0">
                <a:solidFill>
                  <a:srgbClr val="000000"/>
                </a:solidFill>
              </a:rPr>
              <a:t>TRACKER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595119" y="1924367"/>
            <a:ext cx="6137275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Single</a:t>
            </a:r>
            <a:r>
              <a:rPr sz="1800" b="1" spc="-7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Axis</a:t>
            </a:r>
            <a:r>
              <a:rPr sz="1800" b="1" spc="105" dirty="0">
                <a:latin typeface="Georgia"/>
                <a:cs typeface="Georgia"/>
              </a:rPr>
              <a:t> </a:t>
            </a:r>
            <a:r>
              <a:rPr sz="1800" b="1" spc="-15" dirty="0">
                <a:latin typeface="Georgia"/>
                <a:cs typeface="Georgia"/>
              </a:rPr>
              <a:t>Trackers</a:t>
            </a:r>
            <a:r>
              <a:rPr sz="1800" b="1" spc="100" dirty="0">
                <a:latin typeface="Georgia"/>
                <a:cs typeface="Georgia"/>
              </a:rPr>
              <a:t> </a:t>
            </a:r>
            <a:r>
              <a:rPr sz="1800" b="1" spc="15" dirty="0">
                <a:latin typeface="Georgia"/>
                <a:cs typeface="Georgia"/>
              </a:rPr>
              <a:t>:-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Georgia"/>
              <a:cs typeface="Georgia"/>
            </a:endParaRPr>
          </a:p>
          <a:p>
            <a:pPr marL="1482725" marR="5080" indent="-285750" algn="just">
              <a:lnSpc>
                <a:spcPct val="100800"/>
              </a:lnSpc>
              <a:buFont typeface="Arial MT"/>
              <a:buChar char="•"/>
              <a:tabLst>
                <a:tab pos="1482725" algn="l"/>
              </a:tabLst>
            </a:pPr>
            <a:r>
              <a:rPr sz="1800" spc="-5" dirty="0">
                <a:latin typeface="Georgia"/>
                <a:cs typeface="Georgia"/>
              </a:rPr>
              <a:t>Single-axis </a:t>
            </a:r>
            <a:r>
              <a:rPr sz="1800" spc="-10" dirty="0">
                <a:latin typeface="Georgia"/>
                <a:cs typeface="Georgia"/>
              </a:rPr>
              <a:t>solar </a:t>
            </a:r>
            <a:r>
              <a:rPr sz="1800" dirty="0">
                <a:latin typeface="Georgia"/>
                <a:cs typeface="Georgia"/>
              </a:rPr>
              <a:t>trackers </a:t>
            </a:r>
            <a:r>
              <a:rPr sz="1800" spc="-5" dirty="0">
                <a:latin typeface="Georgia"/>
                <a:cs typeface="Georgia"/>
              </a:rPr>
              <a:t>track </a:t>
            </a:r>
            <a:r>
              <a:rPr sz="1800" spc="-10" dirty="0">
                <a:latin typeface="Georgia"/>
                <a:cs typeface="Georgia"/>
              </a:rPr>
              <a:t>the sun </a:t>
            </a:r>
            <a:r>
              <a:rPr sz="1800" spc="-5" dirty="0">
                <a:latin typeface="Georgia"/>
                <a:cs typeface="Georgia"/>
              </a:rPr>
              <a:t>east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west, </a:t>
            </a:r>
            <a:r>
              <a:rPr sz="1800" spc="-10" dirty="0">
                <a:latin typeface="Georgia"/>
                <a:cs typeface="Georgia"/>
              </a:rPr>
              <a:t>rotating </a:t>
            </a:r>
            <a:r>
              <a:rPr sz="1800" dirty="0">
                <a:latin typeface="Georgia"/>
                <a:cs typeface="Georgia"/>
              </a:rPr>
              <a:t>on a </a:t>
            </a:r>
            <a:r>
              <a:rPr sz="1800" spc="-10" dirty="0">
                <a:latin typeface="Georgia"/>
                <a:cs typeface="Georgia"/>
              </a:rPr>
              <a:t>single </a:t>
            </a:r>
            <a:r>
              <a:rPr sz="1800" spc="-5" dirty="0">
                <a:latin typeface="Georgia"/>
                <a:cs typeface="Georgia"/>
              </a:rPr>
              <a:t>point, moving </a:t>
            </a:r>
            <a:r>
              <a:rPr sz="1800" dirty="0">
                <a:latin typeface="Georgia"/>
                <a:cs typeface="Georgia"/>
              </a:rPr>
              <a:t>either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10" dirty="0">
                <a:latin typeface="Georgia"/>
                <a:cs typeface="Georgia"/>
              </a:rPr>
              <a:t> unison,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by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panel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row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by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section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525" y="3952875"/>
            <a:ext cx="2019300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1" y="-21908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065" y="885507"/>
            <a:ext cx="2238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00"/>
                </a:solidFill>
              </a:rPr>
              <a:t>Dual</a:t>
            </a:r>
            <a:r>
              <a:rPr sz="1800" spc="-60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Axis</a:t>
            </a:r>
            <a:r>
              <a:rPr sz="1800" spc="10" dirty="0">
                <a:solidFill>
                  <a:srgbClr val="000000"/>
                </a:solidFill>
              </a:rPr>
              <a:t> </a:t>
            </a:r>
            <a:r>
              <a:rPr sz="1800" spc="-15" dirty="0">
                <a:solidFill>
                  <a:srgbClr val="000000"/>
                </a:solidFill>
              </a:rPr>
              <a:t>Trackers</a:t>
            </a:r>
            <a:endParaRPr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1783460" y="2276792"/>
            <a:ext cx="623316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1308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1800" spc="-5" dirty="0">
                <a:latin typeface="Georgia"/>
                <a:cs typeface="Georgia"/>
              </a:rPr>
              <a:t>Double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axis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solar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trackers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have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both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horizontal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vertical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axis.</a:t>
            </a:r>
            <a:endParaRPr sz="1800" dirty="0">
              <a:latin typeface="Georgia"/>
              <a:cs typeface="Georgia"/>
            </a:endParaRPr>
          </a:p>
          <a:p>
            <a:pPr marL="298450" marR="5080" indent="-286385">
              <a:lnSpc>
                <a:spcPts val="2180"/>
              </a:lnSpc>
              <a:spcBef>
                <a:spcPts val="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latin typeface="Georgia"/>
                <a:cs typeface="Georgia"/>
              </a:rPr>
              <a:t>It</a:t>
            </a:r>
            <a:r>
              <a:rPr sz="1800" spc="-5" dirty="0">
                <a:latin typeface="Georgia"/>
                <a:cs typeface="Georgia"/>
              </a:rPr>
              <a:t> can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track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the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Sun's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apparent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motion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exactly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anywhere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the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world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0" y="3886200"/>
            <a:ext cx="2105025" cy="2019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39080" y="5622290"/>
            <a:ext cx="1517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latin typeface="Georgia"/>
                <a:cs typeface="Georgia"/>
              </a:rPr>
              <a:t>D</a:t>
            </a:r>
            <a:r>
              <a:rPr sz="1200" b="1" spc="10" dirty="0">
                <a:latin typeface="Georgia"/>
                <a:cs typeface="Georgia"/>
              </a:rPr>
              <a:t>u</a:t>
            </a:r>
            <a:r>
              <a:rPr sz="1200" b="1" spc="35" dirty="0">
                <a:latin typeface="Georgia"/>
                <a:cs typeface="Georgia"/>
              </a:rPr>
              <a:t>a</a:t>
            </a:r>
            <a:r>
              <a:rPr sz="1200" b="1" dirty="0">
                <a:latin typeface="Georgia"/>
                <a:cs typeface="Georgia"/>
              </a:rPr>
              <a:t>l</a:t>
            </a:r>
            <a:r>
              <a:rPr sz="1200" b="1" spc="30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A</a:t>
            </a:r>
            <a:r>
              <a:rPr sz="1200" b="1" spc="40" dirty="0">
                <a:latin typeface="Georgia"/>
                <a:cs typeface="Georgia"/>
              </a:rPr>
              <a:t>x</a:t>
            </a:r>
            <a:r>
              <a:rPr sz="1200" b="1" spc="25" dirty="0">
                <a:latin typeface="Georgia"/>
                <a:cs typeface="Georgia"/>
              </a:rPr>
              <a:t>i</a:t>
            </a:r>
            <a:r>
              <a:rPr sz="1200" b="1" dirty="0">
                <a:latin typeface="Georgia"/>
                <a:cs typeface="Georgia"/>
              </a:rPr>
              <a:t>s</a:t>
            </a:r>
            <a:r>
              <a:rPr sz="1200" b="1" spc="-95" dirty="0">
                <a:latin typeface="Georgia"/>
                <a:cs typeface="Georgia"/>
              </a:rPr>
              <a:t> </a:t>
            </a:r>
            <a:r>
              <a:rPr sz="1200" b="1" spc="75" dirty="0">
                <a:latin typeface="Georgia"/>
                <a:cs typeface="Georgia"/>
              </a:rPr>
              <a:t>T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b="1" spc="35" dirty="0">
                <a:latin typeface="Georgia"/>
                <a:cs typeface="Georgia"/>
              </a:rPr>
              <a:t>ac</a:t>
            </a:r>
            <a:r>
              <a:rPr sz="1200" b="1" spc="-10" dirty="0">
                <a:latin typeface="Georgia"/>
                <a:cs typeface="Georgia"/>
              </a:rPr>
              <a:t>k</a:t>
            </a:r>
            <a:r>
              <a:rPr sz="1200" b="1" spc="-15" dirty="0">
                <a:latin typeface="Georgia"/>
                <a:cs typeface="Georgia"/>
              </a:rPr>
              <a:t>e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b="1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600" y="-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7120" y="786828"/>
            <a:ext cx="4937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</a:rPr>
              <a:t>TYPES</a:t>
            </a:r>
            <a:r>
              <a:rPr sz="2400" spc="5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OF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SOLAR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COLLECTOR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747520" y="2339657"/>
            <a:ext cx="5130800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latin typeface="Georgia"/>
                <a:cs typeface="Georgia"/>
              </a:rPr>
              <a:t>F</a:t>
            </a:r>
            <a:r>
              <a:rPr sz="2000" spc="40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X</a:t>
            </a:r>
            <a:r>
              <a:rPr sz="2000" spc="35" dirty="0">
                <a:latin typeface="Georgia"/>
                <a:cs typeface="Georgia"/>
              </a:rPr>
              <a:t>E</a:t>
            </a:r>
            <a:r>
              <a:rPr sz="2000" spc="20" dirty="0">
                <a:latin typeface="Georgia"/>
                <a:cs typeface="Georgia"/>
              </a:rPr>
              <a:t>D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LL</a:t>
            </a:r>
            <a:r>
              <a:rPr sz="2000" spc="3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3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R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/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</a:t>
            </a:r>
            <a:r>
              <a:rPr sz="2000" spc="5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V</a:t>
            </a:r>
            <a:r>
              <a:rPr sz="2000" spc="40" dirty="0">
                <a:latin typeface="Georgia"/>
                <a:cs typeface="Georgia"/>
              </a:rPr>
              <a:t>I</a:t>
            </a:r>
            <a:r>
              <a:rPr sz="2000" spc="35" dirty="0">
                <a:latin typeface="Georgia"/>
                <a:cs typeface="Georgia"/>
              </a:rPr>
              <a:t>N</a:t>
            </a:r>
            <a:r>
              <a:rPr sz="2000" spc="15" dirty="0">
                <a:latin typeface="Georgia"/>
                <a:cs typeface="Georgia"/>
              </a:rPr>
              <a:t>G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M</a:t>
            </a:r>
            <a:r>
              <a:rPr sz="2000" spc="35" dirty="0">
                <a:latin typeface="Georgia"/>
                <a:cs typeface="Georgia"/>
              </a:rPr>
              <a:t>I</a:t>
            </a:r>
            <a:r>
              <a:rPr sz="2000" spc="15" dirty="0">
                <a:latin typeface="Georgia"/>
                <a:cs typeface="Georgia"/>
              </a:rPr>
              <a:t>RROR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 dirty="0">
              <a:latin typeface="Georgia"/>
              <a:cs typeface="Georgia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20" dirty="0">
                <a:latin typeface="Georgia"/>
                <a:cs typeface="Georgia"/>
              </a:rPr>
              <a:t>M</a:t>
            </a:r>
            <a:r>
              <a:rPr sz="2000" spc="5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V</a:t>
            </a:r>
            <a:r>
              <a:rPr sz="2000" spc="40" dirty="0">
                <a:latin typeface="Georgia"/>
                <a:cs typeface="Georgia"/>
              </a:rPr>
              <a:t>I</a:t>
            </a:r>
            <a:r>
              <a:rPr sz="2000" spc="35" dirty="0">
                <a:latin typeface="Georgia"/>
                <a:cs typeface="Georgia"/>
              </a:rPr>
              <a:t>N</a:t>
            </a:r>
            <a:r>
              <a:rPr sz="2000" spc="15" dirty="0">
                <a:latin typeface="Georgia"/>
                <a:cs typeface="Georgia"/>
              </a:rPr>
              <a:t>G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LL</a:t>
            </a:r>
            <a:r>
              <a:rPr sz="2000" spc="3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30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R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020" y="688022"/>
            <a:ext cx="6430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</a:rPr>
              <a:t>FIXED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COLLECTOR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/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MOVING</a:t>
            </a:r>
            <a:r>
              <a:rPr sz="2400" spc="6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MIRROR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774570" y="1601787"/>
            <a:ext cx="7779384" cy="1861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20" dirty="0">
                <a:latin typeface="Georgia"/>
                <a:cs typeface="Georgia"/>
              </a:rPr>
              <a:t>Many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collectors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cannot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be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moved,</a:t>
            </a:r>
            <a:r>
              <a:rPr sz="2000" spc="-204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for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example</a:t>
            </a:r>
            <a:r>
              <a:rPr sz="2000" spc="-18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high-temperature</a:t>
            </a:r>
            <a:endParaRPr sz="20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Georgia"/>
                <a:cs typeface="Georgia"/>
              </a:rPr>
              <a:t>collectors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where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energy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recovered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hot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liquid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or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gas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25" dirty="0">
                <a:latin typeface="Georgia"/>
                <a:cs typeface="Georgia"/>
              </a:rPr>
              <a:t>In </a:t>
            </a:r>
            <a:r>
              <a:rPr sz="2000" spc="20" dirty="0">
                <a:latin typeface="Georgia"/>
                <a:cs typeface="Georgia"/>
              </a:rPr>
              <a:t>such </a:t>
            </a:r>
            <a:r>
              <a:rPr sz="2000" spc="15" dirty="0">
                <a:latin typeface="Georgia"/>
                <a:cs typeface="Georgia"/>
              </a:rPr>
              <a:t>cases </a:t>
            </a:r>
            <a:r>
              <a:rPr sz="2000" spc="5" dirty="0">
                <a:latin typeface="Georgia"/>
                <a:cs typeface="Georgia"/>
              </a:rPr>
              <a:t>it </a:t>
            </a:r>
            <a:r>
              <a:rPr sz="2000" spc="10" dirty="0">
                <a:latin typeface="Georgia"/>
                <a:cs typeface="Georgia"/>
              </a:rPr>
              <a:t>is </a:t>
            </a:r>
            <a:r>
              <a:rPr sz="2000" spc="15" dirty="0">
                <a:latin typeface="Georgia"/>
                <a:cs typeface="Georgia"/>
              </a:rPr>
              <a:t>necessary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15" dirty="0">
                <a:latin typeface="Georgia"/>
                <a:cs typeface="Georgia"/>
              </a:rPr>
              <a:t>employ </a:t>
            </a:r>
            <a:r>
              <a:rPr sz="2000" spc="10" dirty="0">
                <a:latin typeface="Georgia"/>
                <a:cs typeface="Georgia"/>
              </a:rPr>
              <a:t>a </a:t>
            </a:r>
            <a:r>
              <a:rPr sz="2000" spc="15" dirty="0">
                <a:latin typeface="Georgia"/>
                <a:cs typeface="Georgia"/>
              </a:rPr>
              <a:t>moving mirror </a:t>
            </a:r>
            <a:r>
              <a:rPr sz="2000" spc="20" dirty="0">
                <a:latin typeface="Georgia"/>
                <a:cs typeface="Georgia"/>
              </a:rPr>
              <a:t>so </a:t>
            </a:r>
            <a:r>
              <a:rPr sz="2000" spc="5" dirty="0">
                <a:latin typeface="Georgia"/>
                <a:cs typeface="Georgia"/>
              </a:rPr>
              <a:t>that, 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regardless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of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where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Sun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positioned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sky,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Sun's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rays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are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redirected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onto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collector.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4019550"/>
            <a:ext cx="435292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936</Words>
  <Application>Microsoft Office PowerPoint</Application>
  <PresentationFormat>Custom</PresentationFormat>
  <Paragraphs>149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SOLAR TRACKING</vt:lpstr>
      <vt:lpstr>CONTENT</vt:lpstr>
      <vt:lpstr>INTRODUCTION</vt:lpstr>
      <vt:lpstr>WHAT IS SOLAR TRACKER</vt:lpstr>
      <vt:lpstr>WHY SOLAR TRACKING SYSTEM USED</vt:lpstr>
      <vt:lpstr>TYPES OF SOLAR TRACKER</vt:lpstr>
      <vt:lpstr>Dual Axis Trackers</vt:lpstr>
      <vt:lpstr>TYPES OF SOLAR COLLECTOR</vt:lpstr>
      <vt:lpstr>FIXED COLLECTOR / MOVING MIRROR</vt:lpstr>
      <vt:lpstr>MOVING COLLECTOR</vt:lpstr>
      <vt:lpstr>WORKING PRINCIPLE</vt:lpstr>
      <vt:lpstr>HARDWARE COMPONENTS</vt:lpstr>
      <vt:lpstr>10 rpm Gear Motor</vt:lpstr>
      <vt:lpstr>PowerPoint Presentation</vt:lpstr>
      <vt:lpstr>4V Small Solar panel</vt:lpstr>
      <vt:lpstr>PowerPoint Presentation</vt:lpstr>
      <vt:lpstr>L293d Motor Driver</vt:lpstr>
      <vt:lpstr>Motor drivers acts as an interface between the motors and the control circuits.  Motor require high amount of current whereas the controller circuit works on low  current signals.</vt:lpstr>
      <vt:lpstr>IR Sensor</vt:lpstr>
      <vt:lpstr>PowerPoint Presentation</vt:lpstr>
      <vt:lpstr>Arduino Uno</vt:lpstr>
      <vt:lpstr>PowerPoint Presentation</vt:lpstr>
      <vt:lpstr>9V Battery</vt:lpstr>
      <vt:lpstr>ADVANTAGES</vt:lpstr>
      <vt:lpstr>DISADVANTAGES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TRACKING</dc:title>
  <cp:lastModifiedBy>Pritam Bera</cp:lastModifiedBy>
  <cp:revision>5</cp:revision>
  <dcterms:created xsi:type="dcterms:W3CDTF">2022-06-15T17:38:28Z</dcterms:created>
  <dcterms:modified xsi:type="dcterms:W3CDTF">2022-06-17T18:00:57Z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LastSaved">
    <vt:filetime>2022-06-15T00:00:00Z</vt:filetime>
  </property>
</Properties>
</file>