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3" r:id="rId1"/>
  </p:sldMasterIdLst>
  <p:sldIdLst>
    <p:sldId id="281" r:id="rId2"/>
    <p:sldId id="274" r:id="rId3"/>
    <p:sldId id="257" r:id="rId4"/>
    <p:sldId id="262" r:id="rId5"/>
    <p:sldId id="263" r:id="rId6"/>
    <p:sldId id="264" r:id="rId7"/>
    <p:sldId id="265" r:id="rId8"/>
    <p:sldId id="266" r:id="rId9"/>
    <p:sldId id="267" r:id="rId10"/>
    <p:sldId id="268" r:id="rId11"/>
    <p:sldId id="277" r:id="rId12"/>
    <p:sldId id="269" r:id="rId13"/>
    <p:sldId id="280" r:id="rId14"/>
    <p:sldId id="270" r:id="rId15"/>
    <p:sldId id="272" r:id="rId16"/>
    <p:sldId id="273"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76969C88-B244-455D-A017-012B25B1ACDD}" type="datetimeFigureOut">
              <a:rPr lang="en-US" smtClean="0"/>
              <a:t>6/21/2020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accent1"/>
                </a:solidFill>
              </a:defRPr>
            </a:lvl1pPr>
          </a:lstStyle>
          <a:p>
            <a:fld id="{07CE569E-9B7C-4CB9-AB80-C0841F922CFF}"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2584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9951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76969C88-B244-455D-A017-012B25B1ACDD}" type="datetimeFigureOut">
              <a:rPr lang="en-US" smtClean="0"/>
              <a:t>6/21/2020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07CE569E-9B7C-4CB9-AB80-C0841F922CFF}"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74099"/>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2359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accent1"/>
                </a:solidFill>
              </a:defRPr>
            </a:lvl1pPr>
          </a:lstStyle>
          <a:p>
            <a:fld id="{76969C88-B244-455D-A017-012B25B1ACDD}" type="datetimeFigureOut">
              <a:rPr lang="en-US" smtClean="0"/>
              <a:t>6/21/2020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07CE569E-9B7C-4CB9-AB80-C0841F922CFF}"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914725"/>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287312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6/21/2020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1291482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6/21/2020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3820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6/21/2020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8007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407051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9515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accent1"/>
                </a:solidFill>
                <a:latin typeface="+mj-lt"/>
              </a:defRPr>
            </a:lvl1pPr>
          </a:lstStyle>
          <a:p>
            <a:fld id="{76969C88-B244-455D-A017-012B25B1ACDD}" type="datetimeFigureOut">
              <a:rPr lang="en-US" smtClean="0"/>
              <a:pPr/>
              <a:t>6/21/2020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07CE569E-9B7C-4CB9-AB80-C0841F922CFF}" type="slidenum">
              <a:rPr lang="en-US" smtClean="0"/>
              <a:pPr/>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693135"/>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Lst>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230599" cy="6858000"/>
          </a:xfrm>
          <a:prstGeom prst="rect">
            <a:avLst/>
          </a:prstGeom>
        </p:spPr>
      </p:pic>
      <p:sp>
        <p:nvSpPr>
          <p:cNvPr id="6" name="Rectangle 5"/>
          <p:cNvSpPr/>
          <p:nvPr/>
        </p:nvSpPr>
        <p:spPr>
          <a:xfrm>
            <a:off x="569344" y="3502325"/>
            <a:ext cx="4399471" cy="1785104"/>
          </a:xfrm>
          <a:prstGeom prst="rect">
            <a:avLst/>
          </a:prstGeom>
          <a:noFill/>
        </p:spPr>
        <p:txBody>
          <a:bodyPr wrap="square" lIns="91440" tIns="45720" rIns="91440" bIns="45720">
            <a:spAutoFit/>
          </a:bodyPr>
          <a:lstStyle/>
          <a:p>
            <a:pPr algn="ctr"/>
            <a:r>
              <a:rPr lang="en-US" sz="11000" b="1" dirty="0">
                <a:ln w="6600">
                  <a:solidFill>
                    <a:schemeClr val="accent2"/>
                  </a:solidFill>
                  <a:prstDash val="solid"/>
                </a:ln>
                <a:solidFill>
                  <a:srgbClr val="FFFFFF"/>
                </a:solidFill>
                <a:effectLst>
                  <a:outerShdw dist="38100" dir="2700000" algn="tl" rotWithShape="0">
                    <a:schemeClr val="accent2"/>
                  </a:outerShdw>
                </a:effectLst>
              </a:rPr>
              <a:t>Credit</a:t>
            </a:r>
            <a:endParaRPr lang="en-US" sz="11000" b="1" cap="none" spc="50" dirty="0">
              <a:ln w="0"/>
              <a:solidFill>
                <a:schemeClr val="bg2"/>
              </a:solidFill>
              <a:effectLst>
                <a:innerShdw blurRad="63500" dist="50800" dir="13500000">
                  <a:srgbClr val="000000">
                    <a:alpha val="50000"/>
                  </a:srgbClr>
                </a:innerShdw>
              </a:effectLst>
            </a:endParaRPr>
          </a:p>
        </p:txBody>
      </p:sp>
      <p:sp>
        <p:nvSpPr>
          <p:cNvPr id="7" name="TextBox 6"/>
          <p:cNvSpPr txBox="1"/>
          <p:nvPr/>
        </p:nvSpPr>
        <p:spPr>
          <a:xfrm>
            <a:off x="9514936" y="5287429"/>
            <a:ext cx="2565695" cy="1384995"/>
          </a:xfrm>
          <a:prstGeom prst="rect">
            <a:avLst/>
          </a:prstGeom>
          <a:noFill/>
        </p:spPr>
        <p:txBody>
          <a:bodyPr wrap="square" rtlCol="0">
            <a:spAutoFit/>
          </a:bodyPr>
          <a:lstStyle/>
          <a:p>
            <a:r>
              <a:rPr lang="en-IN" sz="2800" dirty="0">
                <a:solidFill>
                  <a:schemeClr val="bg1"/>
                </a:solidFill>
              </a:rPr>
              <a:t>Presented By:</a:t>
            </a:r>
          </a:p>
          <a:p>
            <a:r>
              <a:rPr lang="en-IN" sz="2800" dirty="0">
                <a:solidFill>
                  <a:schemeClr val="bg1"/>
                </a:solidFill>
              </a:rPr>
              <a:t>Archit Bansal</a:t>
            </a:r>
          </a:p>
          <a:p>
            <a:r>
              <a:rPr lang="en-IN" sz="2800" dirty="0">
                <a:solidFill>
                  <a:schemeClr val="bg1"/>
                </a:solidFill>
              </a:rPr>
              <a:t>Piyush Rajrishi</a:t>
            </a:r>
          </a:p>
        </p:txBody>
      </p:sp>
    </p:spTree>
    <p:extLst>
      <p:ext uri="{BB962C8B-B14F-4D97-AF65-F5344CB8AC3E}">
        <p14:creationId xmlns:p14="http://schemas.microsoft.com/office/powerpoint/2010/main" val="1926547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4C7C08-2385-4CA4-B5A7-5444454AAF71}"/>
              </a:ext>
            </a:extLst>
          </p:cNvPr>
          <p:cNvPicPr>
            <a:picLocks noChangeAspect="1"/>
          </p:cNvPicPr>
          <p:nvPr/>
        </p:nvPicPr>
        <p:blipFill>
          <a:blip r:embed="rId2"/>
          <a:stretch>
            <a:fillRect/>
          </a:stretch>
        </p:blipFill>
        <p:spPr>
          <a:xfrm>
            <a:off x="818421" y="924914"/>
            <a:ext cx="10410825" cy="3238500"/>
          </a:xfrm>
          <a:prstGeom prst="rect">
            <a:avLst/>
          </a:prstGeom>
        </p:spPr>
      </p:pic>
      <p:sp>
        <p:nvSpPr>
          <p:cNvPr id="5" name="TextBox 4">
            <a:extLst>
              <a:ext uri="{FF2B5EF4-FFF2-40B4-BE49-F238E27FC236}">
                <a16:creationId xmlns:a16="http://schemas.microsoft.com/office/drawing/2014/main" id="{3E302CC1-A8A7-4EE0-9B1F-4B5878AC7726}"/>
              </a:ext>
            </a:extLst>
          </p:cNvPr>
          <p:cNvSpPr txBox="1"/>
          <p:nvPr/>
        </p:nvSpPr>
        <p:spPr>
          <a:xfrm>
            <a:off x="818421" y="241372"/>
            <a:ext cx="10878998" cy="461665"/>
          </a:xfrm>
          <a:prstGeom prst="rect">
            <a:avLst/>
          </a:prstGeom>
          <a:noFill/>
        </p:spPr>
        <p:txBody>
          <a:bodyPr wrap="square" rtlCol="0">
            <a:spAutoFit/>
          </a:bodyPr>
          <a:lstStyle/>
          <a:p>
            <a:r>
              <a:rPr lang="en-US" sz="2400" b="1" i="1" dirty="0">
                <a:solidFill>
                  <a:schemeClr val="accent1"/>
                </a:solidFill>
                <a:latin typeface="+mj-lt"/>
              </a:rPr>
              <a:t>Income Range Analysis</a:t>
            </a:r>
            <a:endParaRPr lang="en-IN" sz="2400" b="1" i="1" dirty="0">
              <a:solidFill>
                <a:schemeClr val="accent1"/>
              </a:solidFill>
              <a:latin typeface="+mj-lt"/>
            </a:endParaRPr>
          </a:p>
        </p:txBody>
      </p:sp>
      <p:sp>
        <p:nvSpPr>
          <p:cNvPr id="6" name="TextBox 5">
            <a:extLst>
              <a:ext uri="{FF2B5EF4-FFF2-40B4-BE49-F238E27FC236}">
                <a16:creationId xmlns:a16="http://schemas.microsoft.com/office/drawing/2014/main" id="{94627C9F-821B-4754-8BE6-CDAC2478C0B0}"/>
              </a:ext>
            </a:extLst>
          </p:cNvPr>
          <p:cNvSpPr txBox="1"/>
          <p:nvPr/>
        </p:nvSpPr>
        <p:spPr>
          <a:xfrm>
            <a:off x="752059" y="4484646"/>
            <a:ext cx="10049523" cy="1384995"/>
          </a:xfrm>
          <a:prstGeom prst="rect">
            <a:avLst/>
          </a:prstGeom>
          <a:noFill/>
        </p:spPr>
        <p:txBody>
          <a:bodyPr wrap="square" rtlCol="0">
            <a:spAutoFit/>
          </a:bodyPr>
          <a:lstStyle/>
          <a:p>
            <a:r>
              <a:rPr lang="en-US" sz="1400" dirty="0">
                <a:solidFill>
                  <a:schemeClr val="accent1"/>
                </a:solidFill>
                <a:latin typeface="+mj-lt"/>
              </a:rPr>
              <a:t>We can infer from above:</a:t>
            </a:r>
          </a:p>
          <a:p>
            <a:pPr marL="285750" indent="-285750">
              <a:buFont typeface="Wingdings" panose="05000000000000000000" pitchFamily="2" charset="2"/>
              <a:buChar char="ü"/>
            </a:pPr>
            <a:endParaRPr lang="en-US" sz="1400" dirty="0">
              <a:solidFill>
                <a:schemeClr val="accent1"/>
              </a:solidFill>
              <a:latin typeface="+mj-lt"/>
            </a:endParaRPr>
          </a:p>
          <a:p>
            <a:pPr marL="285750" indent="-285750">
              <a:buFont typeface="Wingdings" panose="05000000000000000000" pitchFamily="2" charset="2"/>
              <a:buChar char="ü"/>
            </a:pPr>
            <a:r>
              <a:rPr lang="en-US" sz="1400" dirty="0">
                <a:solidFill>
                  <a:schemeClr val="accent1"/>
                </a:solidFill>
                <a:latin typeface="+mj-lt"/>
              </a:rPr>
              <a:t>Low income range has higher defaults then that of very high income high income range.</a:t>
            </a:r>
          </a:p>
          <a:p>
            <a:pPr marL="285750" indent="-285750">
              <a:buFont typeface="Wingdings" panose="05000000000000000000" pitchFamily="2" charset="2"/>
              <a:buChar char="ü"/>
            </a:pPr>
            <a:r>
              <a:rPr lang="en-US" sz="1400" dirty="0">
                <a:solidFill>
                  <a:schemeClr val="accent1"/>
                </a:solidFill>
                <a:latin typeface="+mj-lt"/>
              </a:rPr>
              <a:t>As the data is imbalance we can observe that large population is in non defaulted category.</a:t>
            </a:r>
          </a:p>
          <a:p>
            <a:pPr marL="285750" indent="-285750">
              <a:buFont typeface="Wingdings" panose="05000000000000000000" pitchFamily="2" charset="2"/>
              <a:buChar char="ü"/>
            </a:pPr>
            <a:endParaRPr lang="en-US" sz="1400" dirty="0">
              <a:solidFill>
                <a:schemeClr val="accent1"/>
              </a:solidFill>
              <a:latin typeface="+mj-lt"/>
            </a:endParaRPr>
          </a:p>
          <a:p>
            <a:pPr marL="285750" indent="-285750">
              <a:buFont typeface="Wingdings" panose="05000000000000000000" pitchFamily="2" charset="2"/>
              <a:buChar char="ü"/>
            </a:pPr>
            <a:endParaRPr lang="en-IN" sz="1400" dirty="0">
              <a:solidFill>
                <a:schemeClr val="accent1"/>
              </a:solidFill>
              <a:latin typeface="+mj-lt"/>
            </a:endParaRPr>
          </a:p>
        </p:txBody>
      </p:sp>
    </p:spTree>
    <p:extLst>
      <p:ext uri="{BB962C8B-B14F-4D97-AF65-F5344CB8AC3E}">
        <p14:creationId xmlns:p14="http://schemas.microsoft.com/office/powerpoint/2010/main" val="1160071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302CC1-A8A7-4EE0-9B1F-4B5878AC7726}"/>
              </a:ext>
            </a:extLst>
          </p:cNvPr>
          <p:cNvSpPr txBox="1"/>
          <p:nvPr/>
        </p:nvSpPr>
        <p:spPr>
          <a:xfrm>
            <a:off x="818421" y="241372"/>
            <a:ext cx="10878998" cy="461665"/>
          </a:xfrm>
          <a:prstGeom prst="rect">
            <a:avLst/>
          </a:prstGeom>
          <a:noFill/>
        </p:spPr>
        <p:txBody>
          <a:bodyPr wrap="square" rtlCol="0">
            <a:spAutoFit/>
          </a:bodyPr>
          <a:lstStyle/>
          <a:p>
            <a:r>
              <a:rPr lang="en-US" sz="2400" b="1" i="1" dirty="0">
                <a:solidFill>
                  <a:schemeClr val="accent1"/>
                </a:solidFill>
                <a:latin typeface="+mj-lt"/>
              </a:rPr>
              <a:t>Age Group Analysis</a:t>
            </a:r>
            <a:endParaRPr lang="en-IN" sz="2400" b="1" i="1" dirty="0">
              <a:solidFill>
                <a:schemeClr val="accent1"/>
              </a:solidFill>
              <a:latin typeface="+mj-lt"/>
            </a:endParaRPr>
          </a:p>
        </p:txBody>
      </p:sp>
      <p:sp>
        <p:nvSpPr>
          <p:cNvPr id="6" name="TextBox 5">
            <a:extLst>
              <a:ext uri="{FF2B5EF4-FFF2-40B4-BE49-F238E27FC236}">
                <a16:creationId xmlns:a16="http://schemas.microsoft.com/office/drawing/2014/main" id="{94627C9F-821B-4754-8BE6-CDAC2478C0B0}"/>
              </a:ext>
            </a:extLst>
          </p:cNvPr>
          <p:cNvSpPr txBox="1"/>
          <p:nvPr/>
        </p:nvSpPr>
        <p:spPr>
          <a:xfrm>
            <a:off x="818421" y="4579536"/>
            <a:ext cx="10049523" cy="1169551"/>
          </a:xfrm>
          <a:prstGeom prst="rect">
            <a:avLst/>
          </a:prstGeom>
          <a:noFill/>
        </p:spPr>
        <p:txBody>
          <a:bodyPr wrap="square" rtlCol="0">
            <a:spAutoFit/>
          </a:bodyPr>
          <a:lstStyle/>
          <a:p>
            <a:r>
              <a:rPr lang="en-US" sz="1400" dirty="0">
                <a:solidFill>
                  <a:schemeClr val="accent1"/>
                </a:solidFill>
                <a:latin typeface="+mj-lt"/>
              </a:rPr>
              <a:t>We can infer from above:</a:t>
            </a:r>
          </a:p>
          <a:p>
            <a:pPr marL="285750" indent="-285750">
              <a:buFont typeface="Wingdings" panose="05000000000000000000" pitchFamily="2" charset="2"/>
              <a:buChar char="ü"/>
            </a:pPr>
            <a:endParaRPr lang="en-US" sz="1400" dirty="0">
              <a:solidFill>
                <a:schemeClr val="accent1"/>
              </a:solidFill>
              <a:latin typeface="+mj-lt"/>
            </a:endParaRPr>
          </a:p>
          <a:p>
            <a:pPr indent="-285750">
              <a:buFont typeface="Wingdings" panose="05000000000000000000" pitchFamily="2" charset="2"/>
              <a:buChar char="ü"/>
            </a:pPr>
            <a:r>
              <a:rPr lang="en-IN" sz="1400" dirty="0">
                <a:solidFill>
                  <a:schemeClr val="accent1"/>
                </a:solidFill>
                <a:latin typeface="+mj-lt"/>
              </a:rPr>
              <a:t>People in range from 25 to 40 are prone to default</a:t>
            </a:r>
            <a:r>
              <a:rPr lang="en-US" sz="1400" dirty="0">
                <a:solidFill>
                  <a:schemeClr val="accent1"/>
                </a:solidFill>
                <a:latin typeface="+mj-lt"/>
              </a:rPr>
              <a:t>.</a:t>
            </a:r>
          </a:p>
          <a:p>
            <a:pPr marL="285750" indent="-285750">
              <a:buFont typeface="Wingdings" panose="05000000000000000000" pitchFamily="2" charset="2"/>
              <a:buChar char="ü"/>
            </a:pPr>
            <a:endParaRPr lang="en-US" sz="1400" dirty="0">
              <a:solidFill>
                <a:schemeClr val="accent1"/>
              </a:solidFill>
              <a:latin typeface="+mj-lt"/>
            </a:endParaRPr>
          </a:p>
          <a:p>
            <a:pPr marL="285750" indent="-285750">
              <a:buFont typeface="Wingdings" panose="05000000000000000000" pitchFamily="2" charset="2"/>
              <a:buChar char="ü"/>
            </a:pPr>
            <a:endParaRPr lang="en-IN" sz="1400" dirty="0">
              <a:solidFill>
                <a:schemeClr val="accent1"/>
              </a:solidFill>
              <a:latin typeface="+mj-lt"/>
            </a:endParaRPr>
          </a:p>
        </p:txBody>
      </p:sp>
      <p:pic>
        <p:nvPicPr>
          <p:cNvPr id="2" name="Picture 1"/>
          <p:cNvPicPr>
            <a:picLocks noChangeAspect="1"/>
          </p:cNvPicPr>
          <p:nvPr/>
        </p:nvPicPr>
        <p:blipFill>
          <a:blip r:embed="rId2"/>
          <a:stretch>
            <a:fillRect/>
          </a:stretch>
        </p:blipFill>
        <p:spPr>
          <a:xfrm>
            <a:off x="818421" y="932720"/>
            <a:ext cx="10451585" cy="3311476"/>
          </a:xfrm>
          <a:prstGeom prst="rect">
            <a:avLst/>
          </a:prstGeom>
        </p:spPr>
      </p:pic>
    </p:spTree>
    <p:extLst>
      <p:ext uri="{BB962C8B-B14F-4D97-AF65-F5344CB8AC3E}">
        <p14:creationId xmlns:p14="http://schemas.microsoft.com/office/powerpoint/2010/main" val="205207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B53E52-7F91-4D1E-B233-FD9136835811}"/>
              </a:ext>
            </a:extLst>
          </p:cNvPr>
          <p:cNvSpPr txBox="1"/>
          <p:nvPr/>
        </p:nvSpPr>
        <p:spPr>
          <a:xfrm>
            <a:off x="603849" y="390617"/>
            <a:ext cx="10873405" cy="461665"/>
          </a:xfrm>
          <a:prstGeom prst="rect">
            <a:avLst/>
          </a:prstGeom>
          <a:noFill/>
        </p:spPr>
        <p:txBody>
          <a:bodyPr wrap="square" rtlCol="0">
            <a:spAutoFit/>
          </a:bodyPr>
          <a:lstStyle/>
          <a:p>
            <a:r>
              <a:rPr lang="en-IN" sz="2400" b="1" i="1" dirty="0">
                <a:solidFill>
                  <a:schemeClr val="accent1"/>
                </a:solidFill>
                <a:latin typeface="+mj-lt"/>
              </a:rPr>
              <a:t>Amount Income Mean </a:t>
            </a:r>
            <a:r>
              <a:rPr lang="en-US" sz="2400" b="1" i="1" dirty="0">
                <a:solidFill>
                  <a:schemeClr val="accent1"/>
                </a:solidFill>
                <a:latin typeface="+mj-lt"/>
              </a:rPr>
              <a:t>Analysis</a:t>
            </a:r>
            <a:endParaRPr lang="en-IN" sz="2400" b="1" i="1" dirty="0">
              <a:solidFill>
                <a:schemeClr val="accent1"/>
              </a:solidFill>
              <a:latin typeface="+mj-lt"/>
            </a:endParaRPr>
          </a:p>
        </p:txBody>
      </p:sp>
      <p:sp>
        <p:nvSpPr>
          <p:cNvPr id="6" name="TextBox 5">
            <a:extLst>
              <a:ext uri="{FF2B5EF4-FFF2-40B4-BE49-F238E27FC236}">
                <a16:creationId xmlns:a16="http://schemas.microsoft.com/office/drawing/2014/main" id="{17E1BE41-2411-46E5-BA60-00CC029EFDC2}"/>
              </a:ext>
            </a:extLst>
          </p:cNvPr>
          <p:cNvSpPr txBox="1"/>
          <p:nvPr/>
        </p:nvSpPr>
        <p:spPr>
          <a:xfrm>
            <a:off x="603849" y="4930774"/>
            <a:ext cx="8371643" cy="738664"/>
          </a:xfrm>
          <a:prstGeom prst="rect">
            <a:avLst/>
          </a:prstGeom>
          <a:noFill/>
        </p:spPr>
        <p:txBody>
          <a:bodyPr wrap="square" rtlCol="0">
            <a:spAutoFit/>
          </a:bodyPr>
          <a:lstStyle/>
          <a:p>
            <a:r>
              <a:rPr lang="en-US" sz="1400" dirty="0">
                <a:solidFill>
                  <a:schemeClr val="accent1"/>
                </a:solidFill>
                <a:latin typeface="+mj-lt"/>
              </a:rPr>
              <a:t>We can infer from above:</a:t>
            </a:r>
          </a:p>
          <a:p>
            <a:pPr marL="285750" indent="-285750">
              <a:buFont typeface="Wingdings" panose="05000000000000000000" pitchFamily="2" charset="2"/>
              <a:buChar char="ü"/>
            </a:pPr>
            <a:endParaRPr lang="en-US" sz="1400" dirty="0">
              <a:solidFill>
                <a:schemeClr val="accent1"/>
              </a:solidFill>
              <a:latin typeface="+mj-lt"/>
            </a:endParaRPr>
          </a:p>
          <a:p>
            <a:pPr marL="285750" indent="-285750">
              <a:buFont typeface="Wingdings" panose="05000000000000000000" pitchFamily="2" charset="2"/>
              <a:buChar char="ü"/>
            </a:pPr>
            <a:r>
              <a:rPr lang="en-IN" sz="1400" dirty="0">
                <a:solidFill>
                  <a:schemeClr val="accent1"/>
                </a:solidFill>
                <a:latin typeface="+mj-lt"/>
              </a:rPr>
              <a:t>Mean among male defaulters do have less income compared to non-defaulters</a:t>
            </a:r>
            <a:r>
              <a:rPr lang="en-US" sz="1400" dirty="0">
                <a:solidFill>
                  <a:schemeClr val="accent1"/>
                </a:solidFill>
                <a:latin typeface="+mj-lt"/>
              </a:rPr>
              <a:t>.</a:t>
            </a:r>
            <a:endParaRPr lang="en-IN" sz="1400" dirty="0">
              <a:solidFill>
                <a:schemeClr val="accent1"/>
              </a:solidFill>
              <a:latin typeface="+mj-lt"/>
            </a:endParaRPr>
          </a:p>
        </p:txBody>
      </p:sp>
      <p:pic>
        <p:nvPicPr>
          <p:cNvPr id="2" name="Picture 1"/>
          <p:cNvPicPr>
            <a:picLocks noChangeAspect="1"/>
          </p:cNvPicPr>
          <p:nvPr/>
        </p:nvPicPr>
        <p:blipFill>
          <a:blip r:embed="rId2"/>
          <a:stretch>
            <a:fillRect/>
          </a:stretch>
        </p:blipFill>
        <p:spPr>
          <a:xfrm>
            <a:off x="603849" y="1093627"/>
            <a:ext cx="10688128" cy="3481427"/>
          </a:xfrm>
          <a:prstGeom prst="rect">
            <a:avLst/>
          </a:prstGeom>
        </p:spPr>
      </p:pic>
    </p:spTree>
    <p:extLst>
      <p:ext uri="{BB962C8B-B14F-4D97-AF65-F5344CB8AC3E}">
        <p14:creationId xmlns:p14="http://schemas.microsoft.com/office/powerpoint/2010/main" val="497585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1B8F7B-C816-4C36-B130-9E98C4B68AD9}"/>
              </a:ext>
            </a:extLst>
          </p:cNvPr>
          <p:cNvPicPr>
            <a:picLocks noChangeAspect="1"/>
          </p:cNvPicPr>
          <p:nvPr/>
        </p:nvPicPr>
        <p:blipFill>
          <a:blip r:embed="rId2"/>
          <a:stretch>
            <a:fillRect/>
          </a:stretch>
        </p:blipFill>
        <p:spPr>
          <a:xfrm>
            <a:off x="603850" y="1047331"/>
            <a:ext cx="10873404" cy="3848100"/>
          </a:xfrm>
          <a:prstGeom prst="rect">
            <a:avLst/>
          </a:prstGeom>
        </p:spPr>
      </p:pic>
      <p:sp>
        <p:nvSpPr>
          <p:cNvPr id="5" name="TextBox 4">
            <a:extLst>
              <a:ext uri="{FF2B5EF4-FFF2-40B4-BE49-F238E27FC236}">
                <a16:creationId xmlns:a16="http://schemas.microsoft.com/office/drawing/2014/main" id="{CDB53E52-7F91-4D1E-B233-FD9136835811}"/>
              </a:ext>
            </a:extLst>
          </p:cNvPr>
          <p:cNvSpPr txBox="1"/>
          <p:nvPr/>
        </p:nvSpPr>
        <p:spPr>
          <a:xfrm>
            <a:off x="603849" y="390617"/>
            <a:ext cx="10873405" cy="461665"/>
          </a:xfrm>
          <a:prstGeom prst="rect">
            <a:avLst/>
          </a:prstGeom>
          <a:noFill/>
        </p:spPr>
        <p:txBody>
          <a:bodyPr wrap="square" rtlCol="0">
            <a:spAutoFit/>
          </a:bodyPr>
          <a:lstStyle/>
          <a:p>
            <a:r>
              <a:rPr lang="en-US" sz="2400" b="1" i="1" dirty="0">
                <a:solidFill>
                  <a:schemeClr val="accent1"/>
                </a:solidFill>
                <a:latin typeface="+mj-lt"/>
              </a:rPr>
              <a:t>Income vs Credit Analysis</a:t>
            </a:r>
            <a:endParaRPr lang="en-IN" sz="2400" b="1" i="1" dirty="0">
              <a:solidFill>
                <a:schemeClr val="accent1"/>
              </a:solidFill>
              <a:latin typeface="+mj-lt"/>
            </a:endParaRPr>
          </a:p>
        </p:txBody>
      </p:sp>
      <p:sp>
        <p:nvSpPr>
          <p:cNvPr id="6" name="TextBox 5">
            <a:extLst>
              <a:ext uri="{FF2B5EF4-FFF2-40B4-BE49-F238E27FC236}">
                <a16:creationId xmlns:a16="http://schemas.microsoft.com/office/drawing/2014/main" id="{17E1BE41-2411-46E5-BA60-00CC029EFDC2}"/>
              </a:ext>
            </a:extLst>
          </p:cNvPr>
          <p:cNvSpPr txBox="1"/>
          <p:nvPr/>
        </p:nvSpPr>
        <p:spPr>
          <a:xfrm>
            <a:off x="603849" y="5172314"/>
            <a:ext cx="8371643" cy="738664"/>
          </a:xfrm>
          <a:prstGeom prst="rect">
            <a:avLst/>
          </a:prstGeom>
          <a:noFill/>
        </p:spPr>
        <p:txBody>
          <a:bodyPr wrap="square" rtlCol="0">
            <a:spAutoFit/>
          </a:bodyPr>
          <a:lstStyle/>
          <a:p>
            <a:r>
              <a:rPr lang="en-US" sz="1400" dirty="0">
                <a:solidFill>
                  <a:schemeClr val="accent1"/>
                </a:solidFill>
                <a:latin typeface="+mj-lt"/>
              </a:rPr>
              <a:t>We can infer from above:</a:t>
            </a:r>
          </a:p>
          <a:p>
            <a:pPr marL="285750" indent="-285750">
              <a:buFont typeface="Wingdings" panose="05000000000000000000" pitchFamily="2" charset="2"/>
              <a:buChar char="ü"/>
            </a:pPr>
            <a:endParaRPr lang="en-US" sz="1400" dirty="0">
              <a:solidFill>
                <a:schemeClr val="accent1"/>
              </a:solidFill>
              <a:latin typeface="+mj-lt"/>
            </a:endParaRPr>
          </a:p>
          <a:p>
            <a:pPr marL="285750" indent="-285750">
              <a:buFont typeface="Wingdings" panose="05000000000000000000" pitchFamily="2" charset="2"/>
              <a:buChar char="ü"/>
            </a:pPr>
            <a:r>
              <a:rPr lang="en-US" sz="1400" dirty="0">
                <a:solidFill>
                  <a:schemeClr val="accent1"/>
                </a:solidFill>
                <a:latin typeface="+mj-lt"/>
              </a:rPr>
              <a:t>Lower number of defaults where income is higher than 300k.</a:t>
            </a:r>
            <a:endParaRPr lang="en-IN" sz="1400" dirty="0">
              <a:solidFill>
                <a:schemeClr val="accent1"/>
              </a:solidFill>
              <a:latin typeface="+mj-lt"/>
            </a:endParaRPr>
          </a:p>
        </p:txBody>
      </p:sp>
    </p:spTree>
    <p:extLst>
      <p:ext uri="{BB962C8B-B14F-4D97-AF65-F5344CB8AC3E}">
        <p14:creationId xmlns:p14="http://schemas.microsoft.com/office/powerpoint/2010/main" val="347733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C8AEA5-92D2-4271-A471-5AD338B06988}"/>
              </a:ext>
            </a:extLst>
          </p:cNvPr>
          <p:cNvPicPr>
            <a:picLocks noChangeAspect="1"/>
          </p:cNvPicPr>
          <p:nvPr/>
        </p:nvPicPr>
        <p:blipFill>
          <a:blip r:embed="rId2"/>
          <a:stretch>
            <a:fillRect/>
          </a:stretch>
        </p:blipFill>
        <p:spPr>
          <a:xfrm>
            <a:off x="500332" y="875734"/>
            <a:ext cx="11063295" cy="3714750"/>
          </a:xfrm>
          <a:prstGeom prst="rect">
            <a:avLst/>
          </a:prstGeom>
        </p:spPr>
      </p:pic>
      <p:sp>
        <p:nvSpPr>
          <p:cNvPr id="5" name="TextBox 4">
            <a:extLst>
              <a:ext uri="{FF2B5EF4-FFF2-40B4-BE49-F238E27FC236}">
                <a16:creationId xmlns:a16="http://schemas.microsoft.com/office/drawing/2014/main" id="{DC5E5DEF-AD68-43B6-B09B-590BFE9587EA}"/>
              </a:ext>
            </a:extLst>
          </p:cNvPr>
          <p:cNvSpPr txBox="1"/>
          <p:nvPr/>
        </p:nvSpPr>
        <p:spPr>
          <a:xfrm>
            <a:off x="500332" y="240619"/>
            <a:ext cx="11369615" cy="461665"/>
          </a:xfrm>
          <a:prstGeom prst="rect">
            <a:avLst/>
          </a:prstGeom>
          <a:noFill/>
        </p:spPr>
        <p:txBody>
          <a:bodyPr wrap="square" rtlCol="0">
            <a:spAutoFit/>
          </a:bodyPr>
          <a:lstStyle/>
          <a:p>
            <a:r>
              <a:rPr lang="en-US" sz="2400" b="1" i="1" dirty="0">
                <a:solidFill>
                  <a:schemeClr val="accent1"/>
                </a:solidFill>
                <a:latin typeface="+mj-lt"/>
              </a:rPr>
              <a:t>Credit vs Goods_Price Analysis</a:t>
            </a:r>
            <a:endParaRPr lang="en-IN" sz="2400" b="1" i="1" dirty="0">
              <a:solidFill>
                <a:schemeClr val="accent1"/>
              </a:solidFill>
              <a:latin typeface="+mj-lt"/>
            </a:endParaRPr>
          </a:p>
        </p:txBody>
      </p:sp>
      <p:sp>
        <p:nvSpPr>
          <p:cNvPr id="6" name="TextBox 5">
            <a:extLst>
              <a:ext uri="{FF2B5EF4-FFF2-40B4-BE49-F238E27FC236}">
                <a16:creationId xmlns:a16="http://schemas.microsoft.com/office/drawing/2014/main" id="{9A250E20-F044-48CE-A584-B7802659B560}"/>
              </a:ext>
            </a:extLst>
          </p:cNvPr>
          <p:cNvSpPr txBox="1"/>
          <p:nvPr/>
        </p:nvSpPr>
        <p:spPr>
          <a:xfrm>
            <a:off x="500332" y="4936319"/>
            <a:ext cx="8790316" cy="738664"/>
          </a:xfrm>
          <a:prstGeom prst="rect">
            <a:avLst/>
          </a:prstGeom>
          <a:noFill/>
        </p:spPr>
        <p:txBody>
          <a:bodyPr wrap="square" rtlCol="0">
            <a:spAutoFit/>
          </a:bodyPr>
          <a:lstStyle/>
          <a:p>
            <a:r>
              <a:rPr lang="en-US" sz="1400" dirty="0">
                <a:solidFill>
                  <a:schemeClr val="accent1"/>
                </a:solidFill>
                <a:latin typeface="+mj-lt"/>
              </a:rPr>
              <a:t>We can infer from above:</a:t>
            </a:r>
          </a:p>
          <a:p>
            <a:pPr marL="285750" indent="-285750">
              <a:buFont typeface="Wingdings" panose="05000000000000000000" pitchFamily="2" charset="2"/>
              <a:buChar char="ü"/>
            </a:pPr>
            <a:endParaRPr lang="en-US" sz="1400" dirty="0">
              <a:solidFill>
                <a:schemeClr val="accent1"/>
              </a:solidFill>
              <a:latin typeface="+mj-lt"/>
            </a:endParaRPr>
          </a:p>
          <a:p>
            <a:pPr marL="285750" indent="-285750">
              <a:buFont typeface="Wingdings" panose="05000000000000000000" pitchFamily="2" charset="2"/>
              <a:buChar char="ü"/>
            </a:pPr>
            <a:r>
              <a:rPr lang="en-US" sz="1400" dirty="0">
                <a:solidFill>
                  <a:schemeClr val="accent1"/>
                </a:solidFill>
                <a:latin typeface="+mj-lt"/>
              </a:rPr>
              <a:t>Defaulters are less if price of good is </a:t>
            </a:r>
            <a:r>
              <a:rPr lang="en-US" sz="1400" dirty="0" err="1">
                <a:solidFill>
                  <a:schemeClr val="accent1"/>
                </a:solidFill>
                <a:latin typeface="+mj-lt"/>
              </a:rPr>
              <a:t>upto</a:t>
            </a:r>
            <a:r>
              <a:rPr lang="en-US" sz="1400" dirty="0">
                <a:solidFill>
                  <a:schemeClr val="accent1"/>
                </a:solidFill>
                <a:latin typeface="+mj-lt"/>
              </a:rPr>
              <a:t> 500k and amount credit is also less than 500k.</a:t>
            </a:r>
            <a:endParaRPr lang="en-IN" sz="1400" dirty="0">
              <a:solidFill>
                <a:schemeClr val="accent1"/>
              </a:solidFill>
              <a:latin typeface="+mj-lt"/>
            </a:endParaRPr>
          </a:p>
        </p:txBody>
      </p:sp>
    </p:spTree>
    <p:extLst>
      <p:ext uri="{BB962C8B-B14F-4D97-AF65-F5344CB8AC3E}">
        <p14:creationId xmlns:p14="http://schemas.microsoft.com/office/powerpoint/2010/main" val="4027074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C838BA-A093-4012-8DC1-808CD87611B6}"/>
              </a:ext>
            </a:extLst>
          </p:cNvPr>
          <p:cNvPicPr>
            <a:picLocks noChangeAspect="1"/>
          </p:cNvPicPr>
          <p:nvPr/>
        </p:nvPicPr>
        <p:blipFill>
          <a:blip r:embed="rId2"/>
          <a:stretch>
            <a:fillRect/>
          </a:stretch>
        </p:blipFill>
        <p:spPr>
          <a:xfrm>
            <a:off x="330652" y="1620836"/>
            <a:ext cx="4886325" cy="2895600"/>
          </a:xfrm>
          <a:prstGeom prst="rect">
            <a:avLst/>
          </a:prstGeom>
        </p:spPr>
      </p:pic>
      <p:sp>
        <p:nvSpPr>
          <p:cNvPr id="3" name="TextBox 2">
            <a:extLst>
              <a:ext uri="{FF2B5EF4-FFF2-40B4-BE49-F238E27FC236}">
                <a16:creationId xmlns:a16="http://schemas.microsoft.com/office/drawing/2014/main" id="{6F1E5C78-CD95-4085-9CA6-0B65E03738C2}"/>
              </a:ext>
            </a:extLst>
          </p:cNvPr>
          <p:cNvSpPr txBox="1"/>
          <p:nvPr/>
        </p:nvSpPr>
        <p:spPr>
          <a:xfrm>
            <a:off x="258792" y="476798"/>
            <a:ext cx="11706046" cy="461665"/>
          </a:xfrm>
          <a:prstGeom prst="rect">
            <a:avLst/>
          </a:prstGeom>
          <a:noFill/>
        </p:spPr>
        <p:txBody>
          <a:bodyPr wrap="square" rtlCol="0">
            <a:spAutoFit/>
          </a:bodyPr>
          <a:lstStyle/>
          <a:p>
            <a:r>
              <a:rPr lang="en-US" sz="2400" b="1" i="1" dirty="0">
                <a:solidFill>
                  <a:schemeClr val="accent1"/>
                </a:solidFill>
                <a:latin typeface="+mj-lt"/>
              </a:rPr>
              <a:t>Top 10 correlation for numerical columns</a:t>
            </a:r>
            <a:endParaRPr lang="en-IN" sz="2400" b="1" i="1" dirty="0">
              <a:solidFill>
                <a:schemeClr val="accent1"/>
              </a:solidFill>
              <a:latin typeface="+mj-lt"/>
            </a:endParaRPr>
          </a:p>
        </p:txBody>
      </p:sp>
      <p:sp>
        <p:nvSpPr>
          <p:cNvPr id="4" name="TextBox 3">
            <a:extLst>
              <a:ext uri="{FF2B5EF4-FFF2-40B4-BE49-F238E27FC236}">
                <a16:creationId xmlns:a16="http://schemas.microsoft.com/office/drawing/2014/main" id="{8647B079-055A-4FFF-ACC1-E2DA2657ED2D}"/>
              </a:ext>
            </a:extLst>
          </p:cNvPr>
          <p:cNvSpPr txBox="1"/>
          <p:nvPr/>
        </p:nvSpPr>
        <p:spPr>
          <a:xfrm>
            <a:off x="330652" y="1252002"/>
            <a:ext cx="4296792" cy="338554"/>
          </a:xfrm>
          <a:prstGeom prst="rect">
            <a:avLst/>
          </a:prstGeom>
          <a:noFill/>
        </p:spPr>
        <p:txBody>
          <a:bodyPr wrap="square" rtlCol="0">
            <a:spAutoFit/>
          </a:bodyPr>
          <a:lstStyle/>
          <a:p>
            <a:pPr algn="ctr"/>
            <a:r>
              <a:rPr lang="en-US" sz="1600" b="1" dirty="0">
                <a:solidFill>
                  <a:schemeClr val="accent1"/>
                </a:solidFill>
                <a:latin typeface="+mj-lt"/>
              </a:rPr>
              <a:t>Correlation of data frame Target_0</a:t>
            </a:r>
            <a:endParaRPr lang="en-IN" sz="1600" b="1" dirty="0">
              <a:solidFill>
                <a:schemeClr val="accent1"/>
              </a:solidFill>
              <a:latin typeface="+mj-lt"/>
            </a:endParaRPr>
          </a:p>
        </p:txBody>
      </p:sp>
      <p:pic>
        <p:nvPicPr>
          <p:cNvPr id="5" name="Picture 4">
            <a:extLst>
              <a:ext uri="{FF2B5EF4-FFF2-40B4-BE49-F238E27FC236}">
                <a16:creationId xmlns:a16="http://schemas.microsoft.com/office/drawing/2014/main" id="{76879D57-13EF-4698-8065-4A2A66042917}"/>
              </a:ext>
            </a:extLst>
          </p:cNvPr>
          <p:cNvPicPr>
            <a:picLocks noChangeAspect="1"/>
          </p:cNvPicPr>
          <p:nvPr/>
        </p:nvPicPr>
        <p:blipFill>
          <a:blip r:embed="rId3"/>
          <a:stretch>
            <a:fillRect/>
          </a:stretch>
        </p:blipFill>
        <p:spPr>
          <a:xfrm>
            <a:off x="6425006" y="1616073"/>
            <a:ext cx="4829175" cy="2905125"/>
          </a:xfrm>
          <a:prstGeom prst="rect">
            <a:avLst/>
          </a:prstGeom>
        </p:spPr>
      </p:pic>
      <p:sp>
        <p:nvSpPr>
          <p:cNvPr id="6" name="TextBox 5">
            <a:extLst>
              <a:ext uri="{FF2B5EF4-FFF2-40B4-BE49-F238E27FC236}">
                <a16:creationId xmlns:a16="http://schemas.microsoft.com/office/drawing/2014/main" id="{D0A3C64C-474F-4D8D-A866-476A0B854F44}"/>
              </a:ext>
            </a:extLst>
          </p:cNvPr>
          <p:cNvSpPr txBox="1"/>
          <p:nvPr/>
        </p:nvSpPr>
        <p:spPr>
          <a:xfrm>
            <a:off x="6593542" y="1252002"/>
            <a:ext cx="4492101" cy="338554"/>
          </a:xfrm>
          <a:prstGeom prst="rect">
            <a:avLst/>
          </a:prstGeom>
          <a:noFill/>
        </p:spPr>
        <p:txBody>
          <a:bodyPr wrap="square" rtlCol="0">
            <a:spAutoFit/>
          </a:bodyPr>
          <a:lstStyle/>
          <a:p>
            <a:pPr algn="ctr"/>
            <a:r>
              <a:rPr lang="en-US" sz="1600" b="1" dirty="0">
                <a:solidFill>
                  <a:schemeClr val="accent1"/>
                </a:solidFill>
                <a:latin typeface="+mj-lt"/>
              </a:rPr>
              <a:t>Correlation of data frame Target_1</a:t>
            </a:r>
            <a:endParaRPr lang="en-IN" sz="1600" b="1" dirty="0">
              <a:solidFill>
                <a:schemeClr val="accent1"/>
              </a:solidFill>
              <a:latin typeface="+mj-lt"/>
            </a:endParaRPr>
          </a:p>
        </p:txBody>
      </p:sp>
      <p:sp>
        <p:nvSpPr>
          <p:cNvPr id="7" name="TextBox 6">
            <a:extLst>
              <a:ext uri="{FF2B5EF4-FFF2-40B4-BE49-F238E27FC236}">
                <a16:creationId xmlns:a16="http://schemas.microsoft.com/office/drawing/2014/main" id="{7009878D-1356-4996-B5E3-D5C351608366}"/>
              </a:ext>
            </a:extLst>
          </p:cNvPr>
          <p:cNvSpPr txBox="1"/>
          <p:nvPr/>
        </p:nvSpPr>
        <p:spPr>
          <a:xfrm>
            <a:off x="210637" y="5000976"/>
            <a:ext cx="11043544" cy="738664"/>
          </a:xfrm>
          <a:prstGeom prst="rect">
            <a:avLst/>
          </a:prstGeom>
          <a:noFill/>
        </p:spPr>
        <p:txBody>
          <a:bodyPr wrap="square" rtlCol="0">
            <a:spAutoFit/>
          </a:bodyPr>
          <a:lstStyle/>
          <a:p>
            <a:r>
              <a:rPr lang="en-US" sz="1400" dirty="0">
                <a:solidFill>
                  <a:schemeClr val="accent1"/>
                </a:solidFill>
                <a:latin typeface="+mj-lt"/>
              </a:rPr>
              <a:t>We can infer from above:</a:t>
            </a:r>
          </a:p>
          <a:p>
            <a:pPr marL="285750" indent="-285750">
              <a:buFont typeface="Wingdings" panose="05000000000000000000" pitchFamily="2" charset="2"/>
              <a:buChar char="ü"/>
            </a:pPr>
            <a:endParaRPr lang="en-US" sz="1400" dirty="0">
              <a:solidFill>
                <a:schemeClr val="accent1"/>
              </a:solidFill>
              <a:latin typeface="+mj-lt"/>
            </a:endParaRPr>
          </a:p>
          <a:p>
            <a:pPr marL="285750" indent="-285750">
              <a:buFont typeface="Wingdings" panose="05000000000000000000" pitchFamily="2" charset="2"/>
              <a:buChar char="ü"/>
            </a:pPr>
            <a:r>
              <a:rPr lang="en-US" sz="1400" dirty="0">
                <a:solidFill>
                  <a:schemeClr val="accent1"/>
                </a:solidFill>
                <a:latin typeface="+mj-lt"/>
              </a:rPr>
              <a:t>Almost all the variables for both the correlation in data frame Target_0 &amp; Target_1 is same.</a:t>
            </a:r>
            <a:endParaRPr lang="en-IN" sz="1400" dirty="0">
              <a:solidFill>
                <a:schemeClr val="accent1"/>
              </a:solidFill>
              <a:latin typeface="+mj-lt"/>
            </a:endParaRPr>
          </a:p>
        </p:txBody>
      </p:sp>
    </p:spTree>
    <p:extLst>
      <p:ext uri="{BB962C8B-B14F-4D97-AF65-F5344CB8AC3E}">
        <p14:creationId xmlns:p14="http://schemas.microsoft.com/office/powerpoint/2010/main" val="4275181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07B9-F557-4068-9543-5500D14C96F4}"/>
              </a:ext>
            </a:extLst>
          </p:cNvPr>
          <p:cNvSpPr>
            <a:spLocks noGrp="1"/>
          </p:cNvSpPr>
          <p:nvPr>
            <p:ph type="title"/>
          </p:nvPr>
        </p:nvSpPr>
        <p:spPr>
          <a:xfrm>
            <a:off x="408317" y="471020"/>
            <a:ext cx="10668000" cy="914400"/>
          </a:xfrm>
        </p:spPr>
        <p:txBody>
          <a:bodyPr>
            <a:normAutofit/>
          </a:bodyPr>
          <a:lstStyle/>
          <a:p>
            <a:pPr algn="l"/>
            <a:r>
              <a:rPr lang="en-US" sz="2400" b="1" dirty="0"/>
              <a:t>Conclusion </a:t>
            </a:r>
            <a:endParaRPr lang="en-IN" sz="2400" b="1" dirty="0"/>
          </a:p>
        </p:txBody>
      </p:sp>
      <p:sp>
        <p:nvSpPr>
          <p:cNvPr id="3" name="Content Placeholder 2">
            <a:extLst>
              <a:ext uri="{FF2B5EF4-FFF2-40B4-BE49-F238E27FC236}">
                <a16:creationId xmlns:a16="http://schemas.microsoft.com/office/drawing/2014/main" id="{98550112-8C12-41ED-AE73-032A9BF49093}"/>
              </a:ext>
            </a:extLst>
          </p:cNvPr>
          <p:cNvSpPr>
            <a:spLocks noGrp="1"/>
          </p:cNvSpPr>
          <p:nvPr>
            <p:ph idx="1"/>
          </p:nvPr>
        </p:nvSpPr>
        <p:spPr>
          <a:xfrm>
            <a:off x="520461" y="1047230"/>
            <a:ext cx="10668000" cy="4962618"/>
          </a:xfrm>
        </p:spPr>
        <p:txBody>
          <a:bodyPr>
            <a:normAutofit/>
          </a:bodyPr>
          <a:lstStyle/>
          <a:p>
            <a:pPr>
              <a:buFont typeface="Wingdings" panose="05000000000000000000" pitchFamily="2" charset="2"/>
              <a:buChar char="Ø"/>
            </a:pPr>
            <a:r>
              <a:rPr lang="en-US" sz="1400" b="1" dirty="0">
                <a:solidFill>
                  <a:schemeClr val="accent1"/>
                </a:solidFill>
                <a:latin typeface="+mj-lt"/>
              </a:rPr>
              <a:t>Cash Loans are popular among population.</a:t>
            </a:r>
            <a:endParaRPr lang="en-US" sz="1400" dirty="0">
              <a:solidFill>
                <a:schemeClr val="accent1"/>
              </a:solidFill>
              <a:latin typeface="+mj-lt"/>
            </a:endParaRPr>
          </a:p>
          <a:p>
            <a:pPr>
              <a:buFont typeface="Wingdings" panose="05000000000000000000" pitchFamily="2" charset="2"/>
              <a:buChar char="Ø"/>
            </a:pPr>
            <a:r>
              <a:rPr lang="en-US" sz="1400" b="1" dirty="0">
                <a:solidFill>
                  <a:schemeClr val="accent1"/>
                </a:solidFill>
                <a:latin typeface="+mj-lt"/>
              </a:rPr>
              <a:t>We can infer from above that revolving loans are comparatively safer.</a:t>
            </a:r>
            <a:endParaRPr lang="en-US" sz="1400" dirty="0">
              <a:solidFill>
                <a:schemeClr val="accent1"/>
              </a:solidFill>
              <a:latin typeface="+mj-lt"/>
            </a:endParaRPr>
          </a:p>
          <a:p>
            <a:pPr>
              <a:buFont typeface="Wingdings" panose="05000000000000000000" pitchFamily="2" charset="2"/>
              <a:buChar char="Ø"/>
            </a:pPr>
            <a:r>
              <a:rPr lang="en-US" sz="1400" b="1" dirty="0">
                <a:solidFill>
                  <a:schemeClr val="accent1"/>
                </a:solidFill>
                <a:latin typeface="+mj-lt"/>
              </a:rPr>
              <a:t>Working population are more prone to default.</a:t>
            </a:r>
            <a:r>
              <a:rPr lang="en-US" sz="1400" dirty="0">
                <a:solidFill>
                  <a:schemeClr val="accent1"/>
                </a:solidFill>
                <a:latin typeface="+mj-lt"/>
              </a:rPr>
              <a:t> </a:t>
            </a:r>
            <a:r>
              <a:rPr lang="en-US" sz="1400" b="1" dirty="0">
                <a:solidFill>
                  <a:schemeClr val="accent1"/>
                </a:solidFill>
                <a:latin typeface="+mj-lt"/>
              </a:rPr>
              <a:t>4. Population living in Rented apartments and those living with parents have higher default rate as they have higher proportion in the Defaulted population as compared to non defaulted population.</a:t>
            </a:r>
            <a:endParaRPr lang="en-US" sz="1400" dirty="0">
              <a:solidFill>
                <a:schemeClr val="accent1"/>
              </a:solidFill>
              <a:latin typeface="+mj-lt"/>
            </a:endParaRPr>
          </a:p>
          <a:p>
            <a:pPr>
              <a:buFont typeface="Wingdings" panose="05000000000000000000" pitchFamily="2" charset="2"/>
              <a:buChar char="Ø"/>
            </a:pPr>
            <a:r>
              <a:rPr lang="en-US" sz="1400" b="1" dirty="0">
                <a:solidFill>
                  <a:schemeClr val="accent1"/>
                </a:solidFill>
                <a:latin typeface="+mj-lt"/>
              </a:rPr>
              <a:t>Single/ not married is proportionally higher in defaulted population as compared to non defaulted population. This shows that single applicants have higher defaults.</a:t>
            </a:r>
            <a:endParaRPr lang="en-US" sz="1400" dirty="0">
              <a:solidFill>
                <a:schemeClr val="accent1"/>
              </a:solidFill>
              <a:latin typeface="+mj-lt"/>
            </a:endParaRPr>
          </a:p>
          <a:p>
            <a:pPr>
              <a:buFont typeface="Wingdings" panose="05000000000000000000" pitchFamily="2" charset="2"/>
              <a:buChar char="Ø"/>
            </a:pPr>
            <a:r>
              <a:rPr lang="en-US" sz="1400" b="1" dirty="0">
                <a:solidFill>
                  <a:schemeClr val="accent1"/>
                </a:solidFill>
                <a:latin typeface="+mj-lt"/>
              </a:rPr>
              <a:t>Secondary/secondary special are more prone to default.</a:t>
            </a:r>
            <a:endParaRPr lang="en-US" sz="1400" dirty="0">
              <a:solidFill>
                <a:schemeClr val="accent1"/>
              </a:solidFill>
              <a:latin typeface="+mj-lt"/>
            </a:endParaRPr>
          </a:p>
          <a:p>
            <a:pPr>
              <a:buFont typeface="Wingdings" panose="05000000000000000000" pitchFamily="2" charset="2"/>
              <a:buChar char="Ø"/>
            </a:pPr>
            <a:r>
              <a:rPr lang="en-US" sz="1400" b="1" dirty="0">
                <a:solidFill>
                  <a:schemeClr val="accent1"/>
                </a:solidFill>
                <a:latin typeface="+mj-lt"/>
              </a:rPr>
              <a:t>Low income range has higher defaults as their proportion in defaulted population is higher than in the non defaulted population</a:t>
            </a:r>
            <a:endParaRPr lang="en-US" sz="1400" dirty="0">
              <a:solidFill>
                <a:schemeClr val="accent1"/>
              </a:solidFill>
              <a:latin typeface="+mj-lt"/>
            </a:endParaRPr>
          </a:p>
          <a:p>
            <a:pPr>
              <a:buFont typeface="Wingdings" panose="05000000000000000000" pitchFamily="2" charset="2"/>
              <a:buChar char="Ø"/>
            </a:pPr>
            <a:r>
              <a:rPr lang="en-US" sz="1400" b="1" dirty="0">
                <a:solidFill>
                  <a:schemeClr val="accent1"/>
                </a:solidFill>
                <a:latin typeface="+mj-lt"/>
              </a:rPr>
              <a:t>25-45 Age group are more prone to default.</a:t>
            </a:r>
            <a:endParaRPr lang="en-US" sz="1400" dirty="0">
              <a:solidFill>
                <a:schemeClr val="accent1"/>
              </a:solidFill>
              <a:latin typeface="+mj-lt"/>
            </a:endParaRPr>
          </a:p>
          <a:p>
            <a:pPr>
              <a:buFont typeface="Wingdings" panose="05000000000000000000" pitchFamily="2" charset="2"/>
              <a:buChar char="Ø"/>
            </a:pPr>
            <a:r>
              <a:rPr lang="en-US" sz="1400" b="1" dirty="0">
                <a:solidFill>
                  <a:schemeClr val="accent1"/>
                </a:solidFill>
                <a:latin typeface="+mj-lt"/>
              </a:rPr>
              <a:t>Lower number of defaults where income is higher than 300k</a:t>
            </a:r>
            <a:endParaRPr lang="en-US" sz="1400" dirty="0">
              <a:solidFill>
                <a:schemeClr val="accent1"/>
              </a:solidFill>
              <a:latin typeface="+mj-lt"/>
            </a:endParaRPr>
          </a:p>
          <a:p>
            <a:pPr>
              <a:buFont typeface="Wingdings" panose="05000000000000000000" pitchFamily="2" charset="2"/>
              <a:buChar char="Ø"/>
            </a:pPr>
            <a:r>
              <a:rPr lang="en-US" sz="1400" b="1" dirty="0">
                <a:solidFill>
                  <a:schemeClr val="accent1"/>
                </a:solidFill>
                <a:latin typeface="+mj-lt"/>
              </a:rPr>
              <a:t>Defaulters are less if price of good is up to 500k and amount credit is also less than 500k</a:t>
            </a:r>
            <a:endParaRPr lang="en-US" sz="1400" dirty="0">
              <a:solidFill>
                <a:schemeClr val="accent1"/>
              </a:solidFill>
              <a:latin typeface="+mj-lt"/>
            </a:endParaRPr>
          </a:p>
          <a:p>
            <a:pPr>
              <a:buFont typeface="Wingdings" panose="05000000000000000000" pitchFamily="2" charset="2"/>
              <a:buChar char="Ø"/>
            </a:pPr>
            <a:endParaRPr lang="en-IN" sz="1400" dirty="0">
              <a:solidFill>
                <a:schemeClr val="accent1"/>
              </a:solidFill>
              <a:latin typeface="+mj-lt"/>
            </a:endParaRPr>
          </a:p>
        </p:txBody>
      </p:sp>
    </p:spTree>
    <p:extLst>
      <p:ext uri="{BB962C8B-B14F-4D97-AF65-F5344CB8AC3E}">
        <p14:creationId xmlns:p14="http://schemas.microsoft.com/office/powerpoint/2010/main" val="3624582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14F2F3-A618-4224-8A03-57C5FF97818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125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2091" y="172526"/>
            <a:ext cx="9342407" cy="4739759"/>
          </a:xfrm>
          <a:prstGeom prst="rect">
            <a:avLst/>
          </a:prstGeom>
          <a:noFill/>
        </p:spPr>
        <p:txBody>
          <a:bodyPr wrap="square" rtlCol="0">
            <a:spAutoFit/>
          </a:bodyPr>
          <a:lstStyle/>
          <a:p>
            <a:r>
              <a:rPr lang="en-IN" sz="1600" b="1" dirty="0">
                <a:solidFill>
                  <a:schemeClr val="accent1"/>
                </a:solidFill>
                <a:latin typeface="+mj-lt"/>
              </a:rPr>
              <a:t>Index:</a:t>
            </a:r>
          </a:p>
          <a:p>
            <a:pPr marL="285750" indent="-285750">
              <a:buFont typeface="Wingdings" panose="05000000000000000000" pitchFamily="2" charset="2"/>
              <a:buChar char="§"/>
            </a:pPr>
            <a:endParaRPr lang="en-IN" sz="1200" dirty="0">
              <a:solidFill>
                <a:schemeClr val="accent1"/>
              </a:solidFill>
            </a:endParaRPr>
          </a:p>
          <a:p>
            <a:pPr marL="285750" indent="-285750">
              <a:buFont typeface="Wingdings" panose="05000000000000000000" pitchFamily="2" charset="2"/>
              <a:buChar char="§"/>
            </a:pPr>
            <a:r>
              <a:rPr lang="en-IN" sz="1400" dirty="0">
                <a:solidFill>
                  <a:schemeClr val="accent1"/>
                </a:solidFill>
                <a:latin typeface="+mj-lt"/>
              </a:rPr>
              <a:t>Business Overview</a:t>
            </a:r>
          </a:p>
          <a:p>
            <a:pPr marL="285750" indent="-285750">
              <a:buFont typeface="Wingdings" panose="05000000000000000000" pitchFamily="2" charset="2"/>
              <a:buChar char="§"/>
            </a:pPr>
            <a:endParaRPr lang="en-IN" sz="1400" dirty="0">
              <a:solidFill>
                <a:schemeClr val="accent1"/>
              </a:solidFill>
              <a:latin typeface="+mj-lt"/>
            </a:endParaRPr>
          </a:p>
          <a:p>
            <a:pPr marL="285750" indent="-285750">
              <a:buFont typeface="Wingdings" panose="05000000000000000000" pitchFamily="2" charset="2"/>
              <a:buChar char="§"/>
            </a:pPr>
            <a:r>
              <a:rPr lang="en-IN" sz="1400" dirty="0">
                <a:solidFill>
                  <a:schemeClr val="accent1"/>
                </a:solidFill>
                <a:latin typeface="+mj-lt"/>
              </a:rPr>
              <a:t>Data Imbalance</a:t>
            </a:r>
          </a:p>
          <a:p>
            <a:pPr marL="285750" indent="-285750">
              <a:buFont typeface="Wingdings" panose="05000000000000000000" pitchFamily="2" charset="2"/>
              <a:buChar char="§"/>
            </a:pPr>
            <a:endParaRPr lang="en-IN" sz="1400" dirty="0">
              <a:solidFill>
                <a:schemeClr val="accent1"/>
              </a:solidFill>
              <a:latin typeface="+mj-lt"/>
            </a:endParaRPr>
          </a:p>
          <a:p>
            <a:pPr marL="285750" indent="-285750">
              <a:buFont typeface="Wingdings" panose="05000000000000000000" pitchFamily="2" charset="2"/>
              <a:buChar char="§"/>
            </a:pPr>
            <a:r>
              <a:rPr lang="en-IN" sz="1400" dirty="0">
                <a:solidFill>
                  <a:schemeClr val="accent1"/>
                </a:solidFill>
                <a:latin typeface="+mj-lt"/>
              </a:rPr>
              <a:t>Categorical Variable Analysis</a:t>
            </a:r>
          </a:p>
          <a:p>
            <a:pPr marL="742950" lvl="1" indent="-285750">
              <a:buFont typeface="Courier New" panose="02070309020205020404" pitchFamily="49" charset="0"/>
              <a:buChar char="o"/>
            </a:pPr>
            <a:r>
              <a:rPr lang="en-IN" sz="1200" dirty="0">
                <a:solidFill>
                  <a:schemeClr val="accent1"/>
                </a:solidFill>
                <a:latin typeface="+mj-lt"/>
              </a:rPr>
              <a:t>Contract Type Analysis-------------------------------- Cash Loans vs Revolving Loans</a:t>
            </a:r>
          </a:p>
          <a:p>
            <a:pPr marL="742950" lvl="1" indent="-285750">
              <a:buFont typeface="Courier New" panose="02070309020205020404" pitchFamily="49" charset="0"/>
              <a:buChar char="o"/>
            </a:pPr>
            <a:r>
              <a:rPr lang="en-IN" sz="1200" dirty="0">
                <a:solidFill>
                  <a:schemeClr val="accent1"/>
                </a:solidFill>
                <a:latin typeface="+mj-lt"/>
              </a:rPr>
              <a:t>Income Type Analysis---------------------------------- Based on Income Type like: Working etc</a:t>
            </a:r>
          </a:p>
          <a:p>
            <a:pPr marL="742950" lvl="1" indent="-285750">
              <a:buFont typeface="Courier New" panose="02070309020205020404" pitchFamily="49" charset="0"/>
              <a:buChar char="o"/>
            </a:pPr>
            <a:r>
              <a:rPr lang="en-IN" sz="1200" dirty="0">
                <a:solidFill>
                  <a:schemeClr val="accent1"/>
                </a:solidFill>
                <a:latin typeface="+mj-lt"/>
              </a:rPr>
              <a:t>Housing Type Analysis--------------------------------- Based on type of housing like: rented, owned, etc</a:t>
            </a:r>
          </a:p>
          <a:p>
            <a:pPr marL="742950" lvl="1" indent="-285750">
              <a:buFont typeface="Courier New" panose="02070309020205020404" pitchFamily="49" charset="0"/>
              <a:buChar char="o"/>
            </a:pPr>
            <a:r>
              <a:rPr lang="en-IN" sz="1200" dirty="0">
                <a:solidFill>
                  <a:schemeClr val="accent1"/>
                </a:solidFill>
                <a:latin typeface="+mj-lt"/>
              </a:rPr>
              <a:t>Family Status Analysis-------------------------------- Based on family type like: single, married, etc</a:t>
            </a:r>
          </a:p>
          <a:p>
            <a:pPr marL="742950" lvl="1" indent="-285750">
              <a:buFont typeface="Courier New" panose="02070309020205020404" pitchFamily="49" charset="0"/>
              <a:buChar char="o"/>
            </a:pPr>
            <a:r>
              <a:rPr lang="en-IN" sz="1200" dirty="0">
                <a:solidFill>
                  <a:schemeClr val="accent1"/>
                </a:solidFill>
                <a:latin typeface="+mj-lt"/>
              </a:rPr>
              <a:t>Education Type Analysis------------------------------ Based on type of education</a:t>
            </a:r>
          </a:p>
          <a:p>
            <a:pPr marL="742950" lvl="1" indent="-285750">
              <a:buFont typeface="Courier New" panose="02070309020205020404" pitchFamily="49" charset="0"/>
              <a:buChar char="o"/>
            </a:pPr>
            <a:r>
              <a:rPr lang="en-IN" sz="1200" dirty="0">
                <a:solidFill>
                  <a:schemeClr val="accent1"/>
                </a:solidFill>
                <a:latin typeface="+mj-lt"/>
              </a:rPr>
              <a:t>Income Range Analysis ------------------------------- Based on range of income</a:t>
            </a:r>
          </a:p>
          <a:p>
            <a:pPr marL="742950" lvl="1" indent="-285750">
              <a:buFont typeface="Courier New" panose="02070309020205020404" pitchFamily="49" charset="0"/>
              <a:buChar char="o"/>
            </a:pPr>
            <a:r>
              <a:rPr lang="en-IN" sz="1200" dirty="0">
                <a:solidFill>
                  <a:schemeClr val="accent1"/>
                </a:solidFill>
                <a:latin typeface="+mj-lt"/>
              </a:rPr>
              <a:t>Age Group Analysis ------------------------------------ Based on age group range</a:t>
            </a:r>
          </a:p>
          <a:p>
            <a:pPr marL="742950" lvl="1" indent="-285750">
              <a:buFont typeface="Courier New" panose="02070309020205020404" pitchFamily="49" charset="0"/>
              <a:buChar char="o"/>
            </a:pPr>
            <a:endParaRPr lang="en-IN" sz="1400" dirty="0">
              <a:solidFill>
                <a:schemeClr val="accent1"/>
              </a:solidFill>
              <a:latin typeface="+mj-lt"/>
            </a:endParaRPr>
          </a:p>
          <a:p>
            <a:pPr marL="285750" indent="-285750">
              <a:buFont typeface="Wingdings" panose="05000000000000000000" pitchFamily="2" charset="2"/>
              <a:buChar char="§"/>
            </a:pPr>
            <a:r>
              <a:rPr lang="en-IN" sz="1400" dirty="0">
                <a:solidFill>
                  <a:schemeClr val="accent1"/>
                </a:solidFill>
                <a:latin typeface="+mj-lt"/>
              </a:rPr>
              <a:t>Numerical Variable Analysis</a:t>
            </a:r>
          </a:p>
          <a:p>
            <a:pPr marL="742950" lvl="1" indent="-285750">
              <a:buFont typeface="Courier New" panose="02070309020205020404" pitchFamily="49" charset="0"/>
              <a:buChar char="o"/>
            </a:pPr>
            <a:r>
              <a:rPr lang="en-IN" sz="1200" dirty="0">
                <a:solidFill>
                  <a:schemeClr val="accent1"/>
                </a:solidFill>
                <a:latin typeface="+mj-lt"/>
              </a:rPr>
              <a:t>Amount Income Mean Analysis</a:t>
            </a:r>
          </a:p>
          <a:p>
            <a:pPr marL="742950" lvl="1" indent="-285750">
              <a:buFont typeface="Courier New" panose="02070309020205020404" pitchFamily="49" charset="0"/>
              <a:buChar char="o"/>
            </a:pPr>
            <a:r>
              <a:rPr lang="en-IN" sz="1200" dirty="0">
                <a:solidFill>
                  <a:schemeClr val="accent1"/>
                </a:solidFill>
                <a:latin typeface="+mj-lt"/>
              </a:rPr>
              <a:t>Income vs Credit Analysis</a:t>
            </a:r>
          </a:p>
          <a:p>
            <a:pPr marL="742950" lvl="1" indent="-285750">
              <a:buFont typeface="Courier New" panose="02070309020205020404" pitchFamily="49" charset="0"/>
              <a:buChar char="o"/>
            </a:pPr>
            <a:r>
              <a:rPr lang="en-IN" sz="1200" dirty="0">
                <a:solidFill>
                  <a:schemeClr val="accent1"/>
                </a:solidFill>
                <a:latin typeface="+mj-lt"/>
              </a:rPr>
              <a:t>Credit vs Goods Price Analysis</a:t>
            </a:r>
          </a:p>
          <a:p>
            <a:pPr marL="742950" lvl="1" indent="-285750">
              <a:buFont typeface="Wingdings" panose="05000000000000000000" pitchFamily="2" charset="2"/>
              <a:buChar char="§"/>
            </a:pPr>
            <a:endParaRPr lang="en-IN" sz="1400" dirty="0">
              <a:solidFill>
                <a:schemeClr val="accent1"/>
              </a:solidFill>
              <a:latin typeface="+mj-lt"/>
            </a:endParaRPr>
          </a:p>
          <a:p>
            <a:pPr marL="285750" indent="-285750">
              <a:buFont typeface="Wingdings" panose="05000000000000000000" pitchFamily="2" charset="2"/>
              <a:buChar char="§"/>
            </a:pPr>
            <a:r>
              <a:rPr lang="en-IN" sz="1400" dirty="0">
                <a:solidFill>
                  <a:schemeClr val="accent1"/>
                </a:solidFill>
                <a:latin typeface="+mj-lt"/>
              </a:rPr>
              <a:t>Top 10 correlation of numerical columns</a:t>
            </a:r>
          </a:p>
          <a:p>
            <a:pPr marL="285750" indent="-285750">
              <a:buFont typeface="Wingdings" panose="05000000000000000000" pitchFamily="2" charset="2"/>
              <a:buChar char="§"/>
            </a:pPr>
            <a:endParaRPr lang="en-IN" sz="1400" dirty="0">
              <a:solidFill>
                <a:schemeClr val="accent1"/>
              </a:solidFill>
              <a:latin typeface="+mj-lt"/>
            </a:endParaRPr>
          </a:p>
          <a:p>
            <a:pPr marL="285750" indent="-285750">
              <a:buFont typeface="Wingdings" panose="05000000000000000000" pitchFamily="2" charset="2"/>
              <a:buChar char="§"/>
            </a:pPr>
            <a:r>
              <a:rPr lang="en-IN" sz="1400" dirty="0">
                <a:solidFill>
                  <a:schemeClr val="accent1"/>
                </a:solidFill>
                <a:latin typeface="+mj-lt"/>
              </a:rPr>
              <a:t>Conclusion</a:t>
            </a:r>
          </a:p>
        </p:txBody>
      </p:sp>
    </p:spTree>
    <p:extLst>
      <p:ext uri="{BB962C8B-B14F-4D97-AF65-F5344CB8AC3E}">
        <p14:creationId xmlns:p14="http://schemas.microsoft.com/office/powerpoint/2010/main" val="54503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5D40-94B7-46BE-9667-2B21CB938C96}"/>
              </a:ext>
            </a:extLst>
          </p:cNvPr>
          <p:cNvSpPr>
            <a:spLocks noGrp="1"/>
          </p:cNvSpPr>
          <p:nvPr>
            <p:ph type="title"/>
          </p:nvPr>
        </p:nvSpPr>
        <p:spPr>
          <a:xfrm>
            <a:off x="762000" y="377301"/>
            <a:ext cx="10668000" cy="493967"/>
          </a:xfrm>
        </p:spPr>
        <p:txBody>
          <a:bodyPr>
            <a:normAutofit/>
          </a:bodyPr>
          <a:lstStyle/>
          <a:p>
            <a:pPr algn="l"/>
            <a:r>
              <a:rPr lang="en-US" sz="2400" b="1" dirty="0">
                <a:cs typeface="Calibri" panose="020F0502020204030204" pitchFamily="34" charset="0"/>
              </a:rPr>
              <a:t>Business Overview</a:t>
            </a:r>
            <a:endParaRPr lang="en-IN" sz="2400" b="1" dirty="0">
              <a:cs typeface="Calibri" panose="020F0502020204030204" pitchFamily="34" charset="0"/>
            </a:endParaRPr>
          </a:p>
        </p:txBody>
      </p:sp>
      <p:sp>
        <p:nvSpPr>
          <p:cNvPr id="3" name="Content Placeholder 2">
            <a:extLst>
              <a:ext uri="{FF2B5EF4-FFF2-40B4-BE49-F238E27FC236}">
                <a16:creationId xmlns:a16="http://schemas.microsoft.com/office/drawing/2014/main" id="{7EC400D3-779E-4F34-B06C-66396C28F9D0}"/>
              </a:ext>
            </a:extLst>
          </p:cNvPr>
          <p:cNvSpPr>
            <a:spLocks noGrp="1"/>
          </p:cNvSpPr>
          <p:nvPr>
            <p:ph idx="1"/>
          </p:nvPr>
        </p:nvSpPr>
        <p:spPr>
          <a:xfrm>
            <a:off x="762000" y="1054852"/>
            <a:ext cx="10668000" cy="4799066"/>
          </a:xfrm>
        </p:spPr>
        <p:txBody>
          <a:bodyPr>
            <a:normAutofit/>
          </a:bodyPr>
          <a:lstStyle/>
          <a:p>
            <a:pPr lvl="1">
              <a:buFont typeface="Wingdings" panose="05000000000000000000" pitchFamily="2" charset="2"/>
              <a:buChar char="Ø"/>
            </a:pPr>
            <a:r>
              <a:rPr lang="en-US" sz="1400" dirty="0">
                <a:solidFill>
                  <a:schemeClr val="accent1"/>
                </a:solidFill>
                <a:latin typeface="+mj-lt"/>
                <a:cs typeface="Calibri" panose="020F0502020204030204" pitchFamily="34" charset="0"/>
              </a:rPr>
              <a:t>Due to insufficient or non existent credit history of customer, loan company finds difficult in lending the loans.</a:t>
            </a:r>
          </a:p>
          <a:p>
            <a:pPr lvl="1">
              <a:buFont typeface="Wingdings" panose="05000000000000000000" pitchFamily="2" charset="2"/>
              <a:buChar char="Ø"/>
            </a:pPr>
            <a:r>
              <a:rPr lang="en-US" sz="1400" dirty="0">
                <a:solidFill>
                  <a:schemeClr val="accent1"/>
                </a:solidFill>
                <a:latin typeface="+mj-lt"/>
                <a:cs typeface="Calibri" panose="020F0502020204030204" pitchFamily="34" charset="0"/>
              </a:rPr>
              <a:t>Insufficient info with company is becoming the advantage for the consumers as they are becoming the defaulter.</a:t>
            </a:r>
          </a:p>
          <a:p>
            <a:pPr lvl="1">
              <a:buFont typeface="Wingdings" panose="05000000000000000000" pitchFamily="2" charset="2"/>
              <a:buChar char="Ø"/>
            </a:pPr>
            <a:r>
              <a:rPr lang="en-IN" sz="1400" dirty="0">
                <a:solidFill>
                  <a:schemeClr val="accent1"/>
                </a:solidFill>
                <a:latin typeface="+mj-lt"/>
                <a:cs typeface="Calibri" panose="020F0502020204030204" pitchFamily="34" charset="0"/>
              </a:rPr>
              <a:t>Loan company wants to leverage the power of EDA to find patterns in data to identify the potential customers and segregate it from defaulters and non defaulters and help in growing the business of the company.</a:t>
            </a:r>
          </a:p>
          <a:p>
            <a:pPr lvl="1">
              <a:buFont typeface="Wingdings" panose="05000000000000000000" pitchFamily="2" charset="2"/>
              <a:buChar char="Ø"/>
            </a:pPr>
            <a:r>
              <a:rPr lang="en-IN" sz="1400" dirty="0">
                <a:solidFill>
                  <a:schemeClr val="accent1"/>
                </a:solidFill>
                <a:latin typeface="+mj-lt"/>
                <a:cs typeface="Calibri" panose="020F0502020204030204" pitchFamily="34" charset="0"/>
              </a:rPr>
              <a:t>When customers applies for loan, 4 types of decision can be taken by the company i.e. -</a:t>
            </a:r>
          </a:p>
          <a:p>
            <a:pPr lvl="2">
              <a:buFont typeface="Wingdings" panose="05000000000000000000" pitchFamily="2" charset="2"/>
              <a:buChar char="§"/>
            </a:pPr>
            <a:r>
              <a:rPr lang="en-IN" sz="1400" dirty="0">
                <a:solidFill>
                  <a:schemeClr val="accent1"/>
                </a:solidFill>
                <a:latin typeface="+mj-lt"/>
                <a:cs typeface="Calibri" panose="020F0502020204030204" pitchFamily="34" charset="0"/>
              </a:rPr>
              <a:t>Approved : Company approves application</a:t>
            </a:r>
          </a:p>
          <a:p>
            <a:pPr lvl="2">
              <a:buFont typeface="Wingdings" panose="05000000000000000000" pitchFamily="2" charset="2"/>
              <a:buChar char="§"/>
            </a:pPr>
            <a:r>
              <a:rPr lang="en-IN" sz="1400" dirty="0">
                <a:solidFill>
                  <a:schemeClr val="accent1"/>
                </a:solidFill>
                <a:latin typeface="+mj-lt"/>
                <a:cs typeface="Calibri" panose="020F0502020204030204" pitchFamily="34" charset="0"/>
              </a:rPr>
              <a:t>Cancelled : Customer changed his decision of taking loan, hence cancelled during approval.</a:t>
            </a:r>
          </a:p>
          <a:p>
            <a:pPr lvl="2">
              <a:buFont typeface="Wingdings" panose="05000000000000000000" pitchFamily="2" charset="2"/>
              <a:buChar char="§"/>
            </a:pPr>
            <a:r>
              <a:rPr lang="en-IN" sz="1400" dirty="0">
                <a:solidFill>
                  <a:schemeClr val="accent1"/>
                </a:solidFill>
                <a:latin typeface="+mj-lt"/>
                <a:cs typeface="Calibri" panose="020F0502020204030204" pitchFamily="34" charset="0"/>
              </a:rPr>
              <a:t>Refused : Company refused loan as certain pre-requirements are not met.</a:t>
            </a:r>
          </a:p>
          <a:p>
            <a:pPr lvl="2">
              <a:buFont typeface="Wingdings" panose="05000000000000000000" pitchFamily="2" charset="2"/>
              <a:buChar char="§"/>
            </a:pPr>
            <a:r>
              <a:rPr lang="en-IN" sz="1400" dirty="0">
                <a:solidFill>
                  <a:schemeClr val="accent1"/>
                </a:solidFill>
                <a:latin typeface="+mj-lt"/>
                <a:cs typeface="Calibri" panose="020F0502020204030204" pitchFamily="34" charset="0"/>
              </a:rPr>
              <a:t>Unused offer : Loan has been cancelled by client on different stage of process.</a:t>
            </a:r>
          </a:p>
        </p:txBody>
      </p:sp>
    </p:spTree>
    <p:extLst>
      <p:ext uri="{BB962C8B-B14F-4D97-AF65-F5344CB8AC3E}">
        <p14:creationId xmlns:p14="http://schemas.microsoft.com/office/powerpoint/2010/main" val="396034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5E5F4B3-71AF-4E3F-AE6F-CA9822B5E194}"/>
              </a:ext>
            </a:extLst>
          </p:cNvPr>
          <p:cNvPicPr>
            <a:picLocks noChangeAspect="1"/>
          </p:cNvPicPr>
          <p:nvPr/>
        </p:nvPicPr>
        <p:blipFill>
          <a:blip r:embed="rId2"/>
          <a:stretch>
            <a:fillRect/>
          </a:stretch>
        </p:blipFill>
        <p:spPr>
          <a:xfrm>
            <a:off x="706184" y="2829465"/>
            <a:ext cx="6160442" cy="2863969"/>
          </a:xfrm>
          <a:prstGeom prst="rect">
            <a:avLst/>
          </a:prstGeom>
        </p:spPr>
      </p:pic>
      <p:sp>
        <p:nvSpPr>
          <p:cNvPr id="21" name="TextBox 20">
            <a:extLst>
              <a:ext uri="{FF2B5EF4-FFF2-40B4-BE49-F238E27FC236}">
                <a16:creationId xmlns:a16="http://schemas.microsoft.com/office/drawing/2014/main" id="{D8DEAAA0-6739-447C-A4AE-90465777FF56}"/>
              </a:ext>
            </a:extLst>
          </p:cNvPr>
          <p:cNvSpPr txBox="1"/>
          <p:nvPr/>
        </p:nvSpPr>
        <p:spPr>
          <a:xfrm>
            <a:off x="706184" y="454111"/>
            <a:ext cx="4895626" cy="461665"/>
          </a:xfrm>
          <a:prstGeom prst="rect">
            <a:avLst/>
          </a:prstGeom>
          <a:noFill/>
        </p:spPr>
        <p:txBody>
          <a:bodyPr wrap="square" rtlCol="0">
            <a:spAutoFit/>
          </a:bodyPr>
          <a:lstStyle/>
          <a:p>
            <a:r>
              <a:rPr lang="en-US" sz="2400" b="1" i="1" dirty="0">
                <a:solidFill>
                  <a:schemeClr val="accent1"/>
                </a:solidFill>
                <a:latin typeface="+mj-lt"/>
              </a:rPr>
              <a:t>Data Imbalance </a:t>
            </a:r>
            <a:endParaRPr lang="en-IN" sz="2400" b="1" i="1" dirty="0">
              <a:solidFill>
                <a:schemeClr val="accent1"/>
              </a:solidFill>
              <a:latin typeface="+mj-lt"/>
            </a:endParaRPr>
          </a:p>
        </p:txBody>
      </p:sp>
      <p:sp>
        <p:nvSpPr>
          <p:cNvPr id="22" name="TextBox 21">
            <a:extLst>
              <a:ext uri="{FF2B5EF4-FFF2-40B4-BE49-F238E27FC236}">
                <a16:creationId xmlns:a16="http://schemas.microsoft.com/office/drawing/2014/main" id="{EAF81EB4-386C-4E75-800E-B1E408E89CFA}"/>
              </a:ext>
            </a:extLst>
          </p:cNvPr>
          <p:cNvSpPr txBox="1"/>
          <p:nvPr/>
        </p:nvSpPr>
        <p:spPr>
          <a:xfrm>
            <a:off x="706184" y="1049925"/>
            <a:ext cx="10994585" cy="738664"/>
          </a:xfrm>
          <a:prstGeom prst="rect">
            <a:avLst/>
          </a:prstGeom>
          <a:noFill/>
        </p:spPr>
        <p:txBody>
          <a:bodyPr wrap="square" rtlCol="0">
            <a:spAutoFit/>
          </a:bodyPr>
          <a:lstStyle/>
          <a:p>
            <a:r>
              <a:rPr lang="en-US" sz="1400" b="1" dirty="0">
                <a:solidFill>
                  <a:schemeClr val="accent1"/>
                </a:solidFill>
                <a:latin typeface="+mj-lt"/>
              </a:rPr>
              <a:t>Imbalanced data</a:t>
            </a:r>
            <a:r>
              <a:rPr lang="en-US" sz="1400" dirty="0">
                <a:solidFill>
                  <a:schemeClr val="accent1"/>
                </a:solidFill>
                <a:latin typeface="+mj-lt"/>
              </a:rPr>
              <a:t> typically refers to </a:t>
            </a:r>
            <a:r>
              <a:rPr lang="en-IN" sz="1400" dirty="0">
                <a:solidFill>
                  <a:schemeClr val="accent1"/>
                </a:solidFill>
                <a:latin typeface="+mj-lt"/>
              </a:rPr>
              <a:t>an unequal distribution of classes within a dataset. For example, in our application_data dataset, most of the population are found non-defaulted and a very few no. of cases in population are found defaulted. This leaves us with something like 91:9 ratio between the non-defaulted and defaulted population. </a:t>
            </a:r>
          </a:p>
        </p:txBody>
      </p:sp>
      <p:sp>
        <p:nvSpPr>
          <p:cNvPr id="23" name="TextBox 22">
            <a:extLst>
              <a:ext uri="{FF2B5EF4-FFF2-40B4-BE49-F238E27FC236}">
                <a16:creationId xmlns:a16="http://schemas.microsoft.com/office/drawing/2014/main" id="{A1203CA8-EAC9-404F-93A7-11E6A4046361}"/>
              </a:ext>
            </a:extLst>
          </p:cNvPr>
          <p:cNvSpPr txBox="1"/>
          <p:nvPr/>
        </p:nvSpPr>
        <p:spPr>
          <a:xfrm>
            <a:off x="7136330" y="3481560"/>
            <a:ext cx="4264799" cy="1169551"/>
          </a:xfrm>
          <a:prstGeom prst="rect">
            <a:avLst/>
          </a:prstGeom>
          <a:noFill/>
        </p:spPr>
        <p:txBody>
          <a:bodyPr wrap="square" rtlCol="0">
            <a:spAutoFit/>
          </a:bodyPr>
          <a:lstStyle/>
          <a:p>
            <a:r>
              <a:rPr lang="en-US" sz="1400" dirty="0">
                <a:solidFill>
                  <a:schemeClr val="accent1"/>
                </a:solidFill>
                <a:latin typeface="+mj-lt"/>
              </a:rPr>
              <a:t>From the visualization, we can see application data has high imbalance.</a:t>
            </a:r>
          </a:p>
          <a:p>
            <a:endParaRPr lang="en-US" sz="1400" dirty="0">
              <a:solidFill>
                <a:schemeClr val="accent1"/>
              </a:solidFill>
              <a:latin typeface="+mj-lt"/>
            </a:endParaRPr>
          </a:p>
          <a:p>
            <a:r>
              <a:rPr lang="en-US" sz="1400" dirty="0">
                <a:solidFill>
                  <a:schemeClr val="accent1"/>
                </a:solidFill>
                <a:latin typeface="+mj-lt"/>
              </a:rPr>
              <a:t>Ratio =  Defaulted Population  </a:t>
            </a:r>
          </a:p>
          <a:p>
            <a:r>
              <a:rPr lang="en-US" sz="1400" dirty="0">
                <a:solidFill>
                  <a:schemeClr val="accent1"/>
                </a:solidFill>
                <a:latin typeface="+mj-lt"/>
              </a:rPr>
              <a:t>             </a:t>
            </a:r>
            <a:r>
              <a:rPr lang="en-US" sz="1400" dirty="0">
                <a:solidFill>
                  <a:schemeClr val="accent1"/>
                </a:solidFill>
              </a:rPr>
              <a:t>Non-Defaulted Population</a:t>
            </a:r>
            <a:endParaRPr lang="en-IN" sz="1400" dirty="0">
              <a:solidFill>
                <a:schemeClr val="accent1"/>
              </a:solidFill>
              <a:latin typeface="+mj-lt"/>
            </a:endParaRPr>
          </a:p>
        </p:txBody>
      </p:sp>
      <p:sp>
        <p:nvSpPr>
          <p:cNvPr id="3" name="Rectangle 2"/>
          <p:cNvSpPr/>
          <p:nvPr/>
        </p:nvSpPr>
        <p:spPr>
          <a:xfrm>
            <a:off x="706184" y="1983732"/>
            <a:ext cx="10694945" cy="523220"/>
          </a:xfrm>
          <a:prstGeom prst="rect">
            <a:avLst/>
          </a:prstGeom>
        </p:spPr>
        <p:txBody>
          <a:bodyPr wrap="square">
            <a:spAutoFit/>
          </a:bodyPr>
          <a:lstStyle/>
          <a:p>
            <a:r>
              <a:rPr lang="en-IN" sz="1400" i="1" dirty="0">
                <a:solidFill>
                  <a:schemeClr val="accent1"/>
                </a:solidFill>
                <a:latin typeface="+mj-lt"/>
              </a:rPr>
              <a:t> Defaulted population = application_data[</a:t>
            </a:r>
            <a:r>
              <a:rPr lang="en-IN" sz="1400" i="1" dirty="0" err="1">
                <a:solidFill>
                  <a:schemeClr val="accent1"/>
                </a:solidFill>
                <a:latin typeface="+mj-lt"/>
              </a:rPr>
              <a:t>application_data.TARGET</a:t>
            </a:r>
            <a:r>
              <a:rPr lang="en-IN" sz="1400" i="1" dirty="0">
                <a:solidFill>
                  <a:schemeClr val="accent1"/>
                </a:solidFill>
                <a:latin typeface="+mj-lt"/>
              </a:rPr>
              <a:t> == 1]['TARGET'].count()</a:t>
            </a:r>
          </a:p>
          <a:p>
            <a:r>
              <a:rPr lang="en-IN" sz="1400" i="1" dirty="0">
                <a:solidFill>
                  <a:schemeClr val="accent1"/>
                </a:solidFill>
                <a:latin typeface="+mj-lt"/>
              </a:rPr>
              <a:t>Non-Defaulted Population = application_data[</a:t>
            </a:r>
            <a:r>
              <a:rPr lang="en-IN" sz="1400" i="1" dirty="0" err="1">
                <a:solidFill>
                  <a:schemeClr val="accent1"/>
                </a:solidFill>
                <a:latin typeface="+mj-lt"/>
              </a:rPr>
              <a:t>application_data.TARGET</a:t>
            </a:r>
            <a:r>
              <a:rPr lang="en-IN" sz="1400" i="1" dirty="0">
                <a:solidFill>
                  <a:schemeClr val="accent1"/>
                </a:solidFill>
                <a:latin typeface="+mj-lt"/>
              </a:rPr>
              <a:t> == 0]['TARGET'].count()</a:t>
            </a:r>
          </a:p>
        </p:txBody>
      </p:sp>
      <p:sp>
        <p:nvSpPr>
          <p:cNvPr id="4" name="TextBox 3"/>
          <p:cNvSpPr txBox="1"/>
          <p:nvPr/>
        </p:nvSpPr>
        <p:spPr>
          <a:xfrm>
            <a:off x="9853651" y="4163043"/>
            <a:ext cx="1817182" cy="369332"/>
          </a:xfrm>
          <a:prstGeom prst="rect">
            <a:avLst/>
          </a:prstGeom>
          <a:noFill/>
        </p:spPr>
        <p:txBody>
          <a:bodyPr wrap="square" rtlCol="0">
            <a:spAutoFit/>
          </a:bodyPr>
          <a:lstStyle/>
          <a:p>
            <a:r>
              <a:rPr lang="en-US" dirty="0">
                <a:solidFill>
                  <a:schemeClr val="accent1"/>
                </a:solidFill>
              </a:rPr>
              <a:t>= 10.23 (approx.)</a:t>
            </a:r>
          </a:p>
        </p:txBody>
      </p:sp>
      <p:cxnSp>
        <p:nvCxnSpPr>
          <p:cNvPr id="6" name="Straight Connector 5"/>
          <p:cNvCxnSpPr/>
          <p:nvPr/>
        </p:nvCxnSpPr>
        <p:spPr>
          <a:xfrm flipV="1">
            <a:off x="7869576" y="4373592"/>
            <a:ext cx="1984075" cy="86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77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5D2F8D-EFE7-4197-B77E-D3754AF3016F}"/>
              </a:ext>
            </a:extLst>
          </p:cNvPr>
          <p:cNvPicPr>
            <a:picLocks noChangeAspect="1"/>
          </p:cNvPicPr>
          <p:nvPr/>
        </p:nvPicPr>
        <p:blipFill>
          <a:blip r:embed="rId2"/>
          <a:stretch>
            <a:fillRect/>
          </a:stretch>
        </p:blipFill>
        <p:spPr>
          <a:xfrm>
            <a:off x="638545" y="1204724"/>
            <a:ext cx="10765576" cy="3471169"/>
          </a:xfrm>
          <a:prstGeom prst="rect">
            <a:avLst/>
          </a:prstGeom>
        </p:spPr>
      </p:pic>
      <p:sp>
        <p:nvSpPr>
          <p:cNvPr id="6" name="TextBox 5">
            <a:extLst>
              <a:ext uri="{FF2B5EF4-FFF2-40B4-BE49-F238E27FC236}">
                <a16:creationId xmlns:a16="http://schemas.microsoft.com/office/drawing/2014/main" id="{759E8EFA-5DF3-4B43-9C41-C55FDBA63C99}"/>
              </a:ext>
            </a:extLst>
          </p:cNvPr>
          <p:cNvSpPr txBox="1"/>
          <p:nvPr/>
        </p:nvSpPr>
        <p:spPr>
          <a:xfrm>
            <a:off x="638545" y="336263"/>
            <a:ext cx="11352112" cy="461665"/>
          </a:xfrm>
          <a:prstGeom prst="rect">
            <a:avLst/>
          </a:prstGeom>
          <a:noFill/>
        </p:spPr>
        <p:txBody>
          <a:bodyPr wrap="square" rtlCol="0">
            <a:spAutoFit/>
          </a:bodyPr>
          <a:lstStyle/>
          <a:p>
            <a:r>
              <a:rPr lang="en-US" sz="2400" b="1" i="1" dirty="0">
                <a:solidFill>
                  <a:schemeClr val="accent1"/>
                </a:solidFill>
                <a:latin typeface="+mj-lt"/>
              </a:rPr>
              <a:t>Contract Type Analysis</a:t>
            </a:r>
            <a:endParaRPr lang="en-IN" sz="2400" b="1" i="1" dirty="0">
              <a:solidFill>
                <a:schemeClr val="accent1"/>
              </a:solidFill>
              <a:latin typeface="+mj-lt"/>
            </a:endParaRPr>
          </a:p>
        </p:txBody>
      </p:sp>
      <p:sp>
        <p:nvSpPr>
          <p:cNvPr id="7" name="TextBox 6">
            <a:extLst>
              <a:ext uri="{FF2B5EF4-FFF2-40B4-BE49-F238E27FC236}">
                <a16:creationId xmlns:a16="http://schemas.microsoft.com/office/drawing/2014/main" id="{D7EDA13A-BC01-4DAD-BB5A-FAB97C44A829}"/>
              </a:ext>
            </a:extLst>
          </p:cNvPr>
          <p:cNvSpPr txBox="1"/>
          <p:nvPr/>
        </p:nvSpPr>
        <p:spPr>
          <a:xfrm>
            <a:off x="638545" y="4974467"/>
            <a:ext cx="10765576" cy="1169551"/>
          </a:xfrm>
          <a:prstGeom prst="rect">
            <a:avLst/>
          </a:prstGeom>
          <a:noFill/>
        </p:spPr>
        <p:txBody>
          <a:bodyPr wrap="square" rtlCol="0">
            <a:spAutoFit/>
          </a:bodyPr>
          <a:lstStyle/>
          <a:p>
            <a:r>
              <a:rPr lang="en-US" sz="1400" dirty="0">
                <a:solidFill>
                  <a:schemeClr val="accent1"/>
                </a:solidFill>
              </a:rPr>
              <a:t>We can infer from above : </a:t>
            </a:r>
          </a:p>
          <a:p>
            <a:endParaRPr lang="en-US" sz="1400" dirty="0">
              <a:solidFill>
                <a:schemeClr val="accent1"/>
              </a:solidFill>
              <a:latin typeface="+mj-lt"/>
            </a:endParaRPr>
          </a:p>
          <a:p>
            <a:pPr marL="285750" indent="-285750">
              <a:buFont typeface="Wingdings" panose="05000000000000000000" pitchFamily="2" charset="2"/>
              <a:buChar char="ü"/>
            </a:pPr>
            <a:r>
              <a:rPr lang="en-US" sz="1400" dirty="0">
                <a:solidFill>
                  <a:schemeClr val="accent1"/>
                </a:solidFill>
                <a:latin typeface="+mj-lt"/>
              </a:rPr>
              <a:t>Cash Loans are popular among population.</a:t>
            </a:r>
          </a:p>
          <a:p>
            <a:pPr marL="285750" indent="-285750">
              <a:buFont typeface="Wingdings" panose="05000000000000000000" pitchFamily="2" charset="2"/>
              <a:buChar char="ü"/>
            </a:pPr>
            <a:r>
              <a:rPr lang="en-US" sz="1400" dirty="0">
                <a:solidFill>
                  <a:schemeClr val="accent1"/>
                </a:solidFill>
                <a:latin typeface="+mj-lt"/>
              </a:rPr>
              <a:t>Revolving loans are comparatively safer.</a:t>
            </a:r>
          </a:p>
          <a:p>
            <a:pPr marL="285750" indent="-285750">
              <a:buFont typeface="Wingdings" panose="05000000000000000000" pitchFamily="2" charset="2"/>
              <a:buChar char="ü"/>
            </a:pPr>
            <a:endParaRPr lang="en-IN" sz="1400" dirty="0">
              <a:solidFill>
                <a:schemeClr val="accent1"/>
              </a:solidFill>
              <a:latin typeface="+mj-lt"/>
            </a:endParaRPr>
          </a:p>
        </p:txBody>
      </p:sp>
    </p:spTree>
    <p:extLst>
      <p:ext uri="{BB962C8B-B14F-4D97-AF65-F5344CB8AC3E}">
        <p14:creationId xmlns:p14="http://schemas.microsoft.com/office/powerpoint/2010/main" val="94114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65D1E8-3F68-4DED-9E69-944F48549412}"/>
              </a:ext>
            </a:extLst>
          </p:cNvPr>
          <p:cNvPicPr>
            <a:picLocks noChangeAspect="1"/>
          </p:cNvPicPr>
          <p:nvPr/>
        </p:nvPicPr>
        <p:blipFill>
          <a:blip r:embed="rId2"/>
          <a:stretch>
            <a:fillRect/>
          </a:stretch>
        </p:blipFill>
        <p:spPr>
          <a:xfrm>
            <a:off x="267419" y="1145804"/>
            <a:ext cx="11621575" cy="3639846"/>
          </a:xfrm>
          <a:prstGeom prst="rect">
            <a:avLst/>
          </a:prstGeom>
        </p:spPr>
      </p:pic>
      <p:sp>
        <p:nvSpPr>
          <p:cNvPr id="5" name="TextBox 4">
            <a:extLst>
              <a:ext uri="{FF2B5EF4-FFF2-40B4-BE49-F238E27FC236}">
                <a16:creationId xmlns:a16="http://schemas.microsoft.com/office/drawing/2014/main" id="{217C0E27-200D-402E-891D-2BC8DED169D3}"/>
              </a:ext>
            </a:extLst>
          </p:cNvPr>
          <p:cNvSpPr txBox="1"/>
          <p:nvPr/>
        </p:nvSpPr>
        <p:spPr>
          <a:xfrm>
            <a:off x="267419" y="359546"/>
            <a:ext cx="11735191" cy="461665"/>
          </a:xfrm>
          <a:prstGeom prst="rect">
            <a:avLst/>
          </a:prstGeom>
          <a:noFill/>
        </p:spPr>
        <p:txBody>
          <a:bodyPr wrap="square" rtlCol="0">
            <a:spAutoFit/>
          </a:bodyPr>
          <a:lstStyle/>
          <a:p>
            <a:r>
              <a:rPr lang="en-US" sz="2400" b="1" i="1" dirty="0">
                <a:solidFill>
                  <a:schemeClr val="accent1"/>
                </a:solidFill>
                <a:latin typeface="+mj-lt"/>
              </a:rPr>
              <a:t>Income Type Analysis</a:t>
            </a:r>
            <a:endParaRPr lang="en-IN" sz="2400" b="1" i="1" dirty="0">
              <a:solidFill>
                <a:schemeClr val="accent1"/>
              </a:solidFill>
              <a:latin typeface="+mj-lt"/>
            </a:endParaRPr>
          </a:p>
        </p:txBody>
      </p:sp>
      <p:sp>
        <p:nvSpPr>
          <p:cNvPr id="6" name="TextBox 5">
            <a:extLst>
              <a:ext uri="{FF2B5EF4-FFF2-40B4-BE49-F238E27FC236}">
                <a16:creationId xmlns:a16="http://schemas.microsoft.com/office/drawing/2014/main" id="{42F031DC-792E-491F-9641-081538F10EFF}"/>
              </a:ext>
            </a:extLst>
          </p:cNvPr>
          <p:cNvSpPr txBox="1"/>
          <p:nvPr/>
        </p:nvSpPr>
        <p:spPr>
          <a:xfrm>
            <a:off x="267419" y="5110243"/>
            <a:ext cx="5601810" cy="1169551"/>
          </a:xfrm>
          <a:prstGeom prst="rect">
            <a:avLst/>
          </a:prstGeom>
          <a:noFill/>
        </p:spPr>
        <p:txBody>
          <a:bodyPr wrap="square" rtlCol="0">
            <a:spAutoFit/>
          </a:bodyPr>
          <a:lstStyle/>
          <a:p>
            <a:r>
              <a:rPr lang="en-US" sz="1400" dirty="0">
                <a:solidFill>
                  <a:schemeClr val="accent1"/>
                </a:solidFill>
                <a:latin typeface="+mj-lt"/>
              </a:rPr>
              <a:t>We can infer from above:</a:t>
            </a:r>
          </a:p>
          <a:p>
            <a:endParaRPr lang="en-US" sz="1400" dirty="0">
              <a:solidFill>
                <a:schemeClr val="accent1"/>
              </a:solidFill>
              <a:latin typeface="+mj-lt"/>
            </a:endParaRPr>
          </a:p>
          <a:p>
            <a:pPr marL="285750" indent="-285750">
              <a:buFont typeface="Wingdings" panose="05000000000000000000" pitchFamily="2" charset="2"/>
              <a:buChar char="ü"/>
            </a:pPr>
            <a:r>
              <a:rPr lang="en-US" sz="1400" dirty="0">
                <a:solidFill>
                  <a:schemeClr val="accent1"/>
                </a:solidFill>
                <a:latin typeface="+mj-lt"/>
              </a:rPr>
              <a:t>Working population are more prone to default.</a:t>
            </a:r>
          </a:p>
          <a:p>
            <a:pPr marL="285750" indent="-285750">
              <a:buFont typeface="Wingdings" panose="05000000000000000000" pitchFamily="2" charset="2"/>
              <a:buChar char="ü"/>
            </a:pPr>
            <a:r>
              <a:rPr lang="en-US" sz="1400" dirty="0">
                <a:solidFill>
                  <a:schemeClr val="accent1"/>
                </a:solidFill>
                <a:latin typeface="+mj-lt"/>
              </a:rPr>
              <a:t>Commercial associate and state servant are less defaulters.</a:t>
            </a:r>
          </a:p>
          <a:p>
            <a:pPr marL="285750" indent="-285750">
              <a:buFont typeface="Wingdings" panose="05000000000000000000" pitchFamily="2" charset="2"/>
              <a:buChar char="ü"/>
            </a:pPr>
            <a:endParaRPr lang="en-IN" sz="1400" dirty="0">
              <a:solidFill>
                <a:schemeClr val="accent1"/>
              </a:solidFill>
              <a:latin typeface="+mj-lt"/>
            </a:endParaRPr>
          </a:p>
        </p:txBody>
      </p:sp>
    </p:spTree>
    <p:extLst>
      <p:ext uri="{BB962C8B-B14F-4D97-AF65-F5344CB8AC3E}">
        <p14:creationId xmlns:p14="http://schemas.microsoft.com/office/powerpoint/2010/main" val="330939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8E8A18-B9B6-4589-A103-6EBDD6E71F19}"/>
              </a:ext>
            </a:extLst>
          </p:cNvPr>
          <p:cNvPicPr>
            <a:picLocks noChangeAspect="1"/>
          </p:cNvPicPr>
          <p:nvPr/>
        </p:nvPicPr>
        <p:blipFill>
          <a:blip r:embed="rId2"/>
          <a:stretch>
            <a:fillRect/>
          </a:stretch>
        </p:blipFill>
        <p:spPr>
          <a:xfrm>
            <a:off x="370936" y="1136340"/>
            <a:ext cx="11390980" cy="2995713"/>
          </a:xfrm>
          <a:prstGeom prst="rect">
            <a:avLst/>
          </a:prstGeom>
        </p:spPr>
      </p:pic>
      <p:sp>
        <p:nvSpPr>
          <p:cNvPr id="5" name="TextBox 4">
            <a:extLst>
              <a:ext uri="{FF2B5EF4-FFF2-40B4-BE49-F238E27FC236}">
                <a16:creationId xmlns:a16="http://schemas.microsoft.com/office/drawing/2014/main" id="{94B7E0E4-4354-466F-82F0-A528B01B101D}"/>
              </a:ext>
            </a:extLst>
          </p:cNvPr>
          <p:cNvSpPr txBox="1"/>
          <p:nvPr/>
        </p:nvSpPr>
        <p:spPr>
          <a:xfrm>
            <a:off x="207034" y="467816"/>
            <a:ext cx="11984965" cy="461665"/>
          </a:xfrm>
          <a:prstGeom prst="rect">
            <a:avLst/>
          </a:prstGeom>
          <a:noFill/>
        </p:spPr>
        <p:txBody>
          <a:bodyPr wrap="square" rtlCol="0">
            <a:spAutoFit/>
          </a:bodyPr>
          <a:lstStyle/>
          <a:p>
            <a:r>
              <a:rPr lang="en-US" sz="2400" b="1" i="1" dirty="0">
                <a:solidFill>
                  <a:schemeClr val="accent1"/>
                </a:solidFill>
                <a:latin typeface="+mj-lt"/>
              </a:rPr>
              <a:t>Housing Type Analysis</a:t>
            </a:r>
            <a:endParaRPr lang="en-IN" sz="2400" b="1" i="1" dirty="0">
              <a:solidFill>
                <a:schemeClr val="accent1"/>
              </a:solidFill>
              <a:latin typeface="+mj-lt"/>
            </a:endParaRPr>
          </a:p>
        </p:txBody>
      </p:sp>
      <p:sp>
        <p:nvSpPr>
          <p:cNvPr id="6" name="TextBox 5">
            <a:extLst>
              <a:ext uri="{FF2B5EF4-FFF2-40B4-BE49-F238E27FC236}">
                <a16:creationId xmlns:a16="http://schemas.microsoft.com/office/drawing/2014/main" id="{297E1049-3CF1-4477-B493-A750D9A036BD}"/>
              </a:ext>
            </a:extLst>
          </p:cNvPr>
          <p:cNvSpPr txBox="1"/>
          <p:nvPr/>
        </p:nvSpPr>
        <p:spPr>
          <a:xfrm>
            <a:off x="370936" y="4487945"/>
            <a:ext cx="11019113" cy="1815882"/>
          </a:xfrm>
          <a:prstGeom prst="rect">
            <a:avLst/>
          </a:prstGeom>
          <a:noFill/>
        </p:spPr>
        <p:txBody>
          <a:bodyPr wrap="square" rtlCol="0">
            <a:spAutoFit/>
          </a:bodyPr>
          <a:lstStyle/>
          <a:p>
            <a:r>
              <a:rPr lang="en-US" sz="1400" dirty="0">
                <a:solidFill>
                  <a:schemeClr val="accent1"/>
                </a:solidFill>
                <a:latin typeface="+mj-lt"/>
              </a:rPr>
              <a:t>We can infer from above:</a:t>
            </a:r>
          </a:p>
          <a:p>
            <a:pPr marL="285750" indent="-285750">
              <a:buFont typeface="Wingdings" panose="05000000000000000000" pitchFamily="2" charset="2"/>
              <a:buChar char="ü"/>
            </a:pPr>
            <a:endParaRPr lang="en-US" sz="1400" dirty="0">
              <a:solidFill>
                <a:schemeClr val="accent1"/>
              </a:solidFill>
              <a:latin typeface="+mj-lt"/>
            </a:endParaRPr>
          </a:p>
          <a:p>
            <a:pPr marL="285750" indent="-285750">
              <a:buFont typeface="Wingdings" panose="05000000000000000000" pitchFamily="2" charset="2"/>
              <a:buChar char="ü"/>
            </a:pPr>
            <a:r>
              <a:rPr lang="en-US" sz="1400" dirty="0">
                <a:solidFill>
                  <a:schemeClr val="accent1"/>
                </a:solidFill>
                <a:latin typeface="+mj-lt"/>
              </a:rPr>
              <a:t>% of People who have their own House/apartment getting defaulted are high for both distribution</a:t>
            </a:r>
          </a:p>
          <a:p>
            <a:pPr marL="285750" indent="-285750">
              <a:buFont typeface="Wingdings" panose="05000000000000000000" pitchFamily="2" charset="2"/>
              <a:buChar char="ü"/>
            </a:pPr>
            <a:r>
              <a:rPr lang="en-US" sz="1400" dirty="0">
                <a:solidFill>
                  <a:schemeClr val="accent1"/>
                </a:solidFill>
                <a:latin typeface="+mj-lt"/>
              </a:rPr>
              <a:t>Population living in Rented apartments and those living with parents have higher default rate as they have higher proportion in Defaulted population as compared to non defaulted population.</a:t>
            </a:r>
          </a:p>
          <a:p>
            <a:pPr marL="285750" indent="-285750">
              <a:buFont typeface="Wingdings" panose="05000000000000000000" pitchFamily="2" charset="2"/>
              <a:buChar char="ü"/>
            </a:pPr>
            <a:r>
              <a:rPr lang="en-US" sz="1400" dirty="0">
                <a:solidFill>
                  <a:schemeClr val="accent1"/>
                </a:solidFill>
                <a:latin typeface="+mj-lt"/>
              </a:rPr>
              <a:t>Living in rental apartment means a cash outflow towards rent and thus less cash left for repayment of loan.</a:t>
            </a:r>
          </a:p>
          <a:p>
            <a:pPr marL="285750" indent="-285750">
              <a:buFont typeface="Wingdings" panose="05000000000000000000" pitchFamily="2" charset="2"/>
              <a:buChar char="ü"/>
            </a:pPr>
            <a:r>
              <a:rPr lang="en-US" sz="1400" dirty="0">
                <a:solidFill>
                  <a:schemeClr val="accent1"/>
                </a:solidFill>
                <a:latin typeface="+mj-lt"/>
              </a:rPr>
              <a:t>Living with parents may suggest that the income is not too high and thus difficulty in repayment of loan.</a:t>
            </a:r>
          </a:p>
          <a:p>
            <a:pPr marL="285750" indent="-285750">
              <a:buFont typeface="Wingdings" panose="05000000000000000000" pitchFamily="2" charset="2"/>
              <a:buChar char="ü"/>
            </a:pPr>
            <a:endParaRPr lang="en-IN" sz="1400" dirty="0">
              <a:solidFill>
                <a:schemeClr val="accent1"/>
              </a:solidFill>
              <a:latin typeface="+mj-lt"/>
            </a:endParaRPr>
          </a:p>
        </p:txBody>
      </p:sp>
    </p:spTree>
    <p:extLst>
      <p:ext uri="{BB962C8B-B14F-4D97-AF65-F5344CB8AC3E}">
        <p14:creationId xmlns:p14="http://schemas.microsoft.com/office/powerpoint/2010/main" val="2145265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F3259E-1407-45C0-AAD7-4E6A859FFA32}"/>
              </a:ext>
            </a:extLst>
          </p:cNvPr>
          <p:cNvPicPr>
            <a:picLocks noChangeAspect="1"/>
          </p:cNvPicPr>
          <p:nvPr/>
        </p:nvPicPr>
        <p:blipFill>
          <a:blip r:embed="rId2"/>
          <a:stretch>
            <a:fillRect/>
          </a:stretch>
        </p:blipFill>
        <p:spPr>
          <a:xfrm>
            <a:off x="386352" y="1326640"/>
            <a:ext cx="10439400" cy="3171825"/>
          </a:xfrm>
          <a:prstGeom prst="rect">
            <a:avLst/>
          </a:prstGeom>
        </p:spPr>
      </p:pic>
      <p:sp>
        <p:nvSpPr>
          <p:cNvPr id="5" name="TextBox 4">
            <a:extLst>
              <a:ext uri="{FF2B5EF4-FFF2-40B4-BE49-F238E27FC236}">
                <a16:creationId xmlns:a16="http://schemas.microsoft.com/office/drawing/2014/main" id="{77977322-F6EC-48B9-A02F-81CF2C154C53}"/>
              </a:ext>
            </a:extLst>
          </p:cNvPr>
          <p:cNvSpPr txBox="1"/>
          <p:nvPr/>
        </p:nvSpPr>
        <p:spPr>
          <a:xfrm>
            <a:off x="260100" y="542866"/>
            <a:ext cx="11878574" cy="461665"/>
          </a:xfrm>
          <a:prstGeom prst="rect">
            <a:avLst/>
          </a:prstGeom>
          <a:noFill/>
        </p:spPr>
        <p:txBody>
          <a:bodyPr wrap="square" rtlCol="0">
            <a:spAutoFit/>
          </a:bodyPr>
          <a:lstStyle/>
          <a:p>
            <a:r>
              <a:rPr lang="en-US" sz="2400" b="1" i="1" dirty="0">
                <a:solidFill>
                  <a:schemeClr val="accent1"/>
                </a:solidFill>
                <a:latin typeface="+mj-lt"/>
              </a:rPr>
              <a:t>Family Status Analysis</a:t>
            </a:r>
            <a:endParaRPr lang="en-IN" sz="2400" b="1" i="1" dirty="0">
              <a:solidFill>
                <a:schemeClr val="accent1"/>
              </a:solidFill>
              <a:latin typeface="+mj-lt"/>
            </a:endParaRPr>
          </a:p>
        </p:txBody>
      </p:sp>
      <p:sp>
        <p:nvSpPr>
          <p:cNvPr id="6" name="TextBox 5">
            <a:extLst>
              <a:ext uri="{FF2B5EF4-FFF2-40B4-BE49-F238E27FC236}">
                <a16:creationId xmlns:a16="http://schemas.microsoft.com/office/drawing/2014/main" id="{83909373-0CE5-4608-B2D3-112E09440D2A}"/>
              </a:ext>
            </a:extLst>
          </p:cNvPr>
          <p:cNvSpPr txBox="1"/>
          <p:nvPr/>
        </p:nvSpPr>
        <p:spPr>
          <a:xfrm>
            <a:off x="386352" y="4717058"/>
            <a:ext cx="10356911" cy="1600438"/>
          </a:xfrm>
          <a:prstGeom prst="rect">
            <a:avLst/>
          </a:prstGeom>
          <a:noFill/>
        </p:spPr>
        <p:txBody>
          <a:bodyPr wrap="square" rtlCol="0">
            <a:spAutoFit/>
          </a:bodyPr>
          <a:lstStyle/>
          <a:p>
            <a:r>
              <a:rPr lang="en-US" sz="1400" dirty="0">
                <a:solidFill>
                  <a:schemeClr val="accent1"/>
                </a:solidFill>
                <a:latin typeface="+mj-lt"/>
              </a:rPr>
              <a:t>We can infer from above: </a:t>
            </a:r>
          </a:p>
          <a:p>
            <a:pPr marL="285750" indent="-285750">
              <a:buFont typeface="Wingdings" panose="05000000000000000000" pitchFamily="2" charset="2"/>
              <a:buChar char="ü"/>
            </a:pPr>
            <a:endParaRPr lang="en-US" sz="1400" dirty="0">
              <a:solidFill>
                <a:schemeClr val="accent1"/>
              </a:solidFill>
              <a:latin typeface="+mj-lt"/>
            </a:endParaRPr>
          </a:p>
          <a:p>
            <a:pPr marL="285750" indent="-285750">
              <a:buFont typeface="Wingdings" panose="05000000000000000000" pitchFamily="2" charset="2"/>
              <a:buChar char="ü"/>
            </a:pPr>
            <a:r>
              <a:rPr lang="en-US" sz="1400" dirty="0">
                <a:solidFill>
                  <a:schemeClr val="accent1"/>
                </a:solidFill>
                <a:latin typeface="+mj-lt"/>
              </a:rPr>
              <a:t>Single/ not married is proportionally higher in defaulted population as compared to non defaulted population. This shows that single applicants have higher defaults.</a:t>
            </a:r>
          </a:p>
          <a:p>
            <a:pPr marL="285750" indent="-285750">
              <a:buFont typeface="Wingdings" panose="05000000000000000000" pitchFamily="2" charset="2"/>
              <a:buChar char="ü"/>
            </a:pPr>
            <a:r>
              <a:rPr lang="en-US" sz="1400" dirty="0">
                <a:solidFill>
                  <a:schemeClr val="accent1"/>
                </a:solidFill>
                <a:latin typeface="+mj-lt"/>
              </a:rPr>
              <a:t>Most of the people taking loans are married individuals &amp; they are most people having difficulties in payments.</a:t>
            </a:r>
          </a:p>
          <a:p>
            <a:pPr marL="285750" indent="-285750">
              <a:buFont typeface="Wingdings" panose="05000000000000000000" pitchFamily="2" charset="2"/>
              <a:buChar char="ü"/>
            </a:pPr>
            <a:r>
              <a:rPr lang="en-US" sz="1400" dirty="0">
                <a:solidFill>
                  <a:schemeClr val="accent1"/>
                </a:solidFill>
                <a:latin typeface="+mj-lt"/>
              </a:rPr>
              <a:t>Widow individuals, looks like are least interested in taking loans.</a:t>
            </a:r>
          </a:p>
          <a:p>
            <a:pPr marL="285750" indent="-285750">
              <a:buFont typeface="Wingdings" panose="05000000000000000000" pitchFamily="2" charset="2"/>
              <a:buChar char="ü"/>
            </a:pPr>
            <a:endParaRPr lang="en-IN" sz="1400" dirty="0">
              <a:solidFill>
                <a:schemeClr val="accent1"/>
              </a:solidFill>
              <a:latin typeface="+mj-lt"/>
            </a:endParaRPr>
          </a:p>
        </p:txBody>
      </p:sp>
    </p:spTree>
    <p:extLst>
      <p:ext uri="{BB962C8B-B14F-4D97-AF65-F5344CB8AC3E}">
        <p14:creationId xmlns:p14="http://schemas.microsoft.com/office/powerpoint/2010/main" val="221003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BCFF89-62AA-4034-8929-FA40DE3B1029}"/>
              </a:ext>
            </a:extLst>
          </p:cNvPr>
          <p:cNvPicPr>
            <a:picLocks noChangeAspect="1"/>
          </p:cNvPicPr>
          <p:nvPr/>
        </p:nvPicPr>
        <p:blipFill>
          <a:blip r:embed="rId2"/>
          <a:stretch>
            <a:fillRect/>
          </a:stretch>
        </p:blipFill>
        <p:spPr>
          <a:xfrm>
            <a:off x="6090249" y="965069"/>
            <a:ext cx="5616170" cy="4806002"/>
          </a:xfrm>
          <a:prstGeom prst="rect">
            <a:avLst/>
          </a:prstGeom>
        </p:spPr>
      </p:pic>
      <p:sp>
        <p:nvSpPr>
          <p:cNvPr id="5" name="TextBox 4">
            <a:extLst>
              <a:ext uri="{FF2B5EF4-FFF2-40B4-BE49-F238E27FC236}">
                <a16:creationId xmlns:a16="http://schemas.microsoft.com/office/drawing/2014/main" id="{815D3771-143F-47F3-A45B-5B3FACCE99B9}"/>
              </a:ext>
            </a:extLst>
          </p:cNvPr>
          <p:cNvSpPr txBox="1"/>
          <p:nvPr/>
        </p:nvSpPr>
        <p:spPr>
          <a:xfrm>
            <a:off x="759500" y="347484"/>
            <a:ext cx="11432499" cy="461665"/>
          </a:xfrm>
          <a:prstGeom prst="rect">
            <a:avLst/>
          </a:prstGeom>
          <a:noFill/>
        </p:spPr>
        <p:txBody>
          <a:bodyPr wrap="square" rtlCol="0">
            <a:spAutoFit/>
          </a:bodyPr>
          <a:lstStyle/>
          <a:p>
            <a:r>
              <a:rPr lang="en-US" sz="2400" b="1" dirty="0">
                <a:solidFill>
                  <a:schemeClr val="accent1"/>
                </a:solidFill>
                <a:latin typeface="+mj-lt"/>
              </a:rPr>
              <a:t>Education Type Analysis</a:t>
            </a:r>
            <a:endParaRPr lang="en-IN" sz="2400" b="1" dirty="0">
              <a:solidFill>
                <a:schemeClr val="accent1"/>
              </a:solidFill>
              <a:latin typeface="+mj-lt"/>
            </a:endParaRPr>
          </a:p>
        </p:txBody>
      </p:sp>
      <p:sp>
        <p:nvSpPr>
          <p:cNvPr id="2" name="Rectangle 1"/>
          <p:cNvSpPr/>
          <p:nvPr/>
        </p:nvSpPr>
        <p:spPr>
          <a:xfrm>
            <a:off x="759500" y="1117468"/>
            <a:ext cx="4649262" cy="3323987"/>
          </a:xfrm>
          <a:prstGeom prst="rect">
            <a:avLst/>
          </a:prstGeom>
        </p:spPr>
        <p:txBody>
          <a:bodyPr wrap="square">
            <a:spAutoFit/>
          </a:bodyPr>
          <a:lstStyle/>
          <a:p>
            <a:r>
              <a:rPr lang="en-US" sz="1400" dirty="0">
                <a:solidFill>
                  <a:schemeClr val="accent1"/>
                </a:solidFill>
                <a:latin typeface="+mj-lt"/>
              </a:rPr>
              <a:t>We can infer from the graph:</a:t>
            </a:r>
          </a:p>
          <a:p>
            <a:pPr marL="285750" indent="-285750">
              <a:buFont typeface="Wingdings" panose="05000000000000000000" pitchFamily="2" charset="2"/>
              <a:buChar char="ü"/>
            </a:pPr>
            <a:endParaRPr lang="en-US" sz="1400" dirty="0">
              <a:solidFill>
                <a:schemeClr val="accent1"/>
              </a:solidFill>
              <a:latin typeface="+mj-lt"/>
            </a:endParaRPr>
          </a:p>
          <a:p>
            <a:pPr marL="285750" indent="-285750">
              <a:buFont typeface="Wingdings" panose="05000000000000000000" pitchFamily="2" charset="2"/>
              <a:buChar char="ü"/>
            </a:pPr>
            <a:r>
              <a:rPr lang="en-US" sz="1400" dirty="0">
                <a:solidFill>
                  <a:schemeClr val="accent1"/>
                </a:solidFill>
                <a:latin typeface="+mj-lt"/>
              </a:rPr>
              <a:t>Most of the people in population have studied up to secondary/secondary special.</a:t>
            </a:r>
          </a:p>
          <a:p>
            <a:pPr marL="285750" indent="-285750">
              <a:buFont typeface="Wingdings" panose="05000000000000000000" pitchFamily="2" charset="2"/>
              <a:buChar char="ü"/>
            </a:pPr>
            <a:r>
              <a:rPr lang="en-US" sz="1400" dirty="0">
                <a:solidFill>
                  <a:schemeClr val="accent1"/>
                </a:solidFill>
                <a:latin typeface="+mj-lt"/>
              </a:rPr>
              <a:t>It is very well evident that female are in better numbers in terms of receiving secondary/special &amp; higher education.</a:t>
            </a:r>
          </a:p>
          <a:p>
            <a:pPr marL="285750" indent="-285750">
              <a:buFont typeface="Wingdings" panose="05000000000000000000" pitchFamily="2" charset="2"/>
              <a:buChar char="ü"/>
            </a:pPr>
            <a:r>
              <a:rPr lang="en-US" sz="1400" dirty="0">
                <a:solidFill>
                  <a:schemeClr val="accent1"/>
                </a:solidFill>
                <a:latin typeface="+mj-lt"/>
              </a:rPr>
              <a:t>Females which have incomplete education are in higher numbers.</a:t>
            </a:r>
          </a:p>
          <a:p>
            <a:pPr marL="285750" indent="-285750">
              <a:buFont typeface="Wingdings" panose="05000000000000000000" pitchFamily="2" charset="2"/>
              <a:buChar char="ü"/>
            </a:pPr>
            <a:r>
              <a:rPr lang="en-US" sz="1400" dirty="0">
                <a:solidFill>
                  <a:schemeClr val="accent1"/>
                </a:solidFill>
                <a:latin typeface="+mj-lt"/>
              </a:rPr>
              <a:t>Females who have not done good in lower secondary education but have done good in higher education demonstrates their fighting ability.</a:t>
            </a:r>
          </a:p>
          <a:p>
            <a:pPr marL="285750" indent="-285750">
              <a:buFont typeface="Wingdings" panose="05000000000000000000" pitchFamily="2" charset="2"/>
              <a:buChar char="ü"/>
            </a:pPr>
            <a:r>
              <a:rPr lang="en-US" sz="1400" dirty="0">
                <a:solidFill>
                  <a:schemeClr val="accent1"/>
                </a:solidFill>
                <a:latin typeface="+mj-lt"/>
              </a:rPr>
              <a:t>Very few people, almost negligible population have studied or holds a Academic degree which is really weird.</a:t>
            </a:r>
          </a:p>
        </p:txBody>
      </p:sp>
    </p:spTree>
    <p:extLst>
      <p:ext uri="{BB962C8B-B14F-4D97-AF65-F5344CB8AC3E}">
        <p14:creationId xmlns:p14="http://schemas.microsoft.com/office/powerpoint/2010/main" val="426241824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07151B"/>
      </a:dk2>
      <a:lt2>
        <a:srgbClr val="F2F3F3"/>
      </a:lt2>
      <a:accent1>
        <a:srgbClr val="1C546B"/>
      </a:accent1>
      <a:accent2>
        <a:srgbClr val="606968"/>
      </a:accent2>
      <a:accent3>
        <a:srgbClr val="8D8D35"/>
      </a:accent3>
      <a:accent4>
        <a:srgbClr val="D9A142"/>
      </a:accent4>
      <a:accent5>
        <a:srgbClr val="C47023"/>
      </a:accent5>
      <a:accent6>
        <a:srgbClr val="754D64"/>
      </a:accent6>
      <a:hlink>
        <a:srgbClr val="417E93"/>
      </a:hlink>
      <a:folHlink>
        <a:srgbClr val="A76D89"/>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12434FFF-CE4A-40FC-99FF-CA1400F2E62F}"/>
    </a:ext>
  </a:extLst>
</a:theme>
</file>

<file path=docProps/app.xml><?xml version="1.0" encoding="utf-8"?>
<Properties xmlns="http://schemas.openxmlformats.org/officeDocument/2006/extended-properties" xmlns:vt="http://schemas.openxmlformats.org/officeDocument/2006/docPropsVTypes">
  <Template>TM10001103[[fn=Headlines]]</Template>
  <TotalTime>372</TotalTime>
  <Words>1035</Words>
  <Application>Microsoft Office PowerPoint</Application>
  <PresentationFormat>Widescreen</PresentationFormat>
  <Paragraphs>113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Schoolbook</vt:lpstr>
      <vt:lpstr>Corbel</vt:lpstr>
      <vt:lpstr>Courier New</vt:lpstr>
      <vt:lpstr>Wingdings</vt:lpstr>
      <vt:lpstr>Headlines</vt:lpstr>
      <vt:lpstr>PowerPoint Presentation</vt:lpstr>
      <vt:lpstr>PowerPoint Presentation</vt:lpstr>
      <vt:lpstr>Business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Piyush Rajarshi</dc:creator>
  <cp:lastModifiedBy>Archit</cp:lastModifiedBy>
  <cp:revision>71</cp:revision>
  <dcterms:created xsi:type="dcterms:W3CDTF">2020-06-21T09:09:10Z</dcterms:created>
  <dcterms:modified xsi:type="dcterms:W3CDTF">2020-06-21T16:31:36Z</dcterms:modified>
</cp:coreProperties>
</file>