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58" r:id="rId5"/>
    <p:sldId id="260" r:id="rId6"/>
    <p:sldId id="262" r:id="rId7"/>
    <p:sldId id="263" r:id="rId8"/>
    <p:sldId id="264" r:id="rId9"/>
    <p:sldId id="261" r:id="rId10"/>
    <p:sldId id="265" r:id="rId11"/>
    <p:sldId id="275" r:id="rId12"/>
    <p:sldId id="266" r:id="rId13"/>
    <p:sldId id="267" r:id="rId14"/>
    <p:sldId id="268" r:id="rId15"/>
    <p:sldId id="269" r:id="rId16"/>
    <p:sldId id="270" r:id="rId17"/>
    <p:sldId id="272" r:id="rId18"/>
    <p:sldId id="271" r:id="rId19"/>
    <p:sldId id="273" r:id="rId20"/>
    <p:sldId id="274"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D967E-C1D9-4B0B-B00B-F08F6CAFF58E}" v="1" dt="2025-06-19T05:29:05.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4"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s Koranne" userId="a654d43c501d0a7b" providerId="LiveId" clId="{FEA09DEF-C1AF-48D1-A96F-9A794755A165}"/>
    <pc:docChg chg="undo custSel addSld modSld sldOrd">
      <pc:chgData name="Rajas Koranne" userId="a654d43c501d0a7b" providerId="LiveId" clId="{FEA09DEF-C1AF-48D1-A96F-9A794755A165}" dt="2023-11-27T15:06:41.982" v="374" actId="20577"/>
      <pc:docMkLst>
        <pc:docMk/>
      </pc:docMkLst>
      <pc:sldChg chg="addSp delSp modSp mod modClrScheme delDesignElem chgLayout">
        <pc:chgData name="Rajas Koranne" userId="a654d43c501d0a7b" providerId="LiveId" clId="{FEA09DEF-C1AF-48D1-A96F-9A794755A165}" dt="2023-11-27T14:11:38.959" v="1" actId="700"/>
        <pc:sldMkLst>
          <pc:docMk/>
          <pc:sldMk cId="532016077" sldId="256"/>
        </pc:sldMkLst>
      </pc:sldChg>
      <pc:sldChg chg="modSp mod">
        <pc:chgData name="Rajas Koranne" userId="a654d43c501d0a7b" providerId="LiveId" clId="{FEA09DEF-C1AF-48D1-A96F-9A794755A165}" dt="2023-11-27T15:06:41.982" v="374" actId="20577"/>
        <pc:sldMkLst>
          <pc:docMk/>
          <pc:sldMk cId="4000981484" sldId="258"/>
        </pc:sldMkLst>
      </pc:sldChg>
      <pc:sldChg chg="modSp mod">
        <pc:chgData name="Rajas Koranne" userId="a654d43c501d0a7b" providerId="LiveId" clId="{FEA09DEF-C1AF-48D1-A96F-9A794755A165}" dt="2023-11-27T14:17:17.313" v="94" actId="1076"/>
        <pc:sldMkLst>
          <pc:docMk/>
          <pc:sldMk cId="2364215066" sldId="269"/>
        </pc:sldMkLst>
      </pc:sldChg>
      <pc:sldChg chg="addSp modSp mod">
        <pc:chgData name="Rajas Koranne" userId="a654d43c501d0a7b" providerId="LiveId" clId="{FEA09DEF-C1AF-48D1-A96F-9A794755A165}" dt="2023-11-27T15:05:50.342" v="373" actId="404"/>
        <pc:sldMkLst>
          <pc:docMk/>
          <pc:sldMk cId="2293907551" sldId="270"/>
        </pc:sldMkLst>
      </pc:sldChg>
      <pc:sldChg chg="addSp modSp mod">
        <pc:chgData name="Rajas Koranne" userId="a654d43c501d0a7b" providerId="LiveId" clId="{FEA09DEF-C1AF-48D1-A96F-9A794755A165}" dt="2023-11-27T15:04:02.884" v="361" actId="2711"/>
        <pc:sldMkLst>
          <pc:docMk/>
          <pc:sldMk cId="806240428" sldId="271"/>
        </pc:sldMkLst>
      </pc:sldChg>
      <pc:sldChg chg="addSp delSp modSp mod">
        <pc:chgData name="Rajas Koranne" userId="a654d43c501d0a7b" providerId="LiveId" clId="{FEA09DEF-C1AF-48D1-A96F-9A794755A165}" dt="2023-11-27T15:04:25.985" v="366" actId="1582"/>
        <pc:sldMkLst>
          <pc:docMk/>
          <pc:sldMk cId="393344937" sldId="272"/>
        </pc:sldMkLst>
      </pc:sldChg>
      <pc:sldChg chg="addSp modSp mod">
        <pc:chgData name="Rajas Koranne" userId="a654d43c501d0a7b" providerId="LiveId" clId="{FEA09DEF-C1AF-48D1-A96F-9A794755A165}" dt="2023-11-27T15:05:23.636" v="370" actId="1582"/>
        <pc:sldMkLst>
          <pc:docMk/>
          <pc:sldMk cId="2212960495" sldId="273"/>
        </pc:sldMkLst>
      </pc:sldChg>
      <pc:sldChg chg="addSp modSp mod">
        <pc:chgData name="Rajas Koranne" userId="a654d43c501d0a7b" providerId="LiveId" clId="{FEA09DEF-C1AF-48D1-A96F-9A794755A165}" dt="2023-11-27T15:03:44.948" v="359" actId="1582"/>
        <pc:sldMkLst>
          <pc:docMk/>
          <pc:sldMk cId="1939299747" sldId="274"/>
        </pc:sldMkLst>
      </pc:sldChg>
      <pc:sldChg chg="addSp delSp modSp new mod ord modClrScheme chgLayout">
        <pc:chgData name="Rajas Koranne" userId="a654d43c501d0a7b" providerId="LiveId" clId="{FEA09DEF-C1AF-48D1-A96F-9A794755A165}" dt="2023-11-27T14:15:37.169" v="88" actId="1076"/>
        <pc:sldMkLst>
          <pc:docMk/>
          <pc:sldMk cId="1354048533" sldId="276"/>
        </pc:sldMkLst>
      </pc:sldChg>
      <pc:sldChg chg="addSp modSp new mod">
        <pc:chgData name="Rajas Koranne" userId="a654d43c501d0a7b" providerId="LiveId" clId="{FEA09DEF-C1AF-48D1-A96F-9A794755A165}" dt="2023-11-27T15:03:02.731" v="354" actId="1076"/>
        <pc:sldMkLst>
          <pc:docMk/>
          <pc:sldMk cId="2171918194" sldId="277"/>
        </pc:sldMkLst>
      </pc:sldChg>
    </pc:docChg>
  </pc:docChgLst>
  <pc:docChgLst>
    <pc:chgData name="Rajas Koranne" userId="a654d43c501d0a7b" providerId="LiveId" clId="{C9DD967E-C1D9-4B0B-B00B-F08F6CAFF58E}"/>
    <pc:docChg chg="addSld modSld">
      <pc:chgData name="Rajas Koranne" userId="a654d43c501d0a7b" providerId="LiveId" clId="{C9DD967E-C1D9-4B0B-B00B-F08F6CAFF58E}" dt="2025-06-19T05:29:27.845" v="7" actId="14100"/>
      <pc:docMkLst>
        <pc:docMk/>
      </pc:docMkLst>
      <pc:sldChg chg="addSp modSp new mod">
        <pc:chgData name="Rajas Koranne" userId="a654d43c501d0a7b" providerId="LiveId" clId="{C9DD967E-C1D9-4B0B-B00B-F08F6CAFF58E}" dt="2025-06-19T05:29:27.845" v="7" actId="14100"/>
        <pc:sldMkLst>
          <pc:docMk/>
          <pc:sldMk cId="2389026540" sldId="278"/>
        </pc:sldMkLst>
        <pc:picChg chg="add mod">
          <ac:chgData name="Rajas Koranne" userId="a654d43c501d0a7b" providerId="LiveId" clId="{C9DD967E-C1D9-4B0B-B00B-F08F6CAFF58E}" dt="2025-06-19T05:29:27.845" v="7" actId="14100"/>
          <ac:picMkLst>
            <pc:docMk/>
            <pc:sldMk cId="2389026540" sldId="278"/>
            <ac:picMk id="2" creationId="{34D950E8-647B-CCAA-264C-97235589A22B}"/>
          </ac:picMkLst>
        </pc:picChg>
      </pc:sldChg>
    </pc:docChg>
  </pc:docChgLst>
  <pc:docChgLst>
    <pc:chgData name="Rajas Koranne" userId="a654d43c501d0a7b" providerId="LiveId" clId="{028BA12E-E53B-EE4A-92EC-0BB7EDE0E9C6}"/>
    <pc:docChg chg="modSld">
      <pc:chgData name="Rajas Koranne" userId="a654d43c501d0a7b" providerId="LiveId" clId="{028BA12E-E53B-EE4A-92EC-0BB7EDE0E9C6}" dt="2023-11-27T14:37:31.143" v="24" actId="14100"/>
      <pc:docMkLst>
        <pc:docMk/>
      </pc:docMkLst>
      <pc:sldChg chg="addSp modSp">
        <pc:chgData name="Rajas Koranne" userId="a654d43c501d0a7b" providerId="LiveId" clId="{028BA12E-E53B-EE4A-92EC-0BB7EDE0E9C6}" dt="2023-11-27T14:37:31.143" v="24" actId="14100"/>
        <pc:sldMkLst>
          <pc:docMk/>
          <pc:sldMk cId="806240428" sldId="271"/>
        </pc:sldMkLst>
      </pc:sldChg>
      <pc:sldChg chg="addSp modSp">
        <pc:chgData name="Rajas Koranne" userId="a654d43c501d0a7b" providerId="LiveId" clId="{028BA12E-E53B-EE4A-92EC-0BB7EDE0E9C6}" dt="2023-11-27T14:35:49.520" v="5" actId="1076"/>
        <pc:sldMkLst>
          <pc:docMk/>
          <pc:sldMk cId="393344937"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6E67-2FC9-1A25-B951-7AD9FE1CA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82AF27-88D4-1BB8-ABAD-767C68656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3E0737-CB1A-1D49-5105-A1787E892234}"/>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5" name="Footer Placeholder 4">
            <a:extLst>
              <a:ext uri="{FF2B5EF4-FFF2-40B4-BE49-F238E27FC236}">
                <a16:creationId xmlns:a16="http://schemas.microsoft.com/office/drawing/2014/main" id="{9450A08B-8531-CEB8-B212-3087C6A60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0D3533-1D20-817A-F68D-746AFD6CD445}"/>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292974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6928-BFAC-9744-5E3C-AAD82646D7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6A05F2-2F94-4BF3-7FED-3329C9F8A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C47A6-49C8-CCFB-22D3-CD83501E0785}"/>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5" name="Footer Placeholder 4">
            <a:extLst>
              <a:ext uri="{FF2B5EF4-FFF2-40B4-BE49-F238E27FC236}">
                <a16:creationId xmlns:a16="http://schemas.microsoft.com/office/drawing/2014/main" id="{A8EEBC94-019C-0EF2-D93E-5EE0C054AD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591A6-74B1-7E16-EE70-758E8C6A3A0B}"/>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155570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637D76-0E3D-147C-29CB-3D1D900060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C5F33B-3987-B990-7E9E-976477411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F3979-BE8E-8344-8FAD-833A0F445A9A}"/>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5" name="Footer Placeholder 4">
            <a:extLst>
              <a:ext uri="{FF2B5EF4-FFF2-40B4-BE49-F238E27FC236}">
                <a16:creationId xmlns:a16="http://schemas.microsoft.com/office/drawing/2014/main" id="{6BE710C8-C9E7-57FD-D199-B3119F59F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FED32-C12A-0DE3-558B-34B2F95CB6D1}"/>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167258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42F-6300-799E-CC01-79A84046A5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B634DC-6285-9CD3-30D8-33AE8B4AEF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2C78C-ED0D-149E-B03A-F5E971E7F7AA}"/>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5" name="Footer Placeholder 4">
            <a:extLst>
              <a:ext uri="{FF2B5EF4-FFF2-40B4-BE49-F238E27FC236}">
                <a16:creationId xmlns:a16="http://schemas.microsoft.com/office/drawing/2014/main" id="{B4C5F042-C0B9-93B2-0C60-9B1FE5E18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01919-5BEE-81A3-A205-B6CA878D5352}"/>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189195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E8C-B60F-1ABD-7B0E-F9031DD3B5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DFF028-5769-B904-27F8-4E3D4AC1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4065C-2FC2-CF12-874B-2E4F58611A75}"/>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5" name="Footer Placeholder 4">
            <a:extLst>
              <a:ext uri="{FF2B5EF4-FFF2-40B4-BE49-F238E27FC236}">
                <a16:creationId xmlns:a16="http://schemas.microsoft.com/office/drawing/2014/main" id="{C7D79E72-7BE2-CE1A-A2D5-D49BACC3C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93F72-010A-2152-57D6-D33ED659307D}"/>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51869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543A-1F19-7DB0-5C38-ECFD59E861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1A337-EC4F-50EC-7AAD-302154B5A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586877-C3DE-6BD9-1AAD-639EF3E3A0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D8AEF7-8558-F457-F54D-186447AD0C73}"/>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6" name="Footer Placeholder 5">
            <a:extLst>
              <a:ext uri="{FF2B5EF4-FFF2-40B4-BE49-F238E27FC236}">
                <a16:creationId xmlns:a16="http://schemas.microsoft.com/office/drawing/2014/main" id="{0825C73C-DE36-C797-F37C-EF5805825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57893-BB8E-481B-E544-B0A22B84AF40}"/>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215003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6576-2D5D-FF25-B45E-2C68F3DA94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FD1A3B-F3FE-BFBA-5F40-D581C24A90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7C58C-046F-FA22-3056-0E37B81F0C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93E264-F6B7-497A-24AE-2798C469E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C4604-FD44-FAA3-7984-D897BB0B5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5D22B8-C804-5ACF-0EC1-FFF4F924C2D6}"/>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8" name="Footer Placeholder 7">
            <a:extLst>
              <a:ext uri="{FF2B5EF4-FFF2-40B4-BE49-F238E27FC236}">
                <a16:creationId xmlns:a16="http://schemas.microsoft.com/office/drawing/2014/main" id="{DDB6B945-CBE9-ED21-C282-86031391F6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E85CA7-6A92-DC54-E10D-9B9B3F55FB63}"/>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181801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3EC2-1F18-B6F9-824C-0167B39444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72FA8B-E2DC-0578-6EA6-F94A40A766A9}"/>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4" name="Footer Placeholder 3">
            <a:extLst>
              <a:ext uri="{FF2B5EF4-FFF2-40B4-BE49-F238E27FC236}">
                <a16:creationId xmlns:a16="http://schemas.microsoft.com/office/drawing/2014/main" id="{CB729DE0-B2A3-17D8-9EBD-44C8470519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68C77E-2FEA-6CDD-6092-FEC1955B42CF}"/>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1357477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31CA8-F49A-F5E4-6E33-300E98EFA27B}"/>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3" name="Footer Placeholder 2">
            <a:extLst>
              <a:ext uri="{FF2B5EF4-FFF2-40B4-BE49-F238E27FC236}">
                <a16:creationId xmlns:a16="http://schemas.microsoft.com/office/drawing/2014/main" id="{1428D222-9C48-B845-F175-C13613AB8A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746110-9D53-FB59-3929-62763AC0CAC0}"/>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2937456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9323-FE62-5F37-7D26-46ED78D1B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94C8A2-E021-695F-9158-C8BCE1A4F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001ECE-6E9D-4AB1-2987-F1262E106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FD1ED-0176-EC24-2D88-424D9469050E}"/>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6" name="Footer Placeholder 5">
            <a:extLst>
              <a:ext uri="{FF2B5EF4-FFF2-40B4-BE49-F238E27FC236}">
                <a16:creationId xmlns:a16="http://schemas.microsoft.com/office/drawing/2014/main" id="{6B88FE97-0B00-F690-1EAF-601A78ACF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AB8AB1-9409-40EA-CC86-83EBCBEF91CB}"/>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24619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705E-AB8A-79D0-1030-8519039BE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9C497D-9F13-56AD-1195-B640B717D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70349D-000F-4D2B-8768-E8327C338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2E72B-63C9-7FDC-9151-AAE79A37F327}"/>
              </a:ext>
            </a:extLst>
          </p:cNvPr>
          <p:cNvSpPr>
            <a:spLocks noGrp="1"/>
          </p:cNvSpPr>
          <p:nvPr>
            <p:ph type="dt" sz="half" idx="10"/>
          </p:nvPr>
        </p:nvSpPr>
        <p:spPr/>
        <p:txBody>
          <a:bodyPr/>
          <a:lstStyle/>
          <a:p>
            <a:fld id="{B704B3E0-0DB0-4C5A-BD51-7E77643AD8D2}" type="datetimeFigureOut">
              <a:rPr lang="en-IN" smtClean="0"/>
              <a:t>19-06-2025</a:t>
            </a:fld>
            <a:endParaRPr lang="en-IN"/>
          </a:p>
        </p:txBody>
      </p:sp>
      <p:sp>
        <p:nvSpPr>
          <p:cNvPr id="6" name="Footer Placeholder 5">
            <a:extLst>
              <a:ext uri="{FF2B5EF4-FFF2-40B4-BE49-F238E27FC236}">
                <a16:creationId xmlns:a16="http://schemas.microsoft.com/office/drawing/2014/main" id="{743C6DD6-0A58-B802-C511-6B1F433615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1E09AF-3071-7CF0-48F1-F5F2EB8F08AE}"/>
              </a:ext>
            </a:extLst>
          </p:cNvPr>
          <p:cNvSpPr>
            <a:spLocks noGrp="1"/>
          </p:cNvSpPr>
          <p:nvPr>
            <p:ph type="sldNum" sz="quarter" idx="12"/>
          </p:nvPr>
        </p:nvSpPr>
        <p:spPr/>
        <p:txBody>
          <a:bodyPr/>
          <a:lstStyle/>
          <a:p>
            <a:fld id="{054E5674-FDC5-408D-BEDC-4814FC36C9C5}" type="slidenum">
              <a:rPr lang="en-IN" smtClean="0"/>
              <a:t>‹#›</a:t>
            </a:fld>
            <a:endParaRPr lang="en-IN"/>
          </a:p>
        </p:txBody>
      </p:sp>
    </p:spTree>
    <p:extLst>
      <p:ext uri="{BB962C8B-B14F-4D97-AF65-F5344CB8AC3E}">
        <p14:creationId xmlns:p14="http://schemas.microsoft.com/office/powerpoint/2010/main" val="83357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320238-B779-6A7E-9B84-846DB2094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7E0E27-ACA1-887E-80C1-CAE7A1324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6D316-200E-2EA3-3C40-2069E01B3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4B3E0-0DB0-4C5A-BD51-7E77643AD8D2}" type="datetimeFigureOut">
              <a:rPr lang="en-IN" smtClean="0"/>
              <a:t>19-06-2025</a:t>
            </a:fld>
            <a:endParaRPr lang="en-IN"/>
          </a:p>
        </p:txBody>
      </p:sp>
      <p:sp>
        <p:nvSpPr>
          <p:cNvPr id="5" name="Footer Placeholder 4">
            <a:extLst>
              <a:ext uri="{FF2B5EF4-FFF2-40B4-BE49-F238E27FC236}">
                <a16:creationId xmlns:a16="http://schemas.microsoft.com/office/drawing/2014/main" id="{2EB8B8DD-215A-2A86-5479-259C24B14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85776A-B943-550D-3F36-1F3B20124E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E5674-FDC5-408D-BEDC-4814FC36C9C5}" type="slidenum">
              <a:rPr lang="en-IN" smtClean="0"/>
              <a:t>‹#›</a:t>
            </a:fld>
            <a:endParaRPr lang="en-IN"/>
          </a:p>
        </p:txBody>
      </p:sp>
    </p:spTree>
    <p:extLst>
      <p:ext uri="{BB962C8B-B14F-4D97-AF65-F5344CB8AC3E}">
        <p14:creationId xmlns:p14="http://schemas.microsoft.com/office/powerpoint/2010/main" val="247509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E910-425A-6B29-FAAE-5575486DBF4A}"/>
              </a:ext>
            </a:extLst>
          </p:cNvPr>
          <p:cNvSpPr>
            <a:spLocks noGrp="1"/>
          </p:cNvSpPr>
          <p:nvPr>
            <p:ph type="ctrTitle"/>
          </p:nvPr>
        </p:nvSpPr>
        <p:spPr>
          <a:xfrm>
            <a:off x="1524000" y="1933448"/>
            <a:ext cx="9144000" cy="2387600"/>
          </a:xfrm>
        </p:spPr>
        <p:txBody>
          <a:bodyPr>
            <a:normAutofit fontScale="90000"/>
          </a:bodyPr>
          <a:lstStyle/>
          <a:p>
            <a:r>
              <a:rPr lang="en-US" dirty="0">
                <a:latin typeface="Daytona" panose="020B0604030500040204" pitchFamily="34" charset="0"/>
              </a:rPr>
              <a:t>WHAT IF ALL CURRENCY WAS ENTIRELY DIGITAL?</a:t>
            </a:r>
          </a:p>
        </p:txBody>
      </p:sp>
    </p:spTree>
    <p:extLst>
      <p:ext uri="{BB962C8B-B14F-4D97-AF65-F5344CB8AC3E}">
        <p14:creationId xmlns:p14="http://schemas.microsoft.com/office/powerpoint/2010/main" val="135404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Rectangle 1">
            <a:extLst>
              <a:ext uri="{FF2B5EF4-FFF2-40B4-BE49-F238E27FC236}">
                <a16:creationId xmlns:a16="http://schemas.microsoft.com/office/drawing/2014/main" id="{EDDDE489-81BA-376E-E6B0-75DBCCF3B602}"/>
              </a:ext>
            </a:extLst>
          </p:cNvPr>
          <p:cNvSpPr>
            <a:spLocks noChangeArrowheads="1"/>
          </p:cNvSpPr>
          <p:nvPr/>
        </p:nvSpPr>
        <p:spPr bwMode="auto">
          <a:xfrm>
            <a:off x="4447308" y="591345"/>
            <a:ext cx="6906491" cy="5096224"/>
          </a:xfrm>
          <a:prstGeom prst="rect">
            <a:avLst/>
          </a:prstGeom>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lang="en-US" altLang="en-US" sz="1900" dirty="0">
                <a:latin typeface="+mn-lt"/>
              </a:rPr>
              <a:t>For</a:t>
            </a:r>
            <a:r>
              <a:rPr kumimoji="0" lang="en-US" altLang="en-US" sz="1900" b="0" i="0" u="none" strike="noStrike" cap="none" normalizeH="0" baseline="0" dirty="0">
                <a:ln>
                  <a:noFill/>
                </a:ln>
                <a:effectLst/>
                <a:latin typeface="+mn-lt"/>
              </a:rPr>
              <a:t> financial analysis, we have calculate</a:t>
            </a:r>
            <a:r>
              <a:rPr lang="en-US" altLang="en-US" sz="1900" dirty="0">
                <a:latin typeface="+mn-lt"/>
              </a:rPr>
              <a:t>d</a:t>
            </a:r>
            <a:r>
              <a:rPr kumimoji="0" lang="en-US" altLang="en-US" sz="1900" b="0" i="0" u="none" strike="noStrike" cap="none" normalizeH="0" baseline="0" dirty="0">
                <a:ln>
                  <a:noFill/>
                </a:ln>
                <a:effectLst/>
                <a:latin typeface="+mn-lt"/>
              </a:rPr>
              <a:t> the monthly returns for </a:t>
            </a:r>
            <a:r>
              <a:rPr lang="en-US" altLang="en-US" sz="1900" dirty="0">
                <a:latin typeface="+mn-lt"/>
              </a:rPr>
              <a:t>our</a:t>
            </a:r>
            <a:r>
              <a:rPr kumimoji="0" lang="en-US" altLang="en-US" sz="1900" b="0" i="0" u="none" strike="noStrike" cap="none" normalizeH="0" baseline="0" dirty="0">
                <a:ln>
                  <a:noFill/>
                </a:ln>
                <a:effectLst/>
                <a:latin typeface="+mn-lt"/>
              </a:rPr>
              <a:t> selected cryptocurrencies</a:t>
            </a:r>
            <a:r>
              <a:rPr lang="en-US" altLang="en-US" sz="1900" dirty="0">
                <a:latin typeface="+mn-lt"/>
              </a:rPr>
              <a:t>.</a:t>
            </a:r>
          </a:p>
          <a:p>
            <a:pPr marR="0" lvl="0" eaLnBrk="1" fontAlgn="base" hangingPunct="1">
              <a:lnSpc>
                <a:spcPct val="90000"/>
              </a:lnSpc>
              <a:spcBef>
                <a:spcPct val="0"/>
              </a:spcBef>
              <a:spcAft>
                <a:spcPts val="600"/>
              </a:spcAft>
              <a:buClrTx/>
              <a:buSzTx/>
              <a:tabLst/>
            </a:pPr>
            <a:endParaRPr kumimoji="0" lang="en-US" altLang="en-US" sz="1900"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sz="1900" b="1" i="0" u="none" strike="noStrike" cap="none" normalizeH="0" baseline="0" dirty="0">
                <a:ln>
                  <a:noFill/>
                </a:ln>
                <a:effectLst/>
                <a:latin typeface="+mn-lt"/>
              </a:rPr>
              <a:t>Monthly Returns Calculation:</a:t>
            </a:r>
            <a:r>
              <a:rPr kumimoji="0" lang="en-US" altLang="en-US" sz="1900" b="0" i="0" u="none" strike="noStrike" cap="none" normalizeH="0" baseline="0" dirty="0">
                <a:ln>
                  <a:noFill/>
                </a:ln>
                <a:effectLst/>
                <a:latin typeface="+mn-lt"/>
              </a:rPr>
              <a:t> We used a </a:t>
            </a:r>
            <a:r>
              <a:rPr kumimoji="0" lang="en-US" altLang="en-US" sz="1900" b="1" i="0" u="none" strike="noStrike" cap="none" normalizeH="0" baseline="0" dirty="0" err="1">
                <a:ln>
                  <a:noFill/>
                </a:ln>
                <a:effectLst/>
                <a:latin typeface="+mn-lt"/>
              </a:rPr>
              <a:t>lapply</a:t>
            </a:r>
            <a:r>
              <a:rPr kumimoji="0" lang="en-US" altLang="en-US" sz="1900" b="0" i="0" u="none" strike="noStrike" cap="none" normalizeH="0" baseline="0" dirty="0">
                <a:ln>
                  <a:noFill/>
                </a:ln>
                <a:effectLst/>
                <a:latin typeface="+mn-lt"/>
              </a:rPr>
              <a:t> function to apply the </a:t>
            </a:r>
            <a:r>
              <a:rPr kumimoji="0" lang="en-US" altLang="en-US" sz="1900" b="1" i="0" u="none" strike="noStrike" cap="none" normalizeH="0" baseline="0" dirty="0">
                <a:ln>
                  <a:noFill/>
                </a:ln>
                <a:effectLst/>
                <a:latin typeface="+mn-lt"/>
              </a:rPr>
              <a:t>monthly Return</a:t>
            </a:r>
            <a:r>
              <a:rPr kumimoji="0" lang="en-US" altLang="en-US" sz="1900" b="0" i="0" u="none" strike="noStrike" cap="none" normalizeH="0" baseline="0" dirty="0">
                <a:ln>
                  <a:noFill/>
                </a:ln>
                <a:effectLst/>
                <a:latin typeface="+mn-lt"/>
              </a:rPr>
              <a:t> method to the adjusted closing prices for each cryptocurrency, which is a common method for assessing investment performance over time.</a:t>
            </a:r>
          </a:p>
          <a:p>
            <a:pPr marR="0" lvl="0" eaLnBrk="1" fontAlgn="base" hangingPunct="1">
              <a:lnSpc>
                <a:spcPct val="90000"/>
              </a:lnSpc>
              <a:spcBef>
                <a:spcPct val="0"/>
              </a:spcBef>
              <a:spcAft>
                <a:spcPts val="600"/>
              </a:spcAft>
              <a:buClrTx/>
              <a:buSzTx/>
              <a:tabLst/>
            </a:pPr>
            <a:endParaRPr kumimoji="0" lang="en-US" altLang="en-US" sz="1900"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sz="1900" b="1" i="0" u="none" strike="noStrike" cap="none" normalizeH="0" baseline="0" dirty="0">
                <a:ln>
                  <a:noFill/>
                </a:ln>
                <a:effectLst/>
                <a:latin typeface="+mn-lt"/>
              </a:rPr>
              <a:t>Data Aggregation:</a:t>
            </a:r>
            <a:r>
              <a:rPr kumimoji="0" lang="en-US" altLang="en-US" sz="1900" b="0" i="0" u="none" strike="noStrike" cap="none" normalizeH="0" baseline="0" dirty="0">
                <a:ln>
                  <a:noFill/>
                </a:ln>
                <a:effectLst/>
                <a:latin typeface="+mn-lt"/>
              </a:rPr>
              <a:t> We then combined these individual monthly returns into a single cohesive data frame, allowing for a comparative view across different digital currencies.</a:t>
            </a:r>
          </a:p>
          <a:p>
            <a:pPr marR="0" lvl="0" eaLnBrk="1" fontAlgn="base" hangingPunct="1">
              <a:lnSpc>
                <a:spcPct val="90000"/>
              </a:lnSpc>
              <a:spcBef>
                <a:spcPct val="0"/>
              </a:spcBef>
              <a:spcAft>
                <a:spcPts val="600"/>
              </a:spcAft>
              <a:buClrTx/>
              <a:buSzTx/>
              <a:tabLst/>
            </a:pPr>
            <a:endParaRPr kumimoji="0" lang="en-US" altLang="en-US" sz="1900"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sz="1900" b="1" i="0" u="none" strike="noStrike" cap="none" normalizeH="0" baseline="0" dirty="0">
                <a:ln>
                  <a:noFill/>
                </a:ln>
                <a:effectLst/>
                <a:latin typeface="+mn-lt"/>
              </a:rPr>
              <a:t>Results Interpretation:</a:t>
            </a:r>
            <a:r>
              <a:rPr kumimoji="0" lang="en-US" altLang="en-US" sz="1900" b="0" i="0" u="none" strike="noStrike" cap="none" normalizeH="0" baseline="0" dirty="0">
                <a:ln>
                  <a:noFill/>
                </a:ln>
                <a:effectLst/>
                <a:latin typeface="+mn-lt"/>
              </a:rPr>
              <a:t> The resulting data frame, </a:t>
            </a:r>
            <a:r>
              <a:rPr kumimoji="0" lang="en-US" altLang="en-US" sz="1900" b="1" i="0" u="none" strike="noStrike" cap="none" normalizeH="0" baseline="0" dirty="0" err="1">
                <a:ln>
                  <a:noFill/>
                </a:ln>
                <a:effectLst/>
                <a:latin typeface="+mn-lt"/>
              </a:rPr>
              <a:t>returns_df</a:t>
            </a:r>
            <a:r>
              <a:rPr kumimoji="0" lang="en-US" altLang="en-US" sz="1900" b="0" i="0" u="none" strike="noStrike" cap="none" normalizeH="0" baseline="0" dirty="0">
                <a:ln>
                  <a:noFill/>
                </a:ln>
                <a:effectLst/>
                <a:latin typeface="+mn-lt"/>
              </a:rPr>
              <a:t>, provides a structured overview of the returns, setting the stage for us to analyze market trends, assess risk, and gauge the relative performance of each cryptocurrency on a month-by-month basis.</a:t>
            </a:r>
          </a:p>
        </p:txBody>
      </p:sp>
      <p:pic>
        <p:nvPicPr>
          <p:cNvPr id="1026" name="Picture 2" descr="Bitcoin Rises on Best Thanksgiving Since 2020. Data Show More Gains May  Come. - Barr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868" y="1828800"/>
            <a:ext cx="3530599" cy="301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00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52011531-3A06-3615-7E9B-BFBCC685A1EC}"/>
              </a:ext>
            </a:extLst>
          </p:cNvPr>
          <p:cNvGraphicFramePr>
            <a:graphicFrameLocks noChangeAspect="1"/>
          </p:cNvGraphicFramePr>
          <p:nvPr>
            <p:extLst>
              <p:ext uri="{D42A27DB-BD31-4B8C-83A1-F6EECF244321}">
                <p14:modId xmlns:p14="http://schemas.microsoft.com/office/powerpoint/2010/main" val="1034211821"/>
              </p:ext>
            </p:extLst>
          </p:nvPr>
        </p:nvGraphicFramePr>
        <p:xfrm>
          <a:off x="8285860" y="1471009"/>
          <a:ext cx="3409315" cy="3915981"/>
        </p:xfrm>
        <a:graphic>
          <a:graphicData uri="http://schemas.openxmlformats.org/presentationml/2006/ole">
            <mc:AlternateContent xmlns:mc="http://schemas.openxmlformats.org/markup-compatibility/2006">
              <mc:Choice xmlns:v="urn:schemas-microsoft-com:vml" Requires="v">
                <p:oleObj name="Worksheet" r:id="rId2" imgW="3790898" imgH="4981642" progId="Excel.Sheet.12">
                  <p:embed/>
                </p:oleObj>
              </mc:Choice>
              <mc:Fallback>
                <p:oleObj name="Worksheet" r:id="rId2" imgW="3790898" imgH="4981642" progId="Excel.Sheet.12">
                  <p:embed/>
                  <p:pic>
                    <p:nvPicPr>
                      <p:cNvPr id="2" name="Object 1">
                        <a:extLst>
                          <a:ext uri="{FF2B5EF4-FFF2-40B4-BE49-F238E27FC236}">
                            <a16:creationId xmlns:a16="http://schemas.microsoft.com/office/drawing/2014/main" id="{52011531-3A06-3615-7E9B-BFBCC685A1EC}"/>
                          </a:ext>
                        </a:extLst>
                      </p:cNvPr>
                      <p:cNvPicPr/>
                      <p:nvPr/>
                    </p:nvPicPr>
                    <p:blipFill>
                      <a:blip r:embed="rId3"/>
                      <a:stretch>
                        <a:fillRect/>
                      </a:stretch>
                    </p:blipFill>
                    <p:spPr>
                      <a:xfrm>
                        <a:off x="8285860" y="1471009"/>
                        <a:ext cx="3409315" cy="3915981"/>
                      </a:xfrm>
                      <a:prstGeom prst="rect">
                        <a:avLst/>
                      </a:prstGeom>
                      <a:ln w="19050">
                        <a:solidFill>
                          <a:schemeClr val="tx1"/>
                        </a:solidFill>
                      </a:ln>
                    </p:spPr>
                  </p:pic>
                </p:oleObj>
              </mc:Fallback>
            </mc:AlternateContent>
          </a:graphicData>
        </a:graphic>
      </p:graphicFrame>
      <p:pic>
        <p:nvPicPr>
          <p:cNvPr id="4" name="Picture 3" descr="A graph of a chart&#10;&#10;Description automatically generated with medium confidence">
            <a:extLst>
              <a:ext uri="{FF2B5EF4-FFF2-40B4-BE49-F238E27FC236}">
                <a16:creationId xmlns:a16="http://schemas.microsoft.com/office/drawing/2014/main" id="{43D07D9C-F1BF-7E71-F6EE-D5254A64B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25" y="1671828"/>
            <a:ext cx="7370063" cy="3119628"/>
          </a:xfrm>
          <a:prstGeom prst="rect">
            <a:avLst/>
          </a:prstGeom>
          <a:ln w="28575">
            <a:solidFill>
              <a:schemeClr val="tx1"/>
            </a:solidFill>
          </a:ln>
        </p:spPr>
      </p:pic>
      <p:sp>
        <p:nvSpPr>
          <p:cNvPr id="5" name="Title 4">
            <a:extLst>
              <a:ext uri="{FF2B5EF4-FFF2-40B4-BE49-F238E27FC236}">
                <a16:creationId xmlns:a16="http://schemas.microsoft.com/office/drawing/2014/main" id="{DA1380F0-5502-9863-F0B0-25BBCF548797}"/>
              </a:ext>
            </a:extLst>
          </p:cNvPr>
          <p:cNvSpPr>
            <a:spLocks noGrp="1"/>
          </p:cNvSpPr>
          <p:nvPr>
            <p:ph type="title"/>
          </p:nvPr>
        </p:nvSpPr>
        <p:spPr>
          <a:xfrm>
            <a:off x="838200" y="118237"/>
            <a:ext cx="10515600" cy="1325563"/>
          </a:xfrm>
        </p:spPr>
        <p:txBody>
          <a:bodyPr>
            <a:normAutofit/>
          </a:bodyPr>
          <a:lstStyle/>
          <a:p>
            <a:r>
              <a:rPr lang="en-US" sz="3200" b="1" dirty="0"/>
              <a:t>                        </a:t>
            </a:r>
            <a:r>
              <a:rPr lang="en-US" sz="3200" b="1" u="sng" dirty="0">
                <a:latin typeface="Aharoni" panose="02010803020104030203" pitchFamily="2" charset="-79"/>
                <a:cs typeface="Aharoni" panose="02010803020104030203" pitchFamily="2" charset="-79"/>
              </a:rPr>
              <a:t>A QUICK PEEK AT THE RETURNS:</a:t>
            </a:r>
          </a:p>
        </p:txBody>
      </p:sp>
      <p:cxnSp>
        <p:nvCxnSpPr>
          <p:cNvPr id="8" name="Straight Arrow Connector 7">
            <a:extLst>
              <a:ext uri="{FF2B5EF4-FFF2-40B4-BE49-F238E27FC236}">
                <a16:creationId xmlns:a16="http://schemas.microsoft.com/office/drawing/2014/main" id="{61C3D6FD-7B28-1E2F-DDB0-10EFBEDC492E}"/>
              </a:ext>
            </a:extLst>
          </p:cNvPr>
          <p:cNvCxnSpPr/>
          <p:nvPr/>
        </p:nvCxnSpPr>
        <p:spPr>
          <a:xfrm flipH="1">
            <a:off x="3282696" y="2359152"/>
            <a:ext cx="96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1A5666-02BB-99C3-1F68-D7BE231C960E}"/>
              </a:ext>
            </a:extLst>
          </p:cNvPr>
          <p:cNvSpPr txBox="1"/>
          <p:nvPr/>
        </p:nvSpPr>
        <p:spPr>
          <a:xfrm>
            <a:off x="1316736" y="2159097"/>
            <a:ext cx="1883664" cy="553998"/>
          </a:xfrm>
          <a:prstGeom prst="rect">
            <a:avLst/>
          </a:prstGeom>
          <a:noFill/>
          <a:ln w="19050">
            <a:solidFill>
              <a:schemeClr val="tx1"/>
            </a:solidFill>
          </a:ln>
        </p:spPr>
        <p:txBody>
          <a:bodyPr wrap="square" rtlCol="0">
            <a:spAutoFit/>
          </a:bodyPr>
          <a:lstStyle/>
          <a:p>
            <a:r>
              <a:rPr lang="en-US" sz="1000" b="1" dirty="0">
                <a:solidFill>
                  <a:schemeClr val="accent1">
                    <a:lumMod val="75000"/>
                  </a:schemeClr>
                </a:solidFill>
                <a:latin typeface="Aptos Display" panose="020B0004020202020204" pitchFamily="34" charset="0"/>
                <a:cs typeface="Aparajita" panose="020B0502040204020203" pitchFamily="18" charset="0"/>
              </a:rPr>
              <a:t>SOLANA WITH THE HIGHEST RETURNS FOR THE OBSERVED PERIOD (ALMOST 150% !!)</a:t>
            </a:r>
          </a:p>
        </p:txBody>
      </p:sp>
      <p:cxnSp>
        <p:nvCxnSpPr>
          <p:cNvPr id="11" name="Straight Connector 10">
            <a:extLst>
              <a:ext uri="{FF2B5EF4-FFF2-40B4-BE49-F238E27FC236}">
                <a16:creationId xmlns:a16="http://schemas.microsoft.com/office/drawing/2014/main" id="{2CB12789-3412-1FF5-FF61-C195EEC381F0}"/>
              </a:ext>
            </a:extLst>
          </p:cNvPr>
          <p:cNvCxnSpPr>
            <a:cxnSpLocks/>
          </p:cNvCxnSpPr>
          <p:nvPr/>
        </p:nvCxnSpPr>
        <p:spPr>
          <a:xfrm>
            <a:off x="10040112" y="5386990"/>
            <a:ext cx="0" cy="53832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16B3528-C9DE-9F94-7C2B-69BB1DBDD403}"/>
              </a:ext>
            </a:extLst>
          </p:cNvPr>
          <p:cNvCxnSpPr/>
          <p:nvPr/>
        </p:nvCxnSpPr>
        <p:spPr>
          <a:xfrm flipH="1">
            <a:off x="7150608" y="5934456"/>
            <a:ext cx="28986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23848F-3294-690D-73B8-B29753C9D93B}"/>
              </a:ext>
            </a:extLst>
          </p:cNvPr>
          <p:cNvSpPr txBox="1"/>
          <p:nvPr/>
        </p:nvSpPr>
        <p:spPr>
          <a:xfrm>
            <a:off x="1664208" y="5780567"/>
            <a:ext cx="5404103" cy="307777"/>
          </a:xfrm>
          <a:prstGeom prst="rect">
            <a:avLst/>
          </a:prstGeom>
          <a:noFill/>
          <a:ln w="28575">
            <a:solidFill>
              <a:schemeClr val="tx1"/>
            </a:solidFill>
          </a:ln>
        </p:spPr>
        <p:txBody>
          <a:bodyPr wrap="square" rtlCol="0">
            <a:spAutoFit/>
          </a:bodyPr>
          <a:lstStyle/>
          <a:p>
            <a:r>
              <a:rPr lang="en-US" sz="1400" dirty="0">
                <a:latin typeface="Congenial" panose="020F0502020204030204" pitchFamily="2" charset="0"/>
              </a:rPr>
              <a:t>THAT’S RIGHT, THE RISK IS SUPER HIGH. IT’S A CRYPTO THING :) </a:t>
            </a:r>
          </a:p>
        </p:txBody>
      </p:sp>
    </p:spTree>
    <p:extLst>
      <p:ext uri="{BB962C8B-B14F-4D97-AF65-F5344CB8AC3E}">
        <p14:creationId xmlns:p14="http://schemas.microsoft.com/office/powerpoint/2010/main" val="400945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c 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AD09DA0D-94FA-E096-1FD5-B50DBCE09D85}"/>
              </a:ext>
            </a:extLst>
          </p:cNvPr>
          <p:cNvSpPr>
            <a:spLocks noChangeArrowheads="1"/>
          </p:cNvSpPr>
          <p:nvPr/>
        </p:nvSpPr>
        <p:spPr bwMode="auto">
          <a:xfrm>
            <a:off x="838200" y="1461360"/>
            <a:ext cx="5536397" cy="5146636"/>
          </a:xfrm>
          <a:prstGeom prst="rect">
            <a:avLst/>
          </a:prstGeom>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endParaRPr kumimoji="0" lang="en-US" altLang="en-US" sz="1600" b="0" i="0" u="none" strike="noStrike" cap="none" normalizeH="0" baseline="0" dirty="0">
              <a:ln>
                <a:noFill/>
              </a:ln>
              <a:effectLst/>
              <a:latin typeface="+mn-lt"/>
            </a:endParaRPr>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9FF615-8626-1169-2286-D1C930BE10CE}"/>
              </a:ext>
            </a:extLst>
          </p:cNvPr>
          <p:cNvSpPr txBox="1"/>
          <p:nvPr/>
        </p:nvSpPr>
        <p:spPr>
          <a:xfrm>
            <a:off x="1028094" y="1386498"/>
            <a:ext cx="5736336" cy="4841325"/>
          </a:xfrm>
          <a:prstGeom prst="rect">
            <a:avLst/>
          </a:prstGeom>
          <a:noFill/>
        </p:spPr>
        <p:txBody>
          <a:bodyPr wrap="square">
            <a:spAutoFit/>
          </a:bodyPr>
          <a:lstStyle/>
          <a:p>
            <a:pPr marR="0" lvl="0" eaLnBrk="1" fontAlgn="base" hangingPunct="1">
              <a:lnSpc>
                <a:spcPct val="90000"/>
              </a:lnSpc>
              <a:spcBef>
                <a:spcPct val="0"/>
              </a:spcBef>
              <a:spcAft>
                <a:spcPts val="600"/>
              </a:spcAft>
              <a:buClrTx/>
              <a:buSzTx/>
              <a:tabLst/>
            </a:pPr>
            <a:r>
              <a:rPr kumimoji="0" lang="en-US" altLang="en-US" sz="1600" b="0" i="0" u="none" strike="noStrike" cap="none" normalizeH="0" baseline="0" dirty="0">
                <a:ln>
                  <a:noFill/>
                </a:ln>
                <a:effectLst/>
                <a:latin typeface="+mn-lt"/>
              </a:rPr>
              <a:t>Our latest step in the financial analysis involves quantifying the volatility, which is a common measure of risk, for our selected cryptocurrencies. Here's how we approached it:</a:t>
            </a:r>
          </a:p>
          <a:p>
            <a:pPr marR="0" lvl="0" eaLnBrk="1" fontAlgn="base" hangingPunct="1">
              <a:lnSpc>
                <a:spcPct val="90000"/>
              </a:lnSpc>
              <a:spcBef>
                <a:spcPct val="0"/>
              </a:spcBef>
              <a:spcAft>
                <a:spcPts val="600"/>
              </a:spcAft>
              <a:buClrTx/>
              <a:buSzTx/>
              <a:tabLst/>
            </a:pPr>
            <a:endParaRPr kumimoji="0" lang="en-US" altLang="en-US" sz="1600"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sz="1600" b="1" i="0" u="none" strike="noStrike" cap="none" normalizeH="0" baseline="0" dirty="0">
                <a:ln>
                  <a:noFill/>
                </a:ln>
                <a:effectLst/>
                <a:latin typeface="+mn-lt"/>
              </a:rPr>
              <a:t>Volatility Computation:</a:t>
            </a:r>
            <a:r>
              <a:rPr kumimoji="0" lang="en-US" altLang="en-US" sz="1600" b="0" i="0" u="none" strike="noStrike" cap="none" normalizeH="0" baseline="0" dirty="0">
                <a:ln>
                  <a:noFill/>
                </a:ln>
                <a:effectLst/>
                <a:latin typeface="+mn-lt"/>
              </a:rPr>
              <a:t> We employed the </a:t>
            </a:r>
            <a:r>
              <a:rPr kumimoji="0" lang="en-US" altLang="en-US" sz="1600" b="1" i="0" u="none" strike="noStrike" cap="none" normalizeH="0" baseline="0" dirty="0">
                <a:ln>
                  <a:noFill/>
                </a:ln>
                <a:effectLst/>
                <a:latin typeface="+mn-lt"/>
              </a:rPr>
              <a:t>apply</a:t>
            </a:r>
            <a:r>
              <a:rPr kumimoji="0" lang="en-US" altLang="en-US" sz="1600" b="0" i="0" u="none" strike="noStrike" cap="none" normalizeH="0" baseline="0" dirty="0">
                <a:ln>
                  <a:noFill/>
                </a:ln>
                <a:effectLst/>
                <a:latin typeface="+mn-lt"/>
              </a:rPr>
              <a:t> function to calculate the standard deviation across the monthly returns for each cryptocurrency within our data frame</a:t>
            </a:r>
            <a:r>
              <a:rPr lang="en-US" altLang="en-US" sz="1600" dirty="0"/>
              <a:t>.</a:t>
            </a:r>
            <a:r>
              <a:rPr kumimoji="0" lang="en-US" altLang="en-US" sz="1600" b="0" i="0" u="none" strike="noStrike" cap="none" normalizeH="0" baseline="0" dirty="0">
                <a:ln>
                  <a:noFill/>
                </a:ln>
                <a:effectLst/>
                <a:latin typeface="+mn-lt"/>
              </a:rPr>
              <a:t> The standard deviation serves as a statistical measure of market volatility.</a:t>
            </a:r>
          </a:p>
          <a:p>
            <a:pPr marR="0" lvl="0" eaLnBrk="1" fontAlgn="base" hangingPunct="1">
              <a:lnSpc>
                <a:spcPct val="90000"/>
              </a:lnSpc>
              <a:spcBef>
                <a:spcPct val="0"/>
              </a:spcBef>
              <a:spcAft>
                <a:spcPts val="600"/>
              </a:spcAft>
              <a:buClrTx/>
              <a:buSzTx/>
              <a:tabLst/>
            </a:pPr>
            <a:endParaRPr kumimoji="0" lang="en-US" altLang="en-US" sz="1600"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sz="1600" b="1" i="0" u="none" strike="noStrike" cap="none" normalizeH="0" baseline="0" dirty="0">
                <a:ln>
                  <a:noFill/>
                </a:ln>
                <a:effectLst/>
                <a:latin typeface="+mn-lt"/>
              </a:rPr>
              <a:t>Risk Summary Creation:</a:t>
            </a:r>
            <a:r>
              <a:rPr kumimoji="0" lang="en-US" altLang="en-US" sz="1600" b="0" i="0" u="none" strike="noStrike" cap="none" normalizeH="0" baseline="0" dirty="0">
                <a:ln>
                  <a:noFill/>
                </a:ln>
                <a:effectLst/>
                <a:latin typeface="+mn-lt"/>
              </a:rPr>
              <a:t> With the calculated volatilities, we constructed a </a:t>
            </a:r>
            <a:r>
              <a:rPr kumimoji="0" lang="en-US" altLang="en-US" sz="1600" b="1" i="0" u="none" strike="noStrike" cap="none" normalizeH="0" baseline="0" dirty="0" err="1">
                <a:ln>
                  <a:noFill/>
                </a:ln>
                <a:effectLst/>
                <a:latin typeface="+mn-lt"/>
              </a:rPr>
              <a:t>risk_summary</a:t>
            </a:r>
            <a:r>
              <a:rPr kumimoji="0" lang="en-US" altLang="en-US" sz="1600" b="0" i="0" u="none" strike="noStrike" cap="none" normalizeH="0" baseline="0" dirty="0">
                <a:ln>
                  <a:noFill/>
                </a:ln>
                <a:effectLst/>
                <a:latin typeface="+mn-lt"/>
              </a:rPr>
              <a:t> data frame, pairing each cryptocurrency with its corresponding volatility score.</a:t>
            </a:r>
          </a:p>
          <a:p>
            <a:pPr marR="0" lvl="0" eaLnBrk="1" fontAlgn="base" hangingPunct="1">
              <a:lnSpc>
                <a:spcPct val="90000"/>
              </a:lnSpc>
              <a:spcBef>
                <a:spcPct val="0"/>
              </a:spcBef>
              <a:spcAft>
                <a:spcPts val="600"/>
              </a:spcAft>
              <a:buClrTx/>
              <a:buSzTx/>
              <a:tabLst/>
            </a:pPr>
            <a:endParaRPr kumimoji="0" lang="en-US" altLang="en-US" sz="1600"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sz="1600" b="1" i="0" u="none" strike="noStrike" cap="none" normalizeH="0" baseline="0" dirty="0">
                <a:ln>
                  <a:noFill/>
                </a:ln>
                <a:effectLst/>
                <a:latin typeface="+mn-lt"/>
              </a:rPr>
              <a:t>Insights Gained:</a:t>
            </a:r>
            <a:r>
              <a:rPr kumimoji="0" lang="en-US" altLang="en-US" sz="1600" b="0" i="0" u="none" strike="noStrike" cap="none" normalizeH="0" baseline="0" dirty="0">
                <a:ln>
                  <a:noFill/>
                </a:ln>
                <a:effectLst/>
                <a:latin typeface="+mn-lt"/>
              </a:rPr>
              <a:t> This summary provides us with a clear perspective on the risk associated with each digital currency, enabling us to compare their relative stability. Higher volatility indicates a riskier asset, which is vital information for portfolio management and investment decisions.</a:t>
            </a:r>
          </a:p>
          <a:p>
            <a:pPr marR="0" lvl="0" eaLnBrk="1" fontAlgn="base" hangingPunct="1">
              <a:lnSpc>
                <a:spcPct val="90000"/>
              </a:lnSpc>
              <a:spcBef>
                <a:spcPct val="0"/>
              </a:spcBef>
              <a:spcAft>
                <a:spcPts val="600"/>
              </a:spcAft>
              <a:buClrTx/>
              <a:buSzTx/>
              <a:tabLst/>
            </a:pPr>
            <a:endParaRPr kumimoji="0" lang="en-US" altLang="en-US" sz="1600" b="0" i="0" u="none" strike="noStrike" cap="none" normalizeH="0" baseline="0" dirty="0">
              <a:ln>
                <a:noFill/>
              </a:ln>
              <a:effectLst/>
              <a:latin typeface="+mn-lt"/>
            </a:endParaRPr>
          </a:p>
        </p:txBody>
      </p:sp>
      <p:pic>
        <p:nvPicPr>
          <p:cNvPr id="2052" name="Picture 4" descr="Cryptocurrency, NFTs draw some film financi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9749" y="2341033"/>
            <a:ext cx="3864889" cy="2175933"/>
          </a:xfrm>
          <a:prstGeom prst="rect">
            <a:avLst/>
          </a:prstGeom>
          <a:solidFill>
            <a:schemeClr val="accent6">
              <a:lumMod val="50000"/>
            </a:schemeClr>
          </a:solidFill>
        </p:spPr>
      </p:pic>
    </p:spTree>
    <p:extLst>
      <p:ext uri="{BB962C8B-B14F-4D97-AF65-F5344CB8AC3E}">
        <p14:creationId xmlns:p14="http://schemas.microsoft.com/office/powerpoint/2010/main" val="322407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F6EF0F95-FE56-E79A-216A-68E2FF7F788F}"/>
              </a:ext>
            </a:extLst>
          </p:cNvPr>
          <p:cNvSpPr>
            <a:spLocks noChangeArrowheads="1"/>
          </p:cNvSpPr>
          <p:nvPr/>
        </p:nvSpPr>
        <p:spPr bwMode="auto">
          <a:xfrm>
            <a:off x="6193654" y="456050"/>
            <a:ext cx="5257799" cy="3761535"/>
          </a:xfrm>
          <a:prstGeom prst="rect">
            <a:avLst/>
          </a:prstGeom>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eaLnBrk="1" fontAlgn="base" hangingPunct="1">
              <a:lnSpc>
                <a:spcPct val="90000"/>
              </a:lnSpc>
              <a:spcBef>
                <a:spcPct val="0"/>
              </a:spcBef>
              <a:spcAft>
                <a:spcPts val="600"/>
              </a:spcAft>
              <a:buClrTx/>
              <a:buSzTx/>
              <a:tabLst/>
            </a:pPr>
            <a:r>
              <a:rPr lang="en-US" altLang="en-US" sz="1400" dirty="0">
                <a:latin typeface="+mn-lt"/>
              </a:rPr>
              <a:t>W</a:t>
            </a:r>
            <a:r>
              <a:rPr kumimoji="0" lang="en-US" altLang="en-US" sz="1400" b="0" i="0" u="none" strike="noStrike" cap="none" normalizeH="0" baseline="0" dirty="0">
                <a:ln>
                  <a:noFill/>
                </a:ln>
                <a:effectLst/>
                <a:latin typeface="+mn-lt"/>
              </a:rPr>
              <a:t>e computed</a:t>
            </a:r>
            <a:r>
              <a:rPr lang="en-US" altLang="en-US" sz="1400" dirty="0">
                <a:latin typeface="+mn-lt"/>
              </a:rPr>
              <a:t> </a:t>
            </a:r>
            <a:r>
              <a:rPr kumimoji="0" lang="en-US" altLang="en-US" sz="1400" b="0" i="0" u="none" strike="noStrike" cap="none" normalizeH="0" baseline="0" dirty="0">
                <a:ln>
                  <a:noFill/>
                </a:ln>
                <a:effectLst/>
                <a:latin typeface="+mn-lt"/>
              </a:rPr>
              <a:t>Sharpe Ratios for a suite of prominent cryptocurrencies. The Sharpe Ratio is a risk-adjusted measure that allows investors to understand the return of an investment compared to its risk.</a:t>
            </a:r>
          </a:p>
          <a:p>
            <a:pPr marR="0" lvl="0" algn="just" eaLnBrk="1" fontAlgn="base" hangingPunct="1">
              <a:lnSpc>
                <a:spcPct val="90000"/>
              </a:lnSpc>
              <a:spcBef>
                <a:spcPct val="0"/>
              </a:spcBef>
              <a:spcAft>
                <a:spcPts val="600"/>
              </a:spcAft>
              <a:buClrTx/>
              <a:buSzTx/>
              <a:tabLst/>
            </a:pPr>
            <a:r>
              <a:rPr kumimoji="0" lang="en-US" altLang="en-US" sz="1400" b="1" i="0" u="none" strike="noStrike" cap="none" normalizeH="0" baseline="0" dirty="0">
                <a:ln>
                  <a:noFill/>
                </a:ln>
                <a:effectLst/>
                <a:latin typeface="+mn-lt"/>
              </a:rPr>
              <a:t>Risk-Free Rate Consideration:</a:t>
            </a:r>
            <a:r>
              <a:rPr kumimoji="0" lang="en-US" altLang="en-US" sz="1400" b="0" i="0" u="none" strike="noStrike" cap="none" normalizeH="0" baseline="0" dirty="0">
                <a:ln>
                  <a:noFill/>
                </a:ln>
                <a:effectLst/>
                <a:latin typeface="+mn-lt"/>
              </a:rPr>
              <a:t> We started by establishing a baseline risk-free rate of 0.0425, which is the expected return of an investment with zero risk.</a:t>
            </a:r>
          </a:p>
          <a:p>
            <a:pPr marR="0" lvl="0" algn="just" eaLnBrk="1" fontAlgn="base" hangingPunct="1">
              <a:lnSpc>
                <a:spcPct val="90000"/>
              </a:lnSpc>
              <a:spcBef>
                <a:spcPct val="0"/>
              </a:spcBef>
              <a:spcAft>
                <a:spcPts val="600"/>
              </a:spcAft>
              <a:buClrTx/>
              <a:buSzTx/>
              <a:tabLst/>
            </a:pPr>
            <a:r>
              <a:rPr kumimoji="0" lang="en-US" altLang="en-US" sz="1400" b="1" i="0" u="none" strike="noStrike" cap="none" normalizeH="0" baseline="0" dirty="0">
                <a:ln>
                  <a:noFill/>
                </a:ln>
                <a:effectLst/>
                <a:latin typeface="+mn-lt"/>
              </a:rPr>
              <a:t>Average Return and Volatility:</a:t>
            </a:r>
            <a:r>
              <a:rPr kumimoji="0" lang="en-US" altLang="en-US" sz="1400" b="0" i="0" u="none" strike="noStrike" cap="none" normalizeH="0" baseline="0" dirty="0">
                <a:ln>
                  <a:noFill/>
                </a:ln>
                <a:effectLst/>
                <a:latin typeface="+mn-lt"/>
              </a:rPr>
              <a:t> For each cryptocurrency, we calculated the average monthly return and the standard deviation of those returns, which represents their volatility.</a:t>
            </a:r>
          </a:p>
          <a:p>
            <a:pPr marR="0" lvl="0" algn="just" eaLnBrk="1" fontAlgn="base" hangingPunct="1">
              <a:lnSpc>
                <a:spcPct val="90000"/>
              </a:lnSpc>
              <a:spcBef>
                <a:spcPct val="0"/>
              </a:spcBef>
              <a:spcAft>
                <a:spcPts val="600"/>
              </a:spcAft>
              <a:buClrTx/>
              <a:buSzTx/>
              <a:tabLst/>
            </a:pPr>
            <a:r>
              <a:rPr kumimoji="0" lang="en-US" altLang="en-US" sz="1400" b="1" i="0" u="none" strike="noStrike" cap="none" normalizeH="0" baseline="0" dirty="0">
                <a:ln>
                  <a:noFill/>
                </a:ln>
                <a:effectLst/>
                <a:latin typeface="+mn-lt"/>
              </a:rPr>
              <a:t>Sharpe Ratio Calculation:</a:t>
            </a:r>
            <a:r>
              <a:rPr kumimoji="0" lang="en-US" altLang="en-US" sz="1400" b="0" i="0" u="none" strike="noStrike" cap="none" normalizeH="0" baseline="0" dirty="0">
                <a:ln>
                  <a:noFill/>
                </a:ln>
                <a:effectLst/>
                <a:latin typeface="+mn-lt"/>
              </a:rPr>
              <a:t> By subtracting the risk-free rate from the average returns and dividing by the volatility, we determined the Sharpe Ratio for each crypto asset.</a:t>
            </a:r>
          </a:p>
          <a:p>
            <a:pPr marR="0" lvl="0" algn="just" eaLnBrk="1" fontAlgn="base" hangingPunct="1">
              <a:lnSpc>
                <a:spcPct val="90000"/>
              </a:lnSpc>
              <a:spcBef>
                <a:spcPct val="0"/>
              </a:spcBef>
              <a:spcAft>
                <a:spcPts val="600"/>
              </a:spcAft>
              <a:buClrTx/>
              <a:buSzTx/>
              <a:tabLst/>
            </a:pPr>
            <a:r>
              <a:rPr kumimoji="0" lang="en-US" altLang="en-US" sz="1400" b="1" i="0" u="none" strike="noStrike" cap="none" normalizeH="0" baseline="0" dirty="0">
                <a:ln>
                  <a:noFill/>
                </a:ln>
                <a:effectLst/>
                <a:latin typeface="+mn-lt"/>
              </a:rPr>
              <a:t>Sharpe Summary Overview:</a:t>
            </a:r>
            <a:r>
              <a:rPr kumimoji="0" lang="en-US" altLang="en-US" sz="1400" b="0" i="0" u="none" strike="noStrike" cap="none" normalizeH="0" baseline="0" dirty="0">
                <a:ln>
                  <a:noFill/>
                </a:ln>
                <a:effectLst/>
                <a:latin typeface="+mn-lt"/>
              </a:rPr>
              <a:t> These ratios were then compiled into a </a:t>
            </a:r>
            <a:r>
              <a:rPr kumimoji="0" lang="en-US" altLang="en-US" sz="1400" b="1" i="0" u="none" strike="noStrike" cap="none" normalizeH="0" baseline="0" dirty="0" err="1">
                <a:ln>
                  <a:noFill/>
                </a:ln>
                <a:effectLst/>
                <a:latin typeface="+mn-lt"/>
              </a:rPr>
              <a:t>sharpe_summary</a:t>
            </a:r>
            <a:r>
              <a:rPr kumimoji="0" lang="en-US" altLang="en-US" sz="1400" b="0" i="0" u="none" strike="noStrike" cap="none" normalizeH="0" baseline="0" dirty="0">
                <a:ln>
                  <a:noFill/>
                </a:ln>
                <a:effectLst/>
                <a:latin typeface="+mn-lt"/>
              </a:rPr>
              <a:t> data frame, clearly juxtaposing each cryptocurrency with its respective performance metric.</a:t>
            </a:r>
          </a:p>
        </p:txBody>
      </p:sp>
      <p:sp>
        <p:nvSpPr>
          <p:cNvPr id="19" name="Freeform: Shape 1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074" name="Picture 2" descr="Cryptocurrency: Here's the Main Reason Why People Buy Crypto | Mon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4801" y="1011045"/>
            <a:ext cx="5309446" cy="4526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3723BCE-5CA7-ACC4-E630-2DFC52881488}"/>
              </a:ext>
            </a:extLst>
          </p:cNvPr>
          <p:cNvGraphicFramePr>
            <a:graphicFrameLocks noGrp="1"/>
          </p:cNvGraphicFramePr>
          <p:nvPr>
            <p:extLst>
              <p:ext uri="{D42A27DB-BD31-4B8C-83A1-F6EECF244321}">
                <p14:modId xmlns:p14="http://schemas.microsoft.com/office/powerpoint/2010/main" val="749436204"/>
              </p:ext>
            </p:extLst>
          </p:nvPr>
        </p:nvGraphicFramePr>
        <p:xfrm>
          <a:off x="6917728" y="4192184"/>
          <a:ext cx="3809652" cy="2066574"/>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1904826">
                  <a:extLst>
                    <a:ext uri="{9D8B030D-6E8A-4147-A177-3AD203B41FA5}">
                      <a16:colId xmlns:a16="http://schemas.microsoft.com/office/drawing/2014/main" val="920640261"/>
                    </a:ext>
                  </a:extLst>
                </a:gridCol>
                <a:gridCol w="1904826">
                  <a:extLst>
                    <a:ext uri="{9D8B030D-6E8A-4147-A177-3AD203B41FA5}">
                      <a16:colId xmlns:a16="http://schemas.microsoft.com/office/drawing/2014/main" val="480296752"/>
                    </a:ext>
                  </a:extLst>
                </a:gridCol>
              </a:tblGrid>
              <a:tr h="344429">
                <a:tc>
                  <a:txBody>
                    <a:bodyPr/>
                    <a:lstStyle/>
                    <a:p>
                      <a:pPr algn="ctr" fontAlgn="b"/>
                      <a:r>
                        <a:rPr lang="en-US" sz="1600" b="0" i="0" u="none" strike="noStrike" dirty="0">
                          <a:solidFill>
                            <a:schemeClr val="bg1"/>
                          </a:solidFill>
                          <a:effectLst/>
                          <a:latin typeface="Daytona" panose="020B0604030500040204" pitchFamily="34" charset="0"/>
                        </a:rPr>
                        <a:t>Cryptocurrency</a:t>
                      </a:r>
                    </a:p>
                  </a:txBody>
                  <a:tcPr marL="9525" marR="9525" marT="9525" marB="0" anchor="b"/>
                </a:tc>
                <a:tc>
                  <a:txBody>
                    <a:bodyPr/>
                    <a:lstStyle/>
                    <a:p>
                      <a:pPr algn="ctr" fontAlgn="b"/>
                      <a:r>
                        <a:rPr lang="en-US" sz="1600" b="0" i="0" u="none" strike="noStrike" dirty="0">
                          <a:solidFill>
                            <a:schemeClr val="bg1"/>
                          </a:solidFill>
                          <a:effectLst/>
                          <a:latin typeface="Daytona" panose="020B0604030500040204" pitchFamily="34" charset="0"/>
                        </a:rPr>
                        <a:t>Sharpe Ratio</a:t>
                      </a:r>
                    </a:p>
                  </a:txBody>
                  <a:tcPr marL="9525" marR="9525" marT="9525" marB="0" anchor="b"/>
                </a:tc>
                <a:extLst>
                  <a:ext uri="{0D108BD9-81ED-4DB2-BD59-A6C34878D82A}">
                    <a16:rowId xmlns:a16="http://schemas.microsoft.com/office/drawing/2014/main" val="1838120903"/>
                  </a:ext>
                </a:extLst>
              </a:tr>
              <a:tr h="344429">
                <a:tc>
                  <a:txBody>
                    <a:bodyPr/>
                    <a:lstStyle/>
                    <a:p>
                      <a:pPr algn="ctr" fontAlgn="b"/>
                      <a:r>
                        <a:rPr lang="en-US" sz="1400" b="0" i="0" u="none" strike="noStrike" dirty="0">
                          <a:solidFill>
                            <a:srgbClr val="000000"/>
                          </a:solidFill>
                          <a:effectLst/>
                          <a:latin typeface="Daytona" panose="020B0604030500040204" pitchFamily="34" charset="0"/>
                        </a:rPr>
                        <a:t>BTC-USD</a:t>
                      </a:r>
                    </a:p>
                  </a:txBody>
                  <a:tcPr marL="9525" marR="9525" marT="9525" marB="0" anchor="b"/>
                </a:tc>
                <a:tc>
                  <a:txBody>
                    <a:bodyPr/>
                    <a:lstStyle/>
                    <a:p>
                      <a:pPr algn="ctr" fontAlgn="b"/>
                      <a:r>
                        <a:rPr lang="en-US" sz="1400" b="0" i="0" u="none" strike="noStrike" dirty="0">
                          <a:solidFill>
                            <a:srgbClr val="000000"/>
                          </a:solidFill>
                          <a:effectLst/>
                          <a:latin typeface="Daytona" panose="020B0604030500040204" pitchFamily="34" charset="0"/>
                        </a:rPr>
                        <a:t>-28%</a:t>
                      </a:r>
                    </a:p>
                  </a:txBody>
                  <a:tcPr marL="9525" marR="9525" marT="9525" marB="0" anchor="b"/>
                </a:tc>
                <a:extLst>
                  <a:ext uri="{0D108BD9-81ED-4DB2-BD59-A6C34878D82A}">
                    <a16:rowId xmlns:a16="http://schemas.microsoft.com/office/drawing/2014/main" val="1557603449"/>
                  </a:ext>
                </a:extLst>
              </a:tr>
              <a:tr h="344429">
                <a:tc>
                  <a:txBody>
                    <a:bodyPr/>
                    <a:lstStyle/>
                    <a:p>
                      <a:pPr algn="ctr" fontAlgn="b"/>
                      <a:r>
                        <a:rPr lang="en-US" sz="1400" b="0" i="0" u="none" strike="noStrike" dirty="0">
                          <a:solidFill>
                            <a:srgbClr val="000000"/>
                          </a:solidFill>
                          <a:effectLst/>
                          <a:latin typeface="Daytona" panose="020B0604030500040204" pitchFamily="34" charset="0"/>
                        </a:rPr>
                        <a:t>ETH-USD</a:t>
                      </a:r>
                    </a:p>
                  </a:txBody>
                  <a:tcPr marL="9525" marR="9525" marT="9525" marB="0" anchor="b"/>
                </a:tc>
                <a:tc>
                  <a:txBody>
                    <a:bodyPr/>
                    <a:lstStyle/>
                    <a:p>
                      <a:pPr algn="ctr" fontAlgn="b"/>
                      <a:r>
                        <a:rPr lang="en-US" sz="1400" b="0" i="0" u="none" strike="noStrike" dirty="0">
                          <a:solidFill>
                            <a:srgbClr val="000000"/>
                          </a:solidFill>
                          <a:effectLst/>
                          <a:latin typeface="Daytona" panose="020B0604030500040204" pitchFamily="34" charset="0"/>
                        </a:rPr>
                        <a:t>-24%</a:t>
                      </a:r>
                    </a:p>
                  </a:txBody>
                  <a:tcPr marL="9525" marR="9525" marT="9525" marB="0" anchor="b"/>
                </a:tc>
                <a:extLst>
                  <a:ext uri="{0D108BD9-81ED-4DB2-BD59-A6C34878D82A}">
                    <a16:rowId xmlns:a16="http://schemas.microsoft.com/office/drawing/2014/main" val="3330480441"/>
                  </a:ext>
                </a:extLst>
              </a:tr>
              <a:tr h="344429">
                <a:tc>
                  <a:txBody>
                    <a:bodyPr/>
                    <a:lstStyle/>
                    <a:p>
                      <a:pPr algn="ctr" fontAlgn="b"/>
                      <a:r>
                        <a:rPr lang="en-US" sz="1400" b="0" i="0" u="none" strike="noStrike" dirty="0">
                          <a:solidFill>
                            <a:srgbClr val="000000"/>
                          </a:solidFill>
                          <a:effectLst/>
                          <a:latin typeface="Daytona" panose="020B0604030500040204" pitchFamily="34" charset="0"/>
                        </a:rPr>
                        <a:t>BNB-USD</a:t>
                      </a:r>
                    </a:p>
                  </a:txBody>
                  <a:tcPr marL="9525" marR="9525" marT="9525" marB="0" anchor="b"/>
                </a:tc>
                <a:tc>
                  <a:txBody>
                    <a:bodyPr/>
                    <a:lstStyle/>
                    <a:p>
                      <a:pPr algn="ctr" fontAlgn="b"/>
                      <a:r>
                        <a:rPr lang="en-US" sz="1400" b="0" i="0" u="none" strike="noStrike" dirty="0">
                          <a:solidFill>
                            <a:srgbClr val="000000"/>
                          </a:solidFill>
                          <a:effectLst/>
                          <a:latin typeface="Daytona" panose="020B0604030500040204" pitchFamily="34" charset="0"/>
                        </a:rPr>
                        <a:t>-43%</a:t>
                      </a:r>
                    </a:p>
                  </a:txBody>
                  <a:tcPr marL="9525" marR="9525" marT="9525" marB="0" anchor="b"/>
                </a:tc>
                <a:extLst>
                  <a:ext uri="{0D108BD9-81ED-4DB2-BD59-A6C34878D82A}">
                    <a16:rowId xmlns:a16="http://schemas.microsoft.com/office/drawing/2014/main" val="3356948474"/>
                  </a:ext>
                </a:extLst>
              </a:tr>
              <a:tr h="344429">
                <a:tc>
                  <a:txBody>
                    <a:bodyPr/>
                    <a:lstStyle/>
                    <a:p>
                      <a:pPr algn="ctr" fontAlgn="b"/>
                      <a:r>
                        <a:rPr lang="en-US" sz="1400" b="0" i="0" u="none" strike="noStrike">
                          <a:solidFill>
                            <a:srgbClr val="000000"/>
                          </a:solidFill>
                          <a:effectLst/>
                          <a:latin typeface="Daytona" panose="020B0604030500040204" pitchFamily="34" charset="0"/>
                        </a:rPr>
                        <a:t>XRP-USD</a:t>
                      </a:r>
                    </a:p>
                  </a:txBody>
                  <a:tcPr marL="9525" marR="9525" marT="9525" marB="0" anchor="b"/>
                </a:tc>
                <a:tc>
                  <a:txBody>
                    <a:bodyPr/>
                    <a:lstStyle/>
                    <a:p>
                      <a:pPr algn="ctr" fontAlgn="b"/>
                      <a:r>
                        <a:rPr lang="en-US" sz="1400" b="0" i="0" u="none" strike="noStrike" dirty="0">
                          <a:solidFill>
                            <a:srgbClr val="000000"/>
                          </a:solidFill>
                          <a:effectLst/>
                          <a:latin typeface="Daytona" panose="020B0604030500040204" pitchFamily="34" charset="0"/>
                        </a:rPr>
                        <a:t>-18%</a:t>
                      </a:r>
                    </a:p>
                  </a:txBody>
                  <a:tcPr marL="9525" marR="9525" marT="9525" marB="0" anchor="b"/>
                </a:tc>
                <a:extLst>
                  <a:ext uri="{0D108BD9-81ED-4DB2-BD59-A6C34878D82A}">
                    <a16:rowId xmlns:a16="http://schemas.microsoft.com/office/drawing/2014/main" val="1493602246"/>
                  </a:ext>
                </a:extLst>
              </a:tr>
              <a:tr h="344429">
                <a:tc>
                  <a:txBody>
                    <a:bodyPr/>
                    <a:lstStyle/>
                    <a:p>
                      <a:pPr algn="ctr" fontAlgn="b"/>
                      <a:r>
                        <a:rPr lang="en-US" sz="1400" b="0" i="0" u="none" strike="noStrike" dirty="0">
                          <a:solidFill>
                            <a:srgbClr val="000000"/>
                          </a:solidFill>
                          <a:effectLst/>
                          <a:latin typeface="Daytona" panose="020B0604030500040204" pitchFamily="34" charset="0"/>
                        </a:rPr>
                        <a:t>SOL-USD</a:t>
                      </a:r>
                    </a:p>
                  </a:txBody>
                  <a:tcPr marL="9525" marR="9525" marT="9525" marB="0" anchor="b"/>
                </a:tc>
                <a:tc>
                  <a:txBody>
                    <a:bodyPr/>
                    <a:lstStyle/>
                    <a:p>
                      <a:pPr algn="ctr" fontAlgn="b"/>
                      <a:r>
                        <a:rPr lang="en-US" sz="1400" b="0" i="0" u="none" strike="noStrike" dirty="0">
                          <a:solidFill>
                            <a:srgbClr val="000000"/>
                          </a:solidFill>
                          <a:effectLst/>
                          <a:latin typeface="Daytona" panose="020B0604030500040204" pitchFamily="34" charset="0"/>
                        </a:rPr>
                        <a:t>-6%</a:t>
                      </a:r>
                    </a:p>
                  </a:txBody>
                  <a:tcPr marL="9525" marR="9525" marT="9525" marB="0" anchor="b"/>
                </a:tc>
                <a:extLst>
                  <a:ext uri="{0D108BD9-81ED-4DB2-BD59-A6C34878D82A}">
                    <a16:rowId xmlns:a16="http://schemas.microsoft.com/office/drawing/2014/main" val="2469402580"/>
                  </a:ext>
                </a:extLst>
              </a:tr>
            </a:tbl>
          </a:graphicData>
        </a:graphic>
      </p:graphicFrame>
    </p:spTree>
    <p:extLst>
      <p:ext uri="{BB962C8B-B14F-4D97-AF65-F5344CB8AC3E}">
        <p14:creationId xmlns:p14="http://schemas.microsoft.com/office/powerpoint/2010/main" val="245298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778239-AFC4-5761-8B2D-D623BE5C4B51}"/>
              </a:ext>
            </a:extLst>
          </p:cNvPr>
          <p:cNvSpPr>
            <a:spLocks noChangeArrowheads="1"/>
          </p:cNvSpPr>
          <p:nvPr/>
        </p:nvSpPr>
        <p:spPr bwMode="auto">
          <a:xfrm>
            <a:off x="764539" y="759670"/>
            <a:ext cx="5579699" cy="3944305"/>
          </a:xfrm>
          <a:prstGeom prst="rect">
            <a:avLst/>
          </a:prstGeom>
        </p:spPr>
        <p:txBody>
          <a:bodyPr vert="horz" lIns="91440" tIns="45720" rIns="91440" bIns="45720" numCol="1" rtlCol="0" anchor="t" anchorCtr="0" compatLnSpc="1">
            <a:prstTxWarp prst="textNoShape">
              <a:avLst/>
            </a:prstTxWarp>
            <a:normAutofit fontScale="85000"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kumimoji="0" lang="en-US" altLang="en-US" b="0" i="0" u="none" strike="noStrike" cap="none" normalizeH="0" baseline="0" dirty="0">
                <a:ln>
                  <a:noFill/>
                </a:ln>
                <a:effectLst/>
                <a:latin typeface="+mn-lt"/>
              </a:rPr>
              <a:t>In our comprehensive risk assessment, we've calculated the Value at Risk (</a:t>
            </a:r>
            <a:r>
              <a:rPr kumimoji="0" lang="en-US" altLang="en-US" b="0" i="0" u="none" strike="noStrike" cap="none" normalizeH="0" baseline="0" dirty="0" err="1">
                <a:ln>
                  <a:noFill/>
                </a:ln>
                <a:effectLst/>
                <a:latin typeface="+mn-lt"/>
              </a:rPr>
              <a:t>VaR</a:t>
            </a:r>
            <a:r>
              <a:rPr kumimoji="0" lang="en-US" altLang="en-US" b="0" i="0" u="none" strike="noStrike" cap="none" normalizeH="0" baseline="0" dirty="0">
                <a:ln>
                  <a:noFill/>
                </a:ln>
                <a:effectLst/>
                <a:latin typeface="+mn-lt"/>
              </a:rPr>
              <a:t>) and Conditional Value at Risk (</a:t>
            </a:r>
            <a:r>
              <a:rPr kumimoji="0" lang="en-US" altLang="en-US" b="0" i="0" u="none" strike="noStrike" cap="none" normalizeH="0" baseline="0" dirty="0" err="1">
                <a:ln>
                  <a:noFill/>
                </a:ln>
                <a:effectLst/>
                <a:latin typeface="+mn-lt"/>
              </a:rPr>
              <a:t>CVaR</a:t>
            </a:r>
            <a:r>
              <a:rPr kumimoji="0" lang="en-US" altLang="en-US" b="0" i="0" u="none" strike="noStrike" cap="none" normalizeH="0" baseline="0" dirty="0">
                <a:ln>
                  <a:noFill/>
                </a:ln>
                <a:effectLst/>
                <a:latin typeface="+mn-lt"/>
              </a:rPr>
              <a:t>) for a range of cryptocurrencies. These metrics are pivotal for evaluating the potential downside risk and the severity of investment losses.</a:t>
            </a:r>
          </a:p>
          <a:p>
            <a:pPr marR="0" lvl="0" eaLnBrk="1" fontAlgn="base" hangingPunct="1">
              <a:lnSpc>
                <a:spcPct val="90000"/>
              </a:lnSpc>
              <a:spcBef>
                <a:spcPct val="0"/>
              </a:spcBef>
              <a:spcAft>
                <a:spcPts val="600"/>
              </a:spcAft>
              <a:buClrTx/>
              <a:buSzTx/>
              <a:tabLst/>
            </a:pPr>
            <a:r>
              <a:rPr kumimoji="0" lang="en-US" altLang="en-US" b="1" i="0" u="none" strike="noStrike" cap="none" normalizeH="0" baseline="0" dirty="0">
                <a:ln>
                  <a:noFill/>
                </a:ln>
                <a:effectLst/>
                <a:latin typeface="+mn-lt"/>
              </a:rPr>
              <a:t>Value at Risk (</a:t>
            </a:r>
            <a:r>
              <a:rPr kumimoji="0" lang="en-US" altLang="en-US" b="1" i="0" u="none" strike="noStrike" cap="none" normalizeH="0" baseline="0" dirty="0" err="1">
                <a:ln>
                  <a:noFill/>
                </a:ln>
                <a:effectLst/>
                <a:latin typeface="+mn-lt"/>
              </a:rPr>
              <a:t>VaR</a:t>
            </a:r>
            <a:r>
              <a:rPr kumimoji="0" lang="en-US" altLang="en-US" b="1" i="0" u="none" strike="noStrike" cap="none" normalizeH="0" baseline="0" dirty="0">
                <a:ln>
                  <a:noFill/>
                </a:ln>
                <a:effectLst/>
                <a:latin typeface="+mn-lt"/>
              </a:rPr>
              <a:t>) Analysis:</a:t>
            </a:r>
            <a:r>
              <a:rPr kumimoji="0" lang="en-US" altLang="en-US" b="0" i="0" u="none" strike="noStrike" cap="none" normalizeH="0" baseline="0" dirty="0">
                <a:ln>
                  <a:noFill/>
                </a:ln>
                <a:effectLst/>
                <a:latin typeface="+mn-lt"/>
              </a:rPr>
              <a:t> We've applied the quantile function to our returns data, estimating the </a:t>
            </a:r>
            <a:r>
              <a:rPr kumimoji="0" lang="en-US" altLang="en-US" b="0" i="0" u="none" strike="noStrike" cap="none" normalizeH="0" baseline="0" dirty="0" err="1">
                <a:ln>
                  <a:noFill/>
                </a:ln>
                <a:effectLst/>
                <a:latin typeface="+mn-lt"/>
              </a:rPr>
              <a:t>VaR</a:t>
            </a:r>
            <a:r>
              <a:rPr kumimoji="0" lang="en-US" altLang="en-US" b="0" i="0" u="none" strike="noStrike" cap="none" normalizeH="0" baseline="0" dirty="0">
                <a:ln>
                  <a:noFill/>
                </a:ln>
                <a:effectLst/>
                <a:latin typeface="+mn-lt"/>
              </a:rPr>
              <a:t> at a 95% confidence level. This metric predicts the maximum expected loss over a specified time frame, under normal market conditions.</a:t>
            </a:r>
          </a:p>
          <a:p>
            <a:pPr marR="0" lvl="0" eaLnBrk="1" fontAlgn="base" hangingPunct="1">
              <a:lnSpc>
                <a:spcPct val="90000"/>
              </a:lnSpc>
              <a:spcBef>
                <a:spcPct val="0"/>
              </a:spcBef>
              <a:spcAft>
                <a:spcPts val="600"/>
              </a:spcAft>
              <a:buClrTx/>
              <a:buSzTx/>
              <a:tabLst/>
            </a:pPr>
            <a:endParaRPr kumimoji="0" lang="en-US" altLang="en-US"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b="1" i="0" u="none" strike="noStrike" cap="none" normalizeH="0" baseline="0" dirty="0">
                <a:ln>
                  <a:noFill/>
                </a:ln>
                <a:effectLst/>
                <a:latin typeface="+mn-lt"/>
              </a:rPr>
              <a:t>Conditional Value at Risk (</a:t>
            </a:r>
            <a:r>
              <a:rPr kumimoji="0" lang="en-US" altLang="en-US" b="1" i="0" u="none" strike="noStrike" cap="none" normalizeH="0" baseline="0" dirty="0" err="1">
                <a:ln>
                  <a:noFill/>
                </a:ln>
                <a:effectLst/>
                <a:latin typeface="+mn-lt"/>
              </a:rPr>
              <a:t>CVaR</a:t>
            </a:r>
            <a:r>
              <a:rPr kumimoji="0" lang="en-US" altLang="en-US" b="1" i="0" u="none" strike="noStrike" cap="none" normalizeH="0" baseline="0" dirty="0">
                <a:ln>
                  <a:noFill/>
                </a:ln>
                <a:effectLst/>
                <a:latin typeface="+mn-lt"/>
              </a:rPr>
              <a:t>) Insight:</a:t>
            </a:r>
            <a:r>
              <a:rPr kumimoji="0" lang="en-US" altLang="en-US" b="0" i="0" u="none" strike="noStrike" cap="none" normalizeH="0" baseline="0" dirty="0">
                <a:ln>
                  <a:noFill/>
                </a:ln>
                <a:effectLst/>
                <a:latin typeface="+mn-lt"/>
              </a:rPr>
              <a:t> To gauge the expected loss in the worst 5% of cases, we calculated the </a:t>
            </a:r>
            <a:r>
              <a:rPr kumimoji="0" lang="en-US" altLang="en-US" b="0" i="0" u="none" strike="noStrike" cap="none" normalizeH="0" baseline="0" dirty="0" err="1">
                <a:ln>
                  <a:noFill/>
                </a:ln>
                <a:effectLst/>
                <a:latin typeface="+mn-lt"/>
              </a:rPr>
              <a:t>CVaR</a:t>
            </a:r>
            <a:r>
              <a:rPr kumimoji="0" lang="en-US" altLang="en-US" b="0" i="0" u="none" strike="noStrike" cap="none" normalizeH="0" baseline="0" dirty="0">
                <a:ln>
                  <a:noFill/>
                </a:ln>
                <a:effectLst/>
                <a:latin typeface="+mn-lt"/>
              </a:rPr>
              <a:t>, which provides a more comprehensive risk picture by focusing on the tail end of the distribution.</a:t>
            </a:r>
          </a:p>
          <a:p>
            <a:pPr marR="0" lvl="0" eaLnBrk="1" fontAlgn="base" hangingPunct="1">
              <a:lnSpc>
                <a:spcPct val="90000"/>
              </a:lnSpc>
              <a:spcBef>
                <a:spcPct val="0"/>
              </a:spcBef>
              <a:spcAft>
                <a:spcPts val="600"/>
              </a:spcAft>
              <a:buClrTx/>
              <a:buSzTx/>
              <a:tabLst/>
            </a:pPr>
            <a:endParaRPr kumimoji="0" lang="en-US" altLang="en-US"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b="0" i="0" u="none" strike="noStrike" cap="none" normalizeH="0" baseline="0" dirty="0">
                <a:ln>
                  <a:noFill/>
                </a:ln>
                <a:effectLst/>
                <a:latin typeface="+mn-lt"/>
              </a:rPr>
              <a:t>These calculations allow investors to better understand and compare the risk profiles of various cryptocurrencies, considering not just typical market conditions but also extreme market scenarios.</a:t>
            </a:r>
          </a:p>
        </p:txBody>
      </p:sp>
      <p:graphicFrame>
        <p:nvGraphicFramePr>
          <p:cNvPr id="2" name="Table 1">
            <a:extLst>
              <a:ext uri="{FF2B5EF4-FFF2-40B4-BE49-F238E27FC236}">
                <a16:creationId xmlns:a16="http://schemas.microsoft.com/office/drawing/2014/main" id="{C4ECDFB0-F89D-8C05-766D-F559106B7375}"/>
              </a:ext>
            </a:extLst>
          </p:cNvPr>
          <p:cNvGraphicFramePr>
            <a:graphicFrameLocks noGrp="1"/>
          </p:cNvGraphicFramePr>
          <p:nvPr>
            <p:extLst>
              <p:ext uri="{D42A27DB-BD31-4B8C-83A1-F6EECF244321}">
                <p14:modId xmlns:p14="http://schemas.microsoft.com/office/powerpoint/2010/main" val="1005027886"/>
              </p:ext>
            </p:extLst>
          </p:nvPr>
        </p:nvGraphicFramePr>
        <p:xfrm>
          <a:off x="6467003" y="1519721"/>
          <a:ext cx="4778420" cy="1816146"/>
        </p:xfrm>
        <a:graphic>
          <a:graphicData uri="http://schemas.openxmlformats.org/drawingml/2006/table">
            <a:tbl>
              <a:tblPr firstRow="1" bandRow="1">
                <a:effectLst>
                  <a:outerShdw blurRad="50800" dist="38100" algn="l" rotWithShape="0">
                    <a:prstClr val="black">
                      <a:alpha val="40000"/>
                    </a:prstClr>
                  </a:outerShdw>
                </a:effectLst>
                <a:tableStyleId>{073A0DAA-6AF3-43AB-8588-CEC1D06C72B9}</a:tableStyleId>
              </a:tblPr>
              <a:tblGrid>
                <a:gridCol w="1194605">
                  <a:extLst>
                    <a:ext uri="{9D8B030D-6E8A-4147-A177-3AD203B41FA5}">
                      <a16:colId xmlns:a16="http://schemas.microsoft.com/office/drawing/2014/main" val="1546795393"/>
                    </a:ext>
                  </a:extLst>
                </a:gridCol>
                <a:gridCol w="1194605">
                  <a:extLst>
                    <a:ext uri="{9D8B030D-6E8A-4147-A177-3AD203B41FA5}">
                      <a16:colId xmlns:a16="http://schemas.microsoft.com/office/drawing/2014/main" val="1143014558"/>
                    </a:ext>
                  </a:extLst>
                </a:gridCol>
                <a:gridCol w="1194605">
                  <a:extLst>
                    <a:ext uri="{9D8B030D-6E8A-4147-A177-3AD203B41FA5}">
                      <a16:colId xmlns:a16="http://schemas.microsoft.com/office/drawing/2014/main" val="1207242046"/>
                    </a:ext>
                  </a:extLst>
                </a:gridCol>
                <a:gridCol w="1194605">
                  <a:extLst>
                    <a:ext uri="{9D8B030D-6E8A-4147-A177-3AD203B41FA5}">
                      <a16:colId xmlns:a16="http://schemas.microsoft.com/office/drawing/2014/main" val="1362084543"/>
                    </a:ext>
                  </a:extLst>
                </a:gridCol>
              </a:tblGrid>
              <a:tr h="302691">
                <a:tc>
                  <a:txBody>
                    <a:bodyPr/>
                    <a:lstStyle/>
                    <a:p>
                      <a:pPr algn="ctr" fontAlgn="b"/>
                      <a:r>
                        <a:rPr lang="en-US" sz="1200" b="0" i="0" u="none" strike="noStrike" dirty="0">
                          <a:solidFill>
                            <a:schemeClr val="bg1"/>
                          </a:solidFill>
                          <a:effectLst/>
                          <a:latin typeface="Daytona" panose="020B0604030500040204" pitchFamily="34" charset="0"/>
                        </a:rPr>
                        <a:t>Cryptocurrency</a:t>
                      </a:r>
                    </a:p>
                  </a:txBody>
                  <a:tcPr marL="9525" marR="9525" marT="9525" marB="0" anchor="b"/>
                </a:tc>
                <a:tc>
                  <a:txBody>
                    <a:bodyPr/>
                    <a:lstStyle/>
                    <a:p>
                      <a:pPr algn="ctr" fontAlgn="b"/>
                      <a:r>
                        <a:rPr lang="en-US" sz="1200" b="0" i="0" u="none" strike="noStrike" dirty="0">
                          <a:solidFill>
                            <a:schemeClr val="bg1"/>
                          </a:solidFill>
                          <a:effectLst/>
                          <a:latin typeface="Daytona" panose="020B0604030500040204" pitchFamily="34" charset="0"/>
                        </a:rPr>
                        <a:t>Volatility</a:t>
                      </a:r>
                    </a:p>
                  </a:txBody>
                  <a:tcPr marL="9525" marR="9525" marT="9525" marB="0" anchor="b"/>
                </a:tc>
                <a:tc>
                  <a:txBody>
                    <a:bodyPr/>
                    <a:lstStyle/>
                    <a:p>
                      <a:pPr algn="ctr" fontAlgn="b"/>
                      <a:r>
                        <a:rPr lang="en-US" sz="1200" b="0" i="0" u="none" strike="noStrike" dirty="0">
                          <a:solidFill>
                            <a:schemeClr val="bg1"/>
                          </a:solidFill>
                          <a:effectLst/>
                          <a:latin typeface="Daytona" panose="020B0604030500040204" pitchFamily="34" charset="0"/>
                        </a:rPr>
                        <a:t>VaR_95</a:t>
                      </a:r>
                    </a:p>
                  </a:txBody>
                  <a:tcPr marL="9525" marR="9525" marT="9525" marB="0" anchor="b"/>
                </a:tc>
                <a:tc>
                  <a:txBody>
                    <a:bodyPr/>
                    <a:lstStyle/>
                    <a:p>
                      <a:pPr algn="ctr" fontAlgn="b"/>
                      <a:r>
                        <a:rPr lang="en-US" sz="1200" b="0" i="0" u="none" strike="noStrike" dirty="0">
                          <a:solidFill>
                            <a:schemeClr val="bg1"/>
                          </a:solidFill>
                          <a:effectLst/>
                          <a:latin typeface="Daytona" panose="020B0604030500040204" pitchFamily="34" charset="0"/>
                        </a:rPr>
                        <a:t>CVaR_95</a:t>
                      </a:r>
                    </a:p>
                  </a:txBody>
                  <a:tcPr marL="9525" marR="9525" marT="9525" marB="0" anchor="b"/>
                </a:tc>
                <a:extLst>
                  <a:ext uri="{0D108BD9-81ED-4DB2-BD59-A6C34878D82A}">
                    <a16:rowId xmlns:a16="http://schemas.microsoft.com/office/drawing/2014/main" val="2024331229"/>
                  </a:ext>
                </a:extLst>
              </a:tr>
              <a:tr h="302691">
                <a:tc>
                  <a:txBody>
                    <a:bodyPr/>
                    <a:lstStyle/>
                    <a:p>
                      <a:pPr algn="ctr" fontAlgn="b"/>
                      <a:r>
                        <a:rPr lang="en-US" sz="1200" b="0" i="0" u="none" strike="noStrike" dirty="0">
                          <a:solidFill>
                            <a:srgbClr val="000000"/>
                          </a:solidFill>
                          <a:effectLst/>
                          <a:latin typeface="Daytona" panose="020B0604030500040204" pitchFamily="34" charset="0"/>
                        </a:rPr>
                        <a:t>BTC-USD</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0.1709317</a:t>
                      </a:r>
                    </a:p>
                  </a:txBody>
                  <a:tcPr marL="9525" marR="9525" marT="9525" marB="0" anchor="b"/>
                </a:tc>
                <a:tc>
                  <a:txBody>
                    <a:bodyPr/>
                    <a:lstStyle/>
                    <a:p>
                      <a:pPr algn="ctr" fontAlgn="b"/>
                      <a:r>
                        <a:rPr lang="en-US" sz="1200" b="0" i="0" u="none" strike="noStrike">
                          <a:solidFill>
                            <a:srgbClr val="000000"/>
                          </a:solidFill>
                          <a:effectLst/>
                          <a:latin typeface="Daytona" panose="020B0604030500040204" pitchFamily="34" charset="0"/>
                        </a:rPr>
                        <a:t>-0.184508</a:t>
                      </a:r>
                    </a:p>
                  </a:txBody>
                  <a:tcPr marL="9525" marR="9525" marT="9525" marB="0" anchor="b"/>
                </a:tc>
                <a:tc>
                  <a:txBody>
                    <a:bodyPr/>
                    <a:lstStyle/>
                    <a:p>
                      <a:pPr algn="ctr" fontAlgn="b"/>
                      <a:r>
                        <a:rPr lang="en-US" sz="1200" b="0" i="0" u="none" strike="noStrike">
                          <a:solidFill>
                            <a:srgbClr val="000000"/>
                          </a:solidFill>
                          <a:effectLst/>
                          <a:latin typeface="Daytona" panose="020B0604030500040204" pitchFamily="34" charset="0"/>
                        </a:rPr>
                        <a:t>-0.2826859</a:t>
                      </a:r>
                    </a:p>
                  </a:txBody>
                  <a:tcPr marL="9525" marR="9525" marT="9525" marB="0" anchor="b"/>
                </a:tc>
                <a:extLst>
                  <a:ext uri="{0D108BD9-81ED-4DB2-BD59-A6C34878D82A}">
                    <a16:rowId xmlns:a16="http://schemas.microsoft.com/office/drawing/2014/main" val="3719152737"/>
                  </a:ext>
                </a:extLst>
              </a:tr>
              <a:tr h="302691">
                <a:tc>
                  <a:txBody>
                    <a:bodyPr/>
                    <a:lstStyle/>
                    <a:p>
                      <a:pPr algn="ctr" fontAlgn="b"/>
                      <a:r>
                        <a:rPr lang="en-US" sz="1200" b="0" i="0" u="none" strike="noStrike">
                          <a:solidFill>
                            <a:srgbClr val="000000"/>
                          </a:solidFill>
                          <a:effectLst/>
                          <a:latin typeface="Daytona" panose="020B0604030500040204" pitchFamily="34" charset="0"/>
                        </a:rPr>
                        <a:t>ETH-USD</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0.2091404</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-0.2848609</a:t>
                      </a:r>
                    </a:p>
                  </a:txBody>
                  <a:tcPr marL="9525" marR="9525" marT="9525" marB="0" anchor="b"/>
                </a:tc>
                <a:tc>
                  <a:txBody>
                    <a:bodyPr/>
                    <a:lstStyle/>
                    <a:p>
                      <a:pPr algn="ctr" fontAlgn="b"/>
                      <a:r>
                        <a:rPr lang="en-US" sz="1200" b="0" i="0" u="none" strike="noStrike">
                          <a:solidFill>
                            <a:srgbClr val="000000"/>
                          </a:solidFill>
                          <a:effectLst/>
                          <a:latin typeface="Daytona" panose="020B0604030500040204" pitchFamily="34" charset="0"/>
                        </a:rPr>
                        <a:t>-0.3695393</a:t>
                      </a:r>
                    </a:p>
                  </a:txBody>
                  <a:tcPr marL="9525" marR="9525" marT="9525" marB="0" anchor="b"/>
                </a:tc>
                <a:extLst>
                  <a:ext uri="{0D108BD9-81ED-4DB2-BD59-A6C34878D82A}">
                    <a16:rowId xmlns:a16="http://schemas.microsoft.com/office/drawing/2014/main" val="621087841"/>
                  </a:ext>
                </a:extLst>
              </a:tr>
              <a:tr h="302691">
                <a:tc>
                  <a:txBody>
                    <a:bodyPr/>
                    <a:lstStyle/>
                    <a:p>
                      <a:pPr algn="ctr" fontAlgn="b"/>
                      <a:r>
                        <a:rPr lang="en-US" sz="1200" b="0" i="0" u="none" strike="noStrike">
                          <a:solidFill>
                            <a:srgbClr val="000000"/>
                          </a:solidFill>
                          <a:effectLst/>
                          <a:latin typeface="Daytona" panose="020B0604030500040204" pitchFamily="34" charset="0"/>
                        </a:rPr>
                        <a:t>BNB-USD</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0.1513564</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-0.2566342</a:t>
                      </a:r>
                    </a:p>
                  </a:txBody>
                  <a:tcPr marL="9525" marR="9525" marT="9525" marB="0" anchor="b"/>
                </a:tc>
                <a:tc>
                  <a:txBody>
                    <a:bodyPr/>
                    <a:lstStyle/>
                    <a:p>
                      <a:pPr algn="ctr" fontAlgn="b"/>
                      <a:r>
                        <a:rPr lang="en-US" sz="1200" b="0" i="0" u="none" strike="noStrike">
                          <a:solidFill>
                            <a:srgbClr val="000000"/>
                          </a:solidFill>
                          <a:effectLst/>
                          <a:latin typeface="Daytona" panose="020B0604030500040204" pitchFamily="34" charset="0"/>
                        </a:rPr>
                        <a:t>-0.2911716</a:t>
                      </a:r>
                    </a:p>
                  </a:txBody>
                  <a:tcPr marL="9525" marR="9525" marT="9525" marB="0" anchor="b"/>
                </a:tc>
                <a:extLst>
                  <a:ext uri="{0D108BD9-81ED-4DB2-BD59-A6C34878D82A}">
                    <a16:rowId xmlns:a16="http://schemas.microsoft.com/office/drawing/2014/main" val="2564830472"/>
                  </a:ext>
                </a:extLst>
              </a:tr>
              <a:tr h="302691">
                <a:tc>
                  <a:txBody>
                    <a:bodyPr/>
                    <a:lstStyle/>
                    <a:p>
                      <a:pPr algn="ctr" fontAlgn="b"/>
                      <a:r>
                        <a:rPr lang="en-US" sz="1200" b="0" i="0" u="none" strike="noStrike">
                          <a:solidFill>
                            <a:srgbClr val="000000"/>
                          </a:solidFill>
                          <a:effectLst/>
                          <a:latin typeface="Daytona" panose="020B0604030500040204" pitchFamily="34" charset="0"/>
                        </a:rPr>
                        <a:t>XRP-USD</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0.2287707</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-0.2771543</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-0.2803428</a:t>
                      </a:r>
                    </a:p>
                  </a:txBody>
                  <a:tcPr marL="9525" marR="9525" marT="9525" marB="0" anchor="b"/>
                </a:tc>
                <a:extLst>
                  <a:ext uri="{0D108BD9-81ED-4DB2-BD59-A6C34878D82A}">
                    <a16:rowId xmlns:a16="http://schemas.microsoft.com/office/drawing/2014/main" val="732656183"/>
                  </a:ext>
                </a:extLst>
              </a:tr>
              <a:tr h="302691">
                <a:tc>
                  <a:txBody>
                    <a:bodyPr/>
                    <a:lstStyle/>
                    <a:p>
                      <a:pPr algn="ctr" fontAlgn="b"/>
                      <a:r>
                        <a:rPr lang="en-US" sz="1200" b="0" i="0" u="none" strike="noStrike">
                          <a:solidFill>
                            <a:srgbClr val="000000"/>
                          </a:solidFill>
                          <a:effectLst/>
                          <a:latin typeface="Daytona" panose="020B0604030500040204" pitchFamily="34" charset="0"/>
                        </a:rPr>
                        <a:t>SOL-USD</a:t>
                      </a:r>
                    </a:p>
                  </a:txBody>
                  <a:tcPr marL="9525" marR="9525" marT="9525" marB="0" anchor="b"/>
                </a:tc>
                <a:tc>
                  <a:txBody>
                    <a:bodyPr/>
                    <a:lstStyle/>
                    <a:p>
                      <a:pPr algn="ctr" fontAlgn="b"/>
                      <a:r>
                        <a:rPr lang="en-US" sz="1200" b="0" i="0" u="none" strike="noStrike">
                          <a:solidFill>
                            <a:srgbClr val="000000"/>
                          </a:solidFill>
                          <a:effectLst/>
                          <a:latin typeface="Daytona" panose="020B0604030500040204" pitchFamily="34" charset="0"/>
                        </a:rPr>
                        <a:t>0.4159373</a:t>
                      </a:r>
                    </a:p>
                  </a:txBody>
                  <a:tcPr marL="9525" marR="9525" marT="9525" marB="0" anchor="b"/>
                </a:tc>
                <a:tc>
                  <a:txBody>
                    <a:bodyPr/>
                    <a:lstStyle/>
                    <a:p>
                      <a:pPr algn="ctr" fontAlgn="b"/>
                      <a:r>
                        <a:rPr lang="en-US" sz="1200" b="0" i="0" u="none" strike="noStrike">
                          <a:solidFill>
                            <a:srgbClr val="000000"/>
                          </a:solidFill>
                          <a:effectLst/>
                          <a:latin typeface="Daytona" panose="020B0604030500040204" pitchFamily="34" charset="0"/>
                        </a:rPr>
                        <a:t>-0.4525957</a:t>
                      </a:r>
                    </a:p>
                  </a:txBody>
                  <a:tcPr marL="9525" marR="9525" marT="9525" marB="0" anchor="b"/>
                </a:tc>
                <a:tc>
                  <a:txBody>
                    <a:bodyPr/>
                    <a:lstStyle/>
                    <a:p>
                      <a:pPr algn="ctr" fontAlgn="b"/>
                      <a:r>
                        <a:rPr lang="en-US" sz="1200" b="0" i="0" u="none" strike="noStrike" dirty="0">
                          <a:solidFill>
                            <a:srgbClr val="000000"/>
                          </a:solidFill>
                          <a:effectLst/>
                          <a:latin typeface="Daytona" panose="020B0604030500040204" pitchFamily="34" charset="0"/>
                        </a:rPr>
                        <a:t>-0.5146596</a:t>
                      </a:r>
                    </a:p>
                  </a:txBody>
                  <a:tcPr marL="9525" marR="9525" marT="9525" marB="0" anchor="b"/>
                </a:tc>
                <a:extLst>
                  <a:ext uri="{0D108BD9-81ED-4DB2-BD59-A6C34878D82A}">
                    <a16:rowId xmlns:a16="http://schemas.microsoft.com/office/drawing/2014/main" val="643692366"/>
                  </a:ext>
                </a:extLst>
              </a:tr>
            </a:tbl>
          </a:graphicData>
        </a:graphic>
      </p:graphicFrame>
    </p:spTree>
    <p:extLst>
      <p:ext uri="{BB962C8B-B14F-4D97-AF65-F5344CB8AC3E}">
        <p14:creationId xmlns:p14="http://schemas.microsoft.com/office/powerpoint/2010/main" val="267489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8BD351E-C164-EEF4-DBF1-624549BC3A3B}"/>
              </a:ext>
            </a:extLst>
          </p:cNvPr>
          <p:cNvSpPr>
            <a:spLocks noChangeArrowheads="1"/>
          </p:cNvSpPr>
          <p:nvPr/>
        </p:nvSpPr>
        <p:spPr bwMode="auto">
          <a:xfrm>
            <a:off x="1295908" y="927598"/>
            <a:ext cx="8280400" cy="4173071"/>
          </a:xfrm>
          <a:prstGeom prst="rect">
            <a:avLst/>
          </a:prstGeom>
          <a:solidFill>
            <a:schemeClr val="bg1"/>
          </a:solidFill>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tabLst/>
            </a:pPr>
            <a:r>
              <a:rPr kumimoji="0" lang="en-US" altLang="en-US" b="0" i="0" u="none" strike="noStrike" cap="none" normalizeH="0" baseline="0" dirty="0">
                <a:ln>
                  <a:noFill/>
                </a:ln>
                <a:effectLst/>
                <a:latin typeface="+mn-lt"/>
              </a:rPr>
              <a:t>We've transformed a matrix of cryptocurrency returns into a more accessible format for visualization. The R code snippet presented takes our </a:t>
            </a:r>
            <a:r>
              <a:rPr kumimoji="0" lang="en-US" altLang="en-US" b="1" i="0" u="none" strike="noStrike" cap="none" normalizeH="0" baseline="0" dirty="0">
                <a:ln>
                  <a:noFill/>
                </a:ln>
                <a:effectLst/>
                <a:latin typeface="+mn-lt"/>
              </a:rPr>
              <a:t>returns_df</a:t>
            </a:r>
            <a:r>
              <a:rPr kumimoji="0" lang="en-US" altLang="en-US" b="0" i="0" u="none" strike="noStrike" cap="none" normalizeH="0" baseline="0" dirty="0">
                <a:ln>
                  <a:noFill/>
                </a:ln>
                <a:effectLst/>
                <a:latin typeface="+mn-lt"/>
              </a:rPr>
              <a:t> data frame and enriches it with a 'Month' column, which is extracted from the row names. We then reshape the data into a long format suitable for plotting with </a:t>
            </a:r>
            <a:r>
              <a:rPr kumimoji="0" lang="en-US" altLang="en-US" b="1" i="0" u="none" strike="noStrike" cap="none" normalizeH="0" baseline="0" dirty="0">
                <a:ln>
                  <a:noFill/>
                </a:ln>
                <a:effectLst/>
                <a:latin typeface="+mn-lt"/>
              </a:rPr>
              <a:t>ggplot2</a:t>
            </a:r>
            <a:r>
              <a:rPr kumimoji="0" lang="en-US" altLang="en-US" b="0" i="0" u="none" strike="noStrike" cap="none" normalizeH="0" baseline="0" dirty="0">
                <a:ln>
                  <a:noFill/>
                </a:ln>
                <a:effectLst/>
                <a:latin typeface="+mn-lt"/>
              </a:rPr>
              <a:t>.</a:t>
            </a:r>
          </a:p>
          <a:p>
            <a:pPr marR="0" lvl="0" eaLnBrk="1" fontAlgn="base" hangingPunct="1">
              <a:lnSpc>
                <a:spcPct val="90000"/>
              </a:lnSpc>
              <a:spcBef>
                <a:spcPct val="0"/>
              </a:spcBef>
              <a:spcAft>
                <a:spcPts val="600"/>
              </a:spcAft>
              <a:buClrTx/>
              <a:buSzTx/>
              <a:tabLst/>
            </a:pPr>
            <a:endParaRPr kumimoji="0" lang="en-US" altLang="en-US"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b="0" i="0" u="none" strike="noStrike" cap="none" normalizeH="0" baseline="0" dirty="0">
                <a:ln>
                  <a:noFill/>
                </a:ln>
                <a:effectLst/>
                <a:latin typeface="+mn-lt"/>
              </a:rPr>
              <a:t>Using the </a:t>
            </a:r>
            <a:r>
              <a:rPr kumimoji="0" lang="en-US" altLang="en-US" b="1" i="0" u="none" strike="noStrike" cap="none" normalizeH="0" baseline="0" dirty="0">
                <a:ln>
                  <a:noFill/>
                </a:ln>
                <a:effectLst/>
                <a:latin typeface="+mn-lt"/>
              </a:rPr>
              <a:t>plotly</a:t>
            </a:r>
            <a:r>
              <a:rPr kumimoji="0" lang="en-US" altLang="en-US" b="0" i="0" u="none" strike="noStrike" cap="none" normalizeH="0" baseline="0" dirty="0">
                <a:ln>
                  <a:noFill/>
                </a:ln>
                <a:effectLst/>
                <a:latin typeface="+mn-lt"/>
              </a:rPr>
              <a:t> function from the </a:t>
            </a:r>
            <a:r>
              <a:rPr kumimoji="0" lang="en-US" altLang="en-US" b="1" i="0" u="none" strike="noStrike" cap="none" normalizeH="0" baseline="0" dirty="0">
                <a:ln>
                  <a:noFill/>
                </a:ln>
                <a:effectLst/>
                <a:latin typeface="+mn-lt"/>
              </a:rPr>
              <a:t>plotly</a:t>
            </a:r>
            <a:r>
              <a:rPr kumimoji="0" lang="en-US" altLang="en-US" b="0" i="0" u="none" strike="noStrike" cap="none" normalizeH="0" baseline="0" dirty="0">
                <a:ln>
                  <a:noFill/>
                </a:ln>
                <a:effectLst/>
                <a:latin typeface="+mn-lt"/>
              </a:rPr>
              <a:t> library, we create an interactive bar chart that vividly displays the monthly returns for each cryptocurrency. This chart not only makes it easy to compare the performance across different currencies over time but also enhances the interpretability of the data with its interactive features. </a:t>
            </a:r>
          </a:p>
          <a:p>
            <a:pPr marR="0" lvl="0" eaLnBrk="1" fontAlgn="base" hangingPunct="1">
              <a:lnSpc>
                <a:spcPct val="90000"/>
              </a:lnSpc>
              <a:spcBef>
                <a:spcPct val="0"/>
              </a:spcBef>
              <a:spcAft>
                <a:spcPts val="600"/>
              </a:spcAft>
              <a:buClrTx/>
              <a:buSzTx/>
              <a:tabLst/>
            </a:pPr>
            <a:endParaRPr kumimoji="0" lang="en-US" altLang="en-US" b="0" i="0" u="none" strike="noStrike" cap="none" normalizeH="0" baseline="0" dirty="0">
              <a:ln>
                <a:noFill/>
              </a:ln>
              <a:effectLst/>
              <a:latin typeface="+mn-lt"/>
            </a:endParaRPr>
          </a:p>
          <a:p>
            <a:pPr marR="0" lvl="0" eaLnBrk="1" fontAlgn="base" hangingPunct="1">
              <a:lnSpc>
                <a:spcPct val="90000"/>
              </a:lnSpc>
              <a:spcBef>
                <a:spcPct val="0"/>
              </a:spcBef>
              <a:spcAft>
                <a:spcPts val="600"/>
              </a:spcAft>
              <a:buClrTx/>
              <a:buSzTx/>
              <a:tabLst/>
            </a:pPr>
            <a:r>
              <a:rPr kumimoji="0" lang="en-US" altLang="en-US" b="0" i="0" u="none" strike="noStrike" cap="none" normalizeH="0" baseline="0" dirty="0">
                <a:ln>
                  <a:noFill/>
                </a:ln>
                <a:effectLst/>
                <a:latin typeface="+mn-lt"/>
              </a:rPr>
              <a:t>Such a visual tool is invaluable for presentations and discussions, as it allows stakeholders to intuitively grasp market trends and the relative performance of each digital asset.</a:t>
            </a:r>
          </a:p>
        </p:txBody>
      </p:sp>
    </p:spTree>
    <p:extLst>
      <p:ext uri="{BB962C8B-B14F-4D97-AF65-F5344CB8AC3E}">
        <p14:creationId xmlns:p14="http://schemas.microsoft.com/office/powerpoint/2010/main" val="236421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EF066-0752-5E7E-F794-2CC7D1571C3B}"/>
              </a:ext>
            </a:extLst>
          </p:cNvPr>
          <p:cNvSpPr txBox="1"/>
          <p:nvPr/>
        </p:nvSpPr>
        <p:spPr>
          <a:xfrm>
            <a:off x="203201" y="890872"/>
            <a:ext cx="4129314" cy="5815053"/>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1400" b="0" i="0" dirty="0">
                <a:effectLst/>
                <a:latin typeface="Daytona" panose="020B0604030500040204" pitchFamily="34" charset="0"/>
              </a:rPr>
              <a:t>This graph showcases the result of our time series analysis on Bitcoin prices. The observed data, represented by the blue line, illustrates the historical price movements up to the present. The orange line, on the other hand, projects the forecasted prices into the future. </a:t>
            </a:r>
          </a:p>
          <a:p>
            <a:pPr algn="just">
              <a:lnSpc>
                <a:spcPct val="90000"/>
              </a:lnSpc>
              <a:spcAft>
                <a:spcPts val="600"/>
              </a:spcAft>
            </a:pPr>
            <a:endParaRPr lang="en-US" sz="1400" b="0" i="0" dirty="0">
              <a:effectLst/>
              <a:latin typeface="Daytona" panose="020B0604030500040204" pitchFamily="34" charset="0"/>
            </a:endParaRPr>
          </a:p>
          <a:p>
            <a:pPr indent="-228600" algn="just">
              <a:lnSpc>
                <a:spcPct val="90000"/>
              </a:lnSpc>
              <a:spcAft>
                <a:spcPts val="600"/>
              </a:spcAft>
              <a:buFont typeface="Arial" panose="020B0604020202020204" pitchFamily="34" charset="0"/>
              <a:buChar char="•"/>
            </a:pPr>
            <a:r>
              <a:rPr lang="en-US" sz="1400" b="0" i="0" dirty="0">
                <a:effectLst/>
                <a:latin typeface="Daytona" panose="020B0604030500040204" pitchFamily="34" charset="0"/>
              </a:rPr>
              <a:t>The forecast model takes into account trends, seasonality, and other factors to predict future prices. While the model provides a directional trend, it's important to note that actual future prices may vary due to the volatile nature of the cryptocurrency market.</a:t>
            </a:r>
          </a:p>
        </p:txBody>
      </p:sp>
      <p:pic>
        <p:nvPicPr>
          <p:cNvPr id="5" name="Picture 4" descr="A graph of a bitcoin price&#10;&#10;Description automatically generated">
            <a:extLst>
              <a:ext uri="{FF2B5EF4-FFF2-40B4-BE49-F238E27FC236}">
                <a16:creationId xmlns:a16="http://schemas.microsoft.com/office/drawing/2014/main" id="{357D6867-6E18-C518-8D74-45EF8FBAD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908199"/>
            <a:ext cx="6389346" cy="3050912"/>
          </a:xfrm>
          <a:prstGeom prst="rect">
            <a:avLst/>
          </a:prstGeom>
          <a:ln w="19050">
            <a:solidFill>
              <a:schemeClr val="tx1"/>
            </a:solidFill>
          </a:ln>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7CE99F04-32E0-EDC6-68BE-EE0488F4FEA1}"/>
              </a:ext>
            </a:extLst>
          </p:cNvPr>
          <p:cNvCxnSpPr/>
          <p:nvPr/>
        </p:nvCxnSpPr>
        <p:spPr>
          <a:xfrm flipV="1">
            <a:off x="10405872" y="1417320"/>
            <a:ext cx="0" cy="97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B8E171-0A9B-196E-BB8A-3F75EF5E0ECB}"/>
              </a:ext>
            </a:extLst>
          </p:cNvPr>
          <p:cNvSpPr txBox="1"/>
          <p:nvPr/>
        </p:nvSpPr>
        <p:spPr>
          <a:xfrm>
            <a:off x="9208008" y="908376"/>
            <a:ext cx="2395727" cy="430887"/>
          </a:xfrm>
          <a:prstGeom prst="rect">
            <a:avLst/>
          </a:prstGeom>
          <a:noFill/>
          <a:ln w="28575">
            <a:solidFill>
              <a:schemeClr val="tx1"/>
            </a:solidFill>
          </a:ln>
        </p:spPr>
        <p:txBody>
          <a:bodyPr wrap="square" rtlCol="0">
            <a:spAutoFit/>
          </a:bodyPr>
          <a:lstStyle/>
          <a:p>
            <a:pPr algn="ctr"/>
            <a:r>
              <a:rPr lang="en-US" sz="1100" dirty="0">
                <a:latin typeface="Daytona" panose="020B0604030500040204" pitchFamily="34" charset="0"/>
              </a:rPr>
              <a:t>Price prediction for May, 2024:</a:t>
            </a:r>
            <a:br>
              <a:rPr lang="en-US" sz="1100" dirty="0">
                <a:latin typeface="Daytona" panose="020B0604030500040204" pitchFamily="34" charset="0"/>
              </a:rPr>
            </a:br>
            <a:r>
              <a:rPr lang="en-US" sz="1100" dirty="0">
                <a:latin typeface="Daytona" panose="020B0604030500040204" pitchFamily="34" charset="0"/>
              </a:rPr>
              <a:t>$61, 964.65</a:t>
            </a:r>
          </a:p>
        </p:txBody>
      </p:sp>
    </p:spTree>
    <p:extLst>
      <p:ext uri="{BB962C8B-B14F-4D97-AF65-F5344CB8AC3E}">
        <p14:creationId xmlns:p14="http://schemas.microsoft.com/office/powerpoint/2010/main" val="229390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aph of a price&#10;&#10;Description automatically generated with medium confidence">
            <a:extLst>
              <a:ext uri="{FF2B5EF4-FFF2-40B4-BE49-F238E27FC236}">
                <a16:creationId xmlns:a16="http://schemas.microsoft.com/office/drawing/2014/main" id="{0215C32D-4401-2918-93CE-4AFCF842E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42" y="1564987"/>
            <a:ext cx="6587556" cy="3145557"/>
          </a:xfrm>
          <a:prstGeom prst="rect">
            <a:avLst/>
          </a:prstGeom>
          <a:ln w="19050">
            <a:solidFill>
              <a:schemeClr val="tx1"/>
            </a:solidFill>
          </a:ln>
        </p:spPr>
      </p:pic>
      <p:sp>
        <p:nvSpPr>
          <p:cNvPr id="3" name="TextBox 2">
            <a:extLst>
              <a:ext uri="{FF2B5EF4-FFF2-40B4-BE49-F238E27FC236}">
                <a16:creationId xmlns:a16="http://schemas.microsoft.com/office/drawing/2014/main" id="{AEFCA037-B30E-A767-78BC-4B05158A61C8}"/>
              </a:ext>
            </a:extLst>
          </p:cNvPr>
          <p:cNvSpPr txBox="1"/>
          <p:nvPr/>
        </p:nvSpPr>
        <p:spPr>
          <a:xfrm>
            <a:off x="7049477" y="925946"/>
            <a:ext cx="4377219" cy="4258702"/>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1400" dirty="0">
                <a:latin typeface="Daytona" panose="020B0604030500040204" pitchFamily="34" charset="0"/>
              </a:rPr>
              <a:t>This graph showcases the result of our time series analysis on Bitcoin prices. The observed data, represented by the blue line, illustrates the historical price movements up to the present. The orange line, on the other hand, projects the forecasted prices into the future. This forecast is generated after meticulously cleaning and structuring the data—converting dates to a standard format, transforming price-related figures into numeric values by removing commas, and adjusting volume figures by stripping away characters like 'K’. </a:t>
            </a:r>
          </a:p>
          <a:p>
            <a:pPr algn="just">
              <a:lnSpc>
                <a:spcPct val="90000"/>
              </a:lnSpc>
              <a:spcAft>
                <a:spcPts val="600"/>
              </a:spcAft>
            </a:pPr>
            <a:endParaRPr lang="en-US" sz="1400" dirty="0">
              <a:latin typeface="Daytona" panose="020B0604030500040204" pitchFamily="34" charset="0"/>
            </a:endParaRPr>
          </a:p>
          <a:p>
            <a:pPr indent="-228600" algn="just">
              <a:lnSpc>
                <a:spcPct val="90000"/>
              </a:lnSpc>
              <a:spcAft>
                <a:spcPts val="600"/>
              </a:spcAft>
              <a:buFont typeface="Arial" panose="020B0604020202020204" pitchFamily="34" charset="0"/>
              <a:buChar char="•"/>
            </a:pPr>
            <a:r>
              <a:rPr lang="en-US" sz="1400" dirty="0">
                <a:latin typeface="Daytona" panose="020B0604030500040204" pitchFamily="34" charset="0"/>
              </a:rPr>
              <a:t>The forecast model integrates various factors, including underlying trends and seasonal variations, to estimate future prices. </a:t>
            </a:r>
          </a:p>
        </p:txBody>
      </p:sp>
      <p:grpSp>
        <p:nvGrpSpPr>
          <p:cNvPr id="20" name="Group 19">
            <a:extLst>
              <a:ext uri="{FF2B5EF4-FFF2-40B4-BE49-F238E27FC236}">
                <a16:creationId xmlns:a16="http://schemas.microsoft.com/office/drawing/2014/main" id="{16C73AF9-0D33-5C66-5D79-0D0129904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ED96FD6F-5EE9-36C7-C200-3111EF6D0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2A39BB2-02C1-8A8B-8021-68446E04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Arrow Connector 1">
            <a:extLst>
              <a:ext uri="{FF2B5EF4-FFF2-40B4-BE49-F238E27FC236}">
                <a16:creationId xmlns:a16="http://schemas.microsoft.com/office/drawing/2014/main" id="{B006C50E-FA5C-0410-F3AD-1D7CEAFC563D}"/>
              </a:ext>
            </a:extLst>
          </p:cNvPr>
          <p:cNvCxnSpPr>
            <a:cxnSpLocks/>
          </p:cNvCxnSpPr>
          <p:nvPr/>
        </p:nvCxnSpPr>
        <p:spPr>
          <a:xfrm flipV="1">
            <a:off x="5514473" y="3429000"/>
            <a:ext cx="0" cy="188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E10FA81-0300-5B06-9BDF-A1F503E78679}"/>
              </a:ext>
            </a:extLst>
          </p:cNvPr>
          <p:cNvCxnSpPr>
            <a:cxnSpLocks/>
          </p:cNvCxnSpPr>
          <p:nvPr/>
        </p:nvCxnSpPr>
        <p:spPr>
          <a:xfrm flipV="1">
            <a:off x="5458968" y="3429000"/>
            <a:ext cx="0" cy="1618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9DAD924-5E70-A8A3-6EBB-DEA99143E27B}"/>
              </a:ext>
            </a:extLst>
          </p:cNvPr>
          <p:cNvSpPr txBox="1"/>
          <p:nvPr/>
        </p:nvSpPr>
        <p:spPr>
          <a:xfrm>
            <a:off x="4298517" y="5047488"/>
            <a:ext cx="2320902" cy="430887"/>
          </a:xfrm>
          <a:prstGeom prst="rect">
            <a:avLst/>
          </a:prstGeom>
          <a:noFill/>
          <a:ln w="19050">
            <a:solidFill>
              <a:schemeClr val="tx1"/>
            </a:solidFill>
          </a:ln>
        </p:spPr>
        <p:txBody>
          <a:bodyPr wrap="square" rtlCol="0">
            <a:spAutoFit/>
          </a:bodyPr>
          <a:lstStyle/>
          <a:p>
            <a:pPr algn="ctr"/>
            <a:r>
              <a:rPr lang="en-US" sz="1100" dirty="0">
                <a:latin typeface="Daytona" panose="020B0604030500040204" pitchFamily="34" charset="0"/>
              </a:rPr>
              <a:t>Price prediction for May, 2024:</a:t>
            </a:r>
            <a:br>
              <a:rPr lang="en-US" sz="1100" dirty="0">
                <a:latin typeface="Daytona" panose="020B0604030500040204" pitchFamily="34" charset="0"/>
              </a:rPr>
            </a:br>
            <a:r>
              <a:rPr lang="en-US" sz="1100" dirty="0">
                <a:latin typeface="Daytona" panose="020B0604030500040204" pitchFamily="34" charset="0"/>
              </a:rPr>
              <a:t>$2,418.71</a:t>
            </a:r>
          </a:p>
        </p:txBody>
      </p:sp>
    </p:spTree>
    <p:extLst>
      <p:ext uri="{BB962C8B-B14F-4D97-AF65-F5344CB8AC3E}">
        <p14:creationId xmlns:p14="http://schemas.microsoft.com/office/powerpoint/2010/main" val="39334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the price of a stock market&#10;&#10;Description automatically generated">
            <a:extLst>
              <a:ext uri="{FF2B5EF4-FFF2-40B4-BE49-F238E27FC236}">
                <a16:creationId xmlns:a16="http://schemas.microsoft.com/office/drawing/2014/main" id="{5501DAF1-5FB4-09F1-B19D-96029A935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39" y="725441"/>
            <a:ext cx="5474323" cy="2613989"/>
          </a:xfrm>
          <a:prstGeom prst="rect">
            <a:avLst/>
          </a:prstGeom>
          <a:ln w="19050">
            <a:solidFill>
              <a:schemeClr val="tx1"/>
            </a:solidFill>
          </a:ln>
        </p:spPr>
      </p:pic>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BC3A23-4AA4-690B-CFB0-6BDD425CE07D}"/>
              </a:ext>
            </a:extLst>
          </p:cNvPr>
          <p:cNvSpPr txBox="1"/>
          <p:nvPr/>
        </p:nvSpPr>
        <p:spPr>
          <a:xfrm>
            <a:off x="6918627" y="725441"/>
            <a:ext cx="4114773" cy="4190076"/>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dirty="0">
                <a:latin typeface="Daytona" panose="020B0604030500040204" pitchFamily="34" charset="0"/>
              </a:rPr>
              <a:t>The displayed graph provides a visual representation of our time series analysis on </a:t>
            </a:r>
            <a:r>
              <a:rPr lang="en-US" sz="1400" dirty="0" err="1">
                <a:latin typeface="Daytona" panose="020B0604030500040204" pitchFamily="34" charset="0"/>
              </a:rPr>
              <a:t>Binance</a:t>
            </a:r>
            <a:r>
              <a:rPr lang="en-US" sz="1400" dirty="0">
                <a:latin typeface="Daytona" panose="020B0604030500040204" pitchFamily="34" charset="0"/>
              </a:rPr>
              <a:t> Coin (BNB) prices. The historical prices are traced by the purple line, detailing the coin's value trajectory up to the current date. Extending from this data, the green line offers a forecast into the future, based on our analytical model.</a:t>
            </a:r>
          </a:p>
          <a:p>
            <a:pPr indent="-228600">
              <a:lnSpc>
                <a:spcPct val="90000"/>
              </a:lnSpc>
              <a:spcAft>
                <a:spcPts val="600"/>
              </a:spcAft>
              <a:buFont typeface="Arial" panose="020B0604020202020204" pitchFamily="34" charset="0"/>
              <a:buChar char="•"/>
            </a:pPr>
            <a:endParaRPr lang="en-US" sz="1400" dirty="0">
              <a:latin typeface="Daytona" panose="020B0604030500040204" pitchFamily="34" charset="0"/>
            </a:endParaRPr>
          </a:p>
          <a:p>
            <a:pPr indent="-228600">
              <a:lnSpc>
                <a:spcPct val="90000"/>
              </a:lnSpc>
              <a:spcAft>
                <a:spcPts val="600"/>
              </a:spcAft>
              <a:buFont typeface="Arial" panose="020B0604020202020204" pitchFamily="34" charset="0"/>
              <a:buChar char="•"/>
            </a:pPr>
            <a:r>
              <a:rPr lang="en-US" sz="1400" dirty="0">
                <a:latin typeface="Daytona" panose="020B0604030500040204" pitchFamily="34" charset="0"/>
              </a:rPr>
              <a:t>The code illustrates the transformation of raw market data into a refined format suitable for analysis—dates are converted, non-numeric characters are stripped from price and volume figures, and percentages are standardized. </a:t>
            </a:r>
          </a:p>
        </p:txBody>
      </p:sp>
      <p:cxnSp>
        <p:nvCxnSpPr>
          <p:cNvPr id="2" name="Straight Arrow Connector 1">
            <a:extLst>
              <a:ext uri="{FF2B5EF4-FFF2-40B4-BE49-F238E27FC236}">
                <a16:creationId xmlns:a16="http://schemas.microsoft.com/office/drawing/2014/main" id="{40F42E92-5B5D-C77A-438B-8A1C1C9934FA}"/>
              </a:ext>
            </a:extLst>
          </p:cNvPr>
          <p:cNvCxnSpPr>
            <a:cxnSpLocks/>
          </p:cNvCxnSpPr>
          <p:nvPr/>
        </p:nvCxnSpPr>
        <p:spPr>
          <a:xfrm flipV="1">
            <a:off x="4912895" y="4892040"/>
            <a:ext cx="0" cy="133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2F6BF66-95A6-93FC-CC85-2F031F2BE371}"/>
              </a:ext>
            </a:extLst>
          </p:cNvPr>
          <p:cNvCxnSpPr>
            <a:cxnSpLocks/>
          </p:cNvCxnSpPr>
          <p:nvPr/>
        </p:nvCxnSpPr>
        <p:spPr>
          <a:xfrm flipV="1">
            <a:off x="5111496" y="3026664"/>
            <a:ext cx="0" cy="10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C40B063-21C4-C14B-01E2-B709106B7928}"/>
              </a:ext>
            </a:extLst>
          </p:cNvPr>
          <p:cNvSpPr txBox="1"/>
          <p:nvPr/>
        </p:nvSpPr>
        <p:spPr>
          <a:xfrm>
            <a:off x="3951045" y="4032504"/>
            <a:ext cx="2320902" cy="430887"/>
          </a:xfrm>
          <a:prstGeom prst="rect">
            <a:avLst/>
          </a:prstGeom>
          <a:noFill/>
          <a:ln w="19050">
            <a:solidFill>
              <a:schemeClr val="tx1"/>
            </a:solidFill>
          </a:ln>
        </p:spPr>
        <p:txBody>
          <a:bodyPr wrap="square" rtlCol="0">
            <a:spAutoFit/>
          </a:bodyPr>
          <a:lstStyle/>
          <a:p>
            <a:pPr algn="ctr"/>
            <a:r>
              <a:rPr lang="en-US" sz="1100" dirty="0">
                <a:latin typeface="Daytona" panose="020B0604030500040204" pitchFamily="34" charset="0"/>
              </a:rPr>
              <a:t>Price prediction for May, 2024:</a:t>
            </a:r>
            <a:br>
              <a:rPr lang="en-US" sz="1100" dirty="0">
                <a:latin typeface="Daytona" panose="020B0604030500040204" pitchFamily="34" charset="0"/>
              </a:rPr>
            </a:br>
            <a:r>
              <a:rPr lang="en-US" sz="1100" dirty="0">
                <a:latin typeface="Daytona" panose="020B0604030500040204" pitchFamily="34" charset="0"/>
              </a:rPr>
              <a:t>$147.91</a:t>
            </a:r>
          </a:p>
        </p:txBody>
      </p:sp>
    </p:spTree>
    <p:extLst>
      <p:ext uri="{BB962C8B-B14F-4D97-AF65-F5344CB8AC3E}">
        <p14:creationId xmlns:p14="http://schemas.microsoft.com/office/powerpoint/2010/main" val="80624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4C494F8-0A12-4B57-BA47-4EE887585428}"/>
              </a:ext>
            </a:extLst>
          </p:cNvPr>
          <p:cNvSpPr txBox="1"/>
          <p:nvPr/>
        </p:nvSpPr>
        <p:spPr>
          <a:xfrm>
            <a:off x="761840" y="988296"/>
            <a:ext cx="4544762" cy="516581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a:latin typeface="Daytona" panose="020B0604030500040204" pitchFamily="34" charset="0"/>
              </a:rPr>
              <a:t>The graph provided shows the time series analysis for the cryptocurrency XRP. The blue line represents the actual observed prices, capturing the coin’s fluctuating value over time. The orange line extends from the last known data point into the future, serving as a prediction of the potential price trajectory of XRP based on current and past trends.</a:t>
            </a:r>
          </a:p>
          <a:p>
            <a:pPr indent="-228600">
              <a:lnSpc>
                <a:spcPct val="90000"/>
              </a:lnSpc>
              <a:spcAft>
                <a:spcPts val="600"/>
              </a:spcAft>
              <a:buFont typeface="Arial" panose="020B0604020202020204" pitchFamily="34" charset="0"/>
              <a:buChar char="•"/>
            </a:pPr>
            <a:endParaRPr lang="en-US" sz="1400" dirty="0">
              <a:latin typeface="Daytona" panose="020B0604030500040204" pitchFamily="34" charset="0"/>
            </a:endParaRPr>
          </a:p>
          <a:p>
            <a:pPr indent="-228600">
              <a:lnSpc>
                <a:spcPct val="90000"/>
              </a:lnSpc>
              <a:spcAft>
                <a:spcPts val="600"/>
              </a:spcAft>
              <a:buFont typeface="Arial" panose="020B0604020202020204" pitchFamily="34" charset="0"/>
              <a:buChar char="•"/>
            </a:pPr>
            <a:r>
              <a:rPr lang="en-US" sz="1400" dirty="0">
                <a:latin typeface="Daytona" panose="020B0604030500040204" pitchFamily="34" charset="0"/>
              </a:rPr>
              <a:t>The R code snippet reflects the data preparation process for XRP, which likely underpins the analysis leading to the forecast graph. This involves transforming the raw data into a structured format appropriate for time series forecasting. </a:t>
            </a:r>
          </a:p>
        </p:txBody>
      </p:sp>
      <p:pic>
        <p:nvPicPr>
          <p:cNvPr id="5" name="Picture 4" descr="A graph of a price&#10;&#10;Description automatically generated">
            <a:extLst>
              <a:ext uri="{FF2B5EF4-FFF2-40B4-BE49-F238E27FC236}">
                <a16:creationId xmlns:a16="http://schemas.microsoft.com/office/drawing/2014/main" id="{4527A4DD-252F-2C01-5FCC-7E269F800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4143"/>
            <a:ext cx="5334160" cy="2547061"/>
          </a:xfrm>
          <a:prstGeom prst="rect">
            <a:avLst/>
          </a:prstGeom>
          <a:ln w="19050">
            <a:solidFill>
              <a:schemeClr val="tx1"/>
            </a:solidFill>
          </a:ln>
        </p:spPr>
      </p:pic>
      <p:cxnSp>
        <p:nvCxnSpPr>
          <p:cNvPr id="2" name="Straight Arrow Connector 1">
            <a:extLst>
              <a:ext uri="{FF2B5EF4-FFF2-40B4-BE49-F238E27FC236}">
                <a16:creationId xmlns:a16="http://schemas.microsoft.com/office/drawing/2014/main" id="{73F63104-3492-659F-61B8-7A02B39D068A}"/>
              </a:ext>
            </a:extLst>
          </p:cNvPr>
          <p:cNvCxnSpPr>
            <a:cxnSpLocks/>
          </p:cNvCxnSpPr>
          <p:nvPr/>
        </p:nvCxnSpPr>
        <p:spPr>
          <a:xfrm flipV="1">
            <a:off x="10616184" y="3196300"/>
            <a:ext cx="0" cy="1005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71FC1AE-605A-7033-6FB2-9E8CF149C190}"/>
              </a:ext>
            </a:extLst>
          </p:cNvPr>
          <p:cNvSpPr txBox="1"/>
          <p:nvPr/>
        </p:nvSpPr>
        <p:spPr>
          <a:xfrm>
            <a:off x="9455733" y="4202140"/>
            <a:ext cx="2320902" cy="430887"/>
          </a:xfrm>
          <a:prstGeom prst="rect">
            <a:avLst/>
          </a:prstGeom>
          <a:noFill/>
          <a:ln w="19050">
            <a:solidFill>
              <a:schemeClr val="tx1"/>
            </a:solidFill>
          </a:ln>
        </p:spPr>
        <p:txBody>
          <a:bodyPr wrap="square" rtlCol="0">
            <a:spAutoFit/>
          </a:bodyPr>
          <a:lstStyle/>
          <a:p>
            <a:pPr algn="ctr"/>
            <a:r>
              <a:rPr lang="en-US" sz="1100" dirty="0">
                <a:latin typeface="Daytona" panose="020B0604030500040204" pitchFamily="34" charset="0"/>
              </a:rPr>
              <a:t>Price prediction for May, 2024:</a:t>
            </a:r>
            <a:br>
              <a:rPr lang="en-US" sz="1100" dirty="0">
                <a:latin typeface="Daytona" panose="020B0604030500040204" pitchFamily="34" charset="0"/>
              </a:rPr>
            </a:br>
            <a:r>
              <a:rPr lang="en-US" sz="1100" dirty="0">
                <a:latin typeface="Daytona" panose="020B0604030500040204" pitchFamily="34" charset="0"/>
              </a:rPr>
              <a:t>$0.3523</a:t>
            </a:r>
          </a:p>
        </p:txBody>
      </p:sp>
    </p:spTree>
    <p:extLst>
      <p:ext uri="{BB962C8B-B14F-4D97-AF65-F5344CB8AC3E}">
        <p14:creationId xmlns:p14="http://schemas.microsoft.com/office/powerpoint/2010/main" val="221296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AA60F6-9BDC-91C0-2F76-18701E6662FD}"/>
              </a:ext>
            </a:extLst>
          </p:cNvPr>
          <p:cNvSpPr txBox="1"/>
          <p:nvPr/>
        </p:nvSpPr>
        <p:spPr>
          <a:xfrm>
            <a:off x="6096000" y="16780"/>
            <a:ext cx="6095980" cy="16162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latin typeface="Daytona" panose="020B0604030500040204" pitchFamily="34" charset="0"/>
                <a:ea typeface="Microsoft GothicNeo" panose="020B0503020000020004" pitchFamily="34" charset="-127"/>
                <a:cs typeface="Microsoft GothicNeo" panose="020B0503020000020004" pitchFamily="34" charset="-127"/>
              </a:rPr>
              <a:t>CRYPTOCURRENCIES</a:t>
            </a:r>
          </a:p>
        </p:txBody>
      </p:sp>
      <p:pic>
        <p:nvPicPr>
          <p:cNvPr id="8" name="Picture 7" descr="B sign-on figures">
            <a:extLst>
              <a:ext uri="{FF2B5EF4-FFF2-40B4-BE49-F238E27FC236}">
                <a16:creationId xmlns:a16="http://schemas.microsoft.com/office/drawing/2014/main" id="{6DB746E4-CDA0-F224-0407-FA9AF946B2A2}"/>
              </a:ext>
            </a:extLst>
          </p:cNvPr>
          <p:cNvPicPr>
            <a:picLocks noChangeAspect="1"/>
          </p:cNvPicPr>
          <p:nvPr/>
        </p:nvPicPr>
        <p:blipFill rotWithShape="1">
          <a:blip r:embed="rId2"/>
          <a:srcRect l="17377" r="23734" b="-1"/>
          <a:stretch/>
        </p:blipFill>
        <p:spPr>
          <a:xfrm>
            <a:off x="61681" y="237744"/>
            <a:ext cx="6095980" cy="6382512"/>
          </a:xfrm>
          <a:prstGeom prst="rect">
            <a:avLst/>
          </a:prstGeom>
        </p:spPr>
      </p:pic>
      <p:grpSp>
        <p:nvGrpSpPr>
          <p:cNvPr id="12" name="Group 11">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3" name="Rectangle 12">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sp>
          <p:nvSpPr>
            <p:cNvPr id="14" name="Rectangle 13">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crosoft GothicNeo" panose="020B0503020000020004" pitchFamily="34" charset="-127"/>
                <a:ea typeface="Microsoft GothicNeo" panose="020B0503020000020004" pitchFamily="34" charset="-127"/>
                <a:cs typeface="Microsoft GothicNeo" panose="020B0503020000020004" pitchFamily="34" charset="-127"/>
              </a:endParaRPr>
            </a:p>
          </p:txBody>
        </p:sp>
      </p:grpSp>
      <p:sp>
        <p:nvSpPr>
          <p:cNvPr id="6" name="TextBox 5">
            <a:extLst>
              <a:ext uri="{FF2B5EF4-FFF2-40B4-BE49-F238E27FC236}">
                <a16:creationId xmlns:a16="http://schemas.microsoft.com/office/drawing/2014/main" id="{70E9CD34-43B9-CAB8-03D9-5F4AF81C2F7B}"/>
              </a:ext>
            </a:extLst>
          </p:cNvPr>
          <p:cNvSpPr txBox="1"/>
          <p:nvPr/>
        </p:nvSpPr>
        <p:spPr>
          <a:xfrm>
            <a:off x="6241201" y="2186934"/>
            <a:ext cx="5805577" cy="4799082"/>
          </a:xfrm>
          <a:prstGeom prst="rect">
            <a:avLst/>
          </a:prstGeom>
        </p:spPr>
        <p:txBody>
          <a:bodyPr vert="horz" lIns="91440" tIns="45720" rIns="91440" bIns="45720" rtlCol="0" anchor="t">
            <a:normAutofit/>
          </a:bodyPr>
          <a:lstStyle/>
          <a:p>
            <a:pPr marL="285750" indent="-285750" algn="just">
              <a:lnSpc>
                <a:spcPct val="90000"/>
              </a:lnSpc>
              <a:spcAft>
                <a:spcPts val="600"/>
              </a:spcAft>
              <a:buFont typeface="Arial" panose="020B0604020202020204" pitchFamily="34" charset="0"/>
              <a:buChar char="•"/>
            </a:pPr>
            <a:r>
              <a:rPr lang="en-US" sz="1400" b="0" i="0" dirty="0">
                <a:effectLst/>
                <a:latin typeface="Daytona" panose="020B0604030500040204" pitchFamily="34" charset="0"/>
                <a:ea typeface="Microsoft GothicNeo" panose="020B0503020000020004" pitchFamily="34" charset="-127"/>
                <a:cs typeface="Microsoft GothicNeo" panose="020B0503020000020004" pitchFamily="34" charset="-127"/>
              </a:rPr>
              <a:t>Cryptocurrency is a digital or virtual form of money that uses cryptography for security, making it difficult to counterfeit. The most notable feature of cryptocurrencies is their decentralized nature, typically using a system called blockchain—a distributed ledger technology. </a:t>
            </a:r>
          </a:p>
          <a:p>
            <a:pPr marL="285750" indent="-285750" algn="just">
              <a:lnSpc>
                <a:spcPct val="90000"/>
              </a:lnSpc>
              <a:spcAft>
                <a:spcPts val="600"/>
              </a:spcAft>
              <a:buFont typeface="Arial" panose="020B0604020202020204" pitchFamily="34" charset="0"/>
              <a:buChar char="•"/>
            </a:pPr>
            <a:endParaRPr lang="en-US" sz="1400" b="0" i="0" dirty="0">
              <a:effectLst/>
              <a:latin typeface="Daytona" panose="020B0604030500040204" pitchFamily="34" charset="0"/>
              <a:ea typeface="Microsoft GothicNeo" panose="020B0503020000020004" pitchFamily="34" charset="-127"/>
              <a:cs typeface="Microsoft GothicNeo" panose="020B0503020000020004" pitchFamily="34" charset="-127"/>
            </a:endParaRPr>
          </a:p>
          <a:p>
            <a:pPr marL="285750" indent="-285750" algn="just">
              <a:lnSpc>
                <a:spcPct val="90000"/>
              </a:lnSpc>
              <a:spcAft>
                <a:spcPts val="600"/>
              </a:spcAft>
              <a:buFont typeface="Arial" panose="020B0604020202020204" pitchFamily="34" charset="0"/>
              <a:buChar char="•"/>
            </a:pPr>
            <a:r>
              <a:rPr lang="en-US" sz="1400" dirty="0">
                <a:latin typeface="Daytona" panose="020B0604030500040204" pitchFamily="34" charset="0"/>
                <a:ea typeface="Microsoft GothicNeo" panose="020B0503020000020004" pitchFamily="34" charset="-127"/>
                <a:cs typeface="Microsoft GothicNeo" panose="020B0503020000020004" pitchFamily="34" charset="-127"/>
              </a:rPr>
              <a:t>Most times, t</a:t>
            </a:r>
            <a:r>
              <a:rPr lang="en-US" sz="1400" b="0" i="0" dirty="0">
                <a:effectLst/>
                <a:latin typeface="Daytona" panose="020B0604030500040204" pitchFamily="34" charset="0"/>
                <a:ea typeface="Microsoft GothicNeo" panose="020B0503020000020004" pitchFamily="34" charset="-127"/>
                <a:cs typeface="Microsoft GothicNeo" panose="020B0503020000020004" pitchFamily="34" charset="-127"/>
              </a:rPr>
              <a:t>hey are acquired through a process known as mining or can be purchased from various online exchanges. While cryptocurrencies have been celebrated for their innovation and potential for financial inclusion, they are also known for their high volatility and regulatory uncertainties. </a:t>
            </a:r>
          </a:p>
          <a:p>
            <a:pPr marL="285750" indent="-285750" algn="just">
              <a:lnSpc>
                <a:spcPct val="90000"/>
              </a:lnSpc>
              <a:spcAft>
                <a:spcPts val="600"/>
              </a:spcAft>
              <a:buFont typeface="Arial" panose="020B0604020202020204" pitchFamily="34" charset="0"/>
              <a:buChar char="•"/>
            </a:pPr>
            <a:endParaRPr lang="en-US" sz="1400" b="0" i="0" dirty="0">
              <a:effectLst/>
              <a:latin typeface="Daytona" panose="020B0604030500040204" pitchFamily="34" charset="0"/>
              <a:ea typeface="Microsoft GothicNeo" panose="020B0503020000020004" pitchFamily="34" charset="-127"/>
              <a:cs typeface="Microsoft GothicNeo" panose="020B0503020000020004" pitchFamily="34" charset="-127"/>
            </a:endParaRPr>
          </a:p>
          <a:p>
            <a:pPr marL="285750" indent="-285750" algn="just">
              <a:lnSpc>
                <a:spcPct val="90000"/>
              </a:lnSpc>
              <a:spcAft>
                <a:spcPts val="600"/>
              </a:spcAft>
              <a:buFont typeface="Arial" panose="020B0604020202020204" pitchFamily="34" charset="0"/>
              <a:buChar char="•"/>
            </a:pPr>
            <a:r>
              <a:rPr lang="en-US" sz="1400" b="0" i="0" dirty="0">
                <a:effectLst/>
                <a:latin typeface="Daytona" panose="020B0604030500040204" pitchFamily="34" charset="0"/>
                <a:ea typeface="Microsoft GothicNeo" panose="020B0503020000020004" pitchFamily="34" charset="-127"/>
                <a:cs typeface="Microsoft GothicNeo" panose="020B0503020000020004" pitchFamily="34" charset="-127"/>
              </a:rPr>
              <a:t>Despite these challenges, they continue to grow in popularity and are increasingly accepted for various transactions, investments, and as a means of raising capital.</a:t>
            </a:r>
            <a:endParaRPr lang="en-US" sz="1400" dirty="0">
              <a:latin typeface="Daytona" panose="020B0604030500040204" pitchFamily="34" charset="0"/>
              <a:ea typeface="Microsoft GothicNeo" panose="020B0503020000020004" pitchFamily="34" charset="-127"/>
              <a:cs typeface="Microsoft GothicNeo" panose="020B0503020000020004" pitchFamily="34" charset="-127"/>
            </a:endParaRPr>
          </a:p>
        </p:txBody>
      </p:sp>
    </p:spTree>
    <p:extLst>
      <p:ext uri="{BB962C8B-B14F-4D97-AF65-F5344CB8AC3E}">
        <p14:creationId xmlns:p14="http://schemas.microsoft.com/office/powerpoint/2010/main" val="53201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A graph showing the price of a stock market&#10;&#10;Description automatically generated">
            <a:extLst>
              <a:ext uri="{FF2B5EF4-FFF2-40B4-BE49-F238E27FC236}">
                <a16:creationId xmlns:a16="http://schemas.microsoft.com/office/drawing/2014/main" id="{9E113D94-454A-759D-FC4D-BAC650AD7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164" y="2017680"/>
            <a:ext cx="5222844" cy="2493907"/>
          </a:xfrm>
          <a:prstGeom prst="rect">
            <a:avLst/>
          </a:prstGeom>
          <a:ln w="19050">
            <a:solidFill>
              <a:schemeClr val="tx1"/>
            </a:solidFill>
          </a:ln>
        </p:spPr>
      </p:pic>
      <p:sp>
        <p:nvSpPr>
          <p:cNvPr id="3" name="TextBox 2">
            <a:extLst>
              <a:ext uri="{FF2B5EF4-FFF2-40B4-BE49-F238E27FC236}">
                <a16:creationId xmlns:a16="http://schemas.microsoft.com/office/drawing/2014/main" id="{5F2355A4-033F-5E06-5EE4-E3205CBA5E12}"/>
              </a:ext>
            </a:extLst>
          </p:cNvPr>
          <p:cNvSpPr txBox="1"/>
          <p:nvPr/>
        </p:nvSpPr>
        <p:spPr>
          <a:xfrm>
            <a:off x="6751391" y="1966784"/>
            <a:ext cx="4567453" cy="5856054"/>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600" dirty="0">
                <a:latin typeface="Daytona" panose="020B0604030500040204" pitchFamily="34" charset="0"/>
              </a:rPr>
              <a:t>The graph illustrates a price forecast for Solana (SOL). The solid green line maps the observed historical prices, showing the volatility and the price pattern of SOL over time. In contrast, the dashed red line indicates the forecasted price movement, suggesting a possible future trend based on the model's predictions.</a:t>
            </a:r>
          </a:p>
          <a:p>
            <a:pPr algn="just">
              <a:lnSpc>
                <a:spcPct val="90000"/>
              </a:lnSpc>
              <a:spcAft>
                <a:spcPts val="600"/>
              </a:spcAft>
            </a:pPr>
            <a:endParaRPr lang="en-US" sz="1600" dirty="0">
              <a:latin typeface="Daytona" panose="020B0604030500040204" pitchFamily="34" charset="0"/>
            </a:endParaRPr>
          </a:p>
        </p:txBody>
      </p:sp>
      <p:cxnSp>
        <p:nvCxnSpPr>
          <p:cNvPr id="2" name="Straight Arrow Connector 1">
            <a:extLst>
              <a:ext uri="{FF2B5EF4-FFF2-40B4-BE49-F238E27FC236}">
                <a16:creationId xmlns:a16="http://schemas.microsoft.com/office/drawing/2014/main" id="{A267D3DB-8505-A939-6F20-0B31C20F0795}"/>
              </a:ext>
            </a:extLst>
          </p:cNvPr>
          <p:cNvCxnSpPr>
            <a:cxnSpLocks/>
          </p:cNvCxnSpPr>
          <p:nvPr/>
        </p:nvCxnSpPr>
        <p:spPr>
          <a:xfrm flipH="1" flipV="1">
            <a:off x="6096000" y="3818092"/>
            <a:ext cx="835152" cy="8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B37C73C-9772-4481-9F35-01DA0DB0649A}"/>
              </a:ext>
            </a:extLst>
          </p:cNvPr>
          <p:cNvSpPr txBox="1"/>
          <p:nvPr/>
        </p:nvSpPr>
        <p:spPr>
          <a:xfrm>
            <a:off x="5770701" y="4700016"/>
            <a:ext cx="2320902" cy="430887"/>
          </a:xfrm>
          <a:prstGeom prst="rect">
            <a:avLst/>
          </a:prstGeom>
          <a:noFill/>
          <a:ln w="19050">
            <a:solidFill>
              <a:schemeClr val="tx1"/>
            </a:solidFill>
          </a:ln>
        </p:spPr>
        <p:txBody>
          <a:bodyPr wrap="square" rtlCol="0">
            <a:spAutoFit/>
          </a:bodyPr>
          <a:lstStyle/>
          <a:p>
            <a:pPr algn="ctr"/>
            <a:r>
              <a:rPr lang="en-US" sz="1100" dirty="0">
                <a:latin typeface="Daytona" panose="020B0604030500040204" pitchFamily="34" charset="0"/>
              </a:rPr>
              <a:t>Price prediction for May, 2024:</a:t>
            </a:r>
            <a:br>
              <a:rPr lang="en-US" sz="1100" dirty="0">
                <a:latin typeface="Daytona" panose="020B0604030500040204" pitchFamily="34" charset="0"/>
              </a:rPr>
            </a:br>
            <a:r>
              <a:rPr lang="en-US" sz="1100" dirty="0">
                <a:latin typeface="Daytona" panose="020B0604030500040204" pitchFamily="34" charset="0"/>
              </a:rPr>
              <a:t>$57.47</a:t>
            </a:r>
          </a:p>
        </p:txBody>
      </p:sp>
    </p:spTree>
    <p:extLst>
      <p:ext uri="{BB962C8B-B14F-4D97-AF65-F5344CB8AC3E}">
        <p14:creationId xmlns:p14="http://schemas.microsoft.com/office/powerpoint/2010/main" val="193929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hank you sign with blue and white text&#10;&#10;Description automatically generated">
            <a:extLst>
              <a:ext uri="{FF2B5EF4-FFF2-40B4-BE49-F238E27FC236}">
                <a16:creationId xmlns:a16="http://schemas.microsoft.com/office/drawing/2014/main" id="{5B3AC83A-510F-30E1-4501-3D6A7A9AE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633" y="923544"/>
            <a:ext cx="9520733" cy="5010912"/>
          </a:xfrm>
          <a:prstGeom prst="rect">
            <a:avLst/>
          </a:prstGeom>
        </p:spPr>
      </p:pic>
    </p:spTree>
    <p:extLst>
      <p:ext uri="{BB962C8B-B14F-4D97-AF65-F5344CB8AC3E}">
        <p14:creationId xmlns:p14="http://schemas.microsoft.com/office/powerpoint/2010/main" val="217191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chart&#10;&#10;Description automatically generated with medium confidence">
            <a:extLst>
              <a:ext uri="{FF2B5EF4-FFF2-40B4-BE49-F238E27FC236}">
                <a16:creationId xmlns:a16="http://schemas.microsoft.com/office/drawing/2014/main" id="{34D950E8-647B-CCAA-264C-97235589A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28575">
            <a:solidFill>
              <a:schemeClr val="tx1"/>
            </a:solidFill>
          </a:ln>
        </p:spPr>
      </p:pic>
    </p:spTree>
    <p:extLst>
      <p:ext uri="{BB962C8B-B14F-4D97-AF65-F5344CB8AC3E}">
        <p14:creationId xmlns:p14="http://schemas.microsoft.com/office/powerpoint/2010/main" val="238902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9A54DA-99BD-9E3F-B747-C958517436FD}"/>
              </a:ext>
            </a:extLst>
          </p:cNvPr>
          <p:cNvSpPr txBox="1"/>
          <p:nvPr/>
        </p:nvSpPr>
        <p:spPr>
          <a:xfrm>
            <a:off x="7477795" y="452798"/>
            <a:ext cx="4603369" cy="161620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dirty="0">
                <a:latin typeface="Daytona" panose="020B0604030500040204" pitchFamily="34" charset="0"/>
                <a:ea typeface="+mj-ea"/>
                <a:cs typeface="+mj-cs"/>
              </a:rPr>
              <a:t>CURRENCIES COVERED IN THIS PRESENTATION</a:t>
            </a:r>
          </a:p>
        </p:txBody>
      </p:sp>
      <p:pic>
        <p:nvPicPr>
          <p:cNvPr id="6" name="Picture 5" descr="Abstract background of data">
            <a:extLst>
              <a:ext uri="{FF2B5EF4-FFF2-40B4-BE49-F238E27FC236}">
                <a16:creationId xmlns:a16="http://schemas.microsoft.com/office/drawing/2014/main" id="{C53291AD-AEAE-44D6-EA7F-20BE06C11240}"/>
              </a:ext>
            </a:extLst>
          </p:cNvPr>
          <p:cNvPicPr>
            <a:picLocks noChangeAspect="1"/>
          </p:cNvPicPr>
          <p:nvPr/>
        </p:nvPicPr>
        <p:blipFill rotWithShape="1">
          <a:blip r:embed="rId2"/>
          <a:srcRect l="15483" r="23902"/>
          <a:stretch/>
        </p:blipFill>
        <p:spPr>
          <a:xfrm>
            <a:off x="20" y="10"/>
            <a:ext cx="7390243" cy="6857990"/>
          </a:xfrm>
          <a:prstGeom prst="rect">
            <a:avLst/>
          </a:prstGeom>
        </p:spPr>
      </p:pic>
      <p:sp>
        <p:nvSpPr>
          <p:cNvPr id="10" name="Rectangle 9">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extBox 3">
            <a:extLst>
              <a:ext uri="{FF2B5EF4-FFF2-40B4-BE49-F238E27FC236}">
                <a16:creationId xmlns:a16="http://schemas.microsoft.com/office/drawing/2014/main" id="{1D74A224-6B9B-CD57-858C-7EA1C5A51BC4}"/>
              </a:ext>
            </a:extLst>
          </p:cNvPr>
          <p:cNvSpPr txBox="1"/>
          <p:nvPr/>
        </p:nvSpPr>
        <p:spPr>
          <a:xfrm>
            <a:off x="7477795" y="2533475"/>
            <a:ext cx="4603369" cy="4197525"/>
          </a:xfrm>
          <a:prstGeom prst="rect">
            <a:avLst/>
          </a:prstGeom>
        </p:spPr>
        <p:txBody>
          <a:bodyPr vert="horz" lIns="91440" tIns="45720" rIns="91440" bIns="45720" rtlCol="0" anchor="t">
            <a:normAutofit/>
          </a:bodyPr>
          <a:lstStyle/>
          <a:p>
            <a:pPr algn="just">
              <a:lnSpc>
                <a:spcPct val="90000"/>
              </a:lnSpc>
              <a:spcAft>
                <a:spcPts val="600"/>
              </a:spcAft>
            </a:pPr>
            <a:r>
              <a:rPr lang="en-US" sz="1400" b="1" dirty="0">
                <a:latin typeface="Daytona" panose="020B0604030500040204" pitchFamily="34" charset="0"/>
              </a:rPr>
              <a:t>Bitcoin (BTC): </a:t>
            </a:r>
          </a:p>
          <a:p>
            <a:pPr algn="just">
              <a:lnSpc>
                <a:spcPct val="90000"/>
              </a:lnSpc>
              <a:spcAft>
                <a:spcPts val="600"/>
              </a:spcAft>
            </a:pPr>
            <a:r>
              <a:rPr lang="en-US" sz="1400" dirty="0">
                <a:latin typeface="Daytona" panose="020B0604030500040204" pitchFamily="34" charset="0"/>
              </a:rPr>
              <a:t>Bitcoin, created in 2009 by an unknown person or group using the pseudonym Satoshi Nakamoto, is the first and most well-known cryptocurrency. It operates on a decentralized network of computers and uses blockchain technology to record transactions.</a:t>
            </a:r>
          </a:p>
          <a:p>
            <a:pPr algn="just">
              <a:lnSpc>
                <a:spcPct val="90000"/>
              </a:lnSpc>
              <a:spcAft>
                <a:spcPts val="600"/>
              </a:spcAft>
            </a:pPr>
            <a:endParaRPr lang="en-US" sz="1400" dirty="0">
              <a:latin typeface="Daytona" panose="020B0604030500040204" pitchFamily="34" charset="0"/>
            </a:endParaRPr>
          </a:p>
          <a:p>
            <a:pPr algn="just">
              <a:lnSpc>
                <a:spcPct val="90000"/>
              </a:lnSpc>
              <a:spcAft>
                <a:spcPts val="600"/>
              </a:spcAft>
            </a:pPr>
            <a:r>
              <a:rPr lang="en-US" sz="1400" b="1" dirty="0">
                <a:latin typeface="Daytona" panose="020B0604030500040204" pitchFamily="34" charset="0"/>
              </a:rPr>
              <a:t>Ethereum (ETH):</a:t>
            </a:r>
          </a:p>
          <a:p>
            <a:pPr algn="just">
              <a:lnSpc>
                <a:spcPct val="90000"/>
              </a:lnSpc>
              <a:spcAft>
                <a:spcPts val="600"/>
              </a:spcAft>
            </a:pPr>
            <a:r>
              <a:rPr lang="en-US" sz="1400" dirty="0">
                <a:latin typeface="Daytona" panose="020B0604030500040204" pitchFamily="34" charset="0"/>
              </a:rPr>
              <a:t>Ethereum, launched in 2015 by </a:t>
            </a:r>
            <a:r>
              <a:rPr lang="en-US" sz="1400" dirty="0" err="1">
                <a:latin typeface="Daytona" panose="020B0604030500040204" pitchFamily="34" charset="0"/>
              </a:rPr>
              <a:t>Vitalik</a:t>
            </a:r>
            <a:r>
              <a:rPr lang="en-US" sz="1400" dirty="0">
                <a:latin typeface="Daytona" panose="020B0604030500040204" pitchFamily="34" charset="0"/>
              </a:rPr>
              <a:t> </a:t>
            </a:r>
            <a:r>
              <a:rPr lang="en-US" sz="1400" dirty="0" err="1">
                <a:latin typeface="Daytona" panose="020B0604030500040204" pitchFamily="34" charset="0"/>
              </a:rPr>
              <a:t>Buterin</a:t>
            </a:r>
            <a:r>
              <a:rPr lang="en-US" sz="1400" dirty="0">
                <a:latin typeface="Daytona" panose="020B0604030500040204" pitchFamily="34" charset="0"/>
              </a:rPr>
              <a:t> and others, is more than just a cryptocurrency; it's a platform for building decentralized applications (</a:t>
            </a:r>
            <a:r>
              <a:rPr lang="en-US" sz="1400" dirty="0" err="1">
                <a:latin typeface="Daytona" panose="020B0604030500040204" pitchFamily="34" charset="0"/>
              </a:rPr>
              <a:t>dApps</a:t>
            </a:r>
            <a:r>
              <a:rPr lang="en-US" sz="1400" dirty="0">
                <a:latin typeface="Daytona" panose="020B0604030500040204" pitchFamily="34" charset="0"/>
              </a:rPr>
              <a:t>) using smart contracts. </a:t>
            </a:r>
          </a:p>
        </p:txBody>
      </p:sp>
    </p:spTree>
    <p:extLst>
      <p:ext uri="{BB962C8B-B14F-4D97-AF65-F5344CB8AC3E}">
        <p14:creationId xmlns:p14="http://schemas.microsoft.com/office/powerpoint/2010/main" val="224286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EFB7A0F-9035-7CEE-F1E5-6304EF768A01}"/>
              </a:ext>
            </a:extLst>
          </p:cNvPr>
          <p:cNvSpPr txBox="1"/>
          <p:nvPr/>
        </p:nvSpPr>
        <p:spPr>
          <a:xfrm>
            <a:off x="86264" y="410797"/>
            <a:ext cx="4891178" cy="6036407"/>
          </a:xfrm>
          <a:prstGeom prst="rect">
            <a:avLst/>
          </a:prstGeom>
        </p:spPr>
        <p:txBody>
          <a:bodyPr vert="horz" lIns="91440" tIns="45720" rIns="91440" bIns="45720" rtlCol="0" anchor="t">
            <a:normAutofit/>
          </a:bodyPr>
          <a:lstStyle/>
          <a:p>
            <a:pPr algn="just">
              <a:lnSpc>
                <a:spcPct val="90000"/>
              </a:lnSpc>
              <a:spcAft>
                <a:spcPts val="600"/>
              </a:spcAft>
            </a:pPr>
            <a:r>
              <a:rPr lang="en-US" sz="1600" b="1" dirty="0" err="1">
                <a:latin typeface="Daytona" panose="020B0604030500040204" pitchFamily="34" charset="0"/>
              </a:rPr>
              <a:t>Binance</a:t>
            </a:r>
            <a:r>
              <a:rPr lang="en-US" sz="1600" b="1" dirty="0">
                <a:latin typeface="Daytona" panose="020B0604030500040204" pitchFamily="34" charset="0"/>
              </a:rPr>
              <a:t> Coin (BNB): </a:t>
            </a:r>
          </a:p>
          <a:p>
            <a:pPr algn="just">
              <a:lnSpc>
                <a:spcPct val="90000"/>
              </a:lnSpc>
              <a:spcAft>
                <a:spcPts val="600"/>
              </a:spcAft>
            </a:pPr>
            <a:r>
              <a:rPr lang="en-US" sz="1600" dirty="0">
                <a:latin typeface="Daytona" panose="020B0604030500040204" pitchFamily="34" charset="0"/>
              </a:rPr>
              <a:t>Initially launched in 2017 as a utility token for the </a:t>
            </a:r>
            <a:r>
              <a:rPr lang="en-US" sz="1600" dirty="0" err="1">
                <a:latin typeface="Daytona" panose="020B0604030500040204" pitchFamily="34" charset="0"/>
              </a:rPr>
              <a:t>Binance</a:t>
            </a:r>
            <a:r>
              <a:rPr lang="en-US" sz="1600" dirty="0">
                <a:latin typeface="Daytona" panose="020B0604030500040204" pitchFamily="34" charset="0"/>
              </a:rPr>
              <a:t> cryptocurrency exchange, </a:t>
            </a:r>
            <a:r>
              <a:rPr lang="en-US" sz="1600" dirty="0" err="1">
                <a:latin typeface="Daytona" panose="020B0604030500040204" pitchFamily="34" charset="0"/>
              </a:rPr>
              <a:t>Binance</a:t>
            </a:r>
            <a:r>
              <a:rPr lang="en-US" sz="1600" dirty="0">
                <a:latin typeface="Daytona" panose="020B0604030500040204" pitchFamily="34" charset="0"/>
              </a:rPr>
              <a:t> Coin has expanded its use beyond just covering transaction fees on the </a:t>
            </a:r>
            <a:r>
              <a:rPr lang="en-US" sz="1600" dirty="0" err="1">
                <a:latin typeface="Daytona" panose="020B0604030500040204" pitchFamily="34" charset="0"/>
              </a:rPr>
              <a:t>Binance</a:t>
            </a:r>
            <a:r>
              <a:rPr lang="en-US" sz="1600" dirty="0">
                <a:latin typeface="Daytona" panose="020B0604030500040204" pitchFamily="34" charset="0"/>
              </a:rPr>
              <a:t> platform. </a:t>
            </a:r>
          </a:p>
          <a:p>
            <a:pPr algn="just">
              <a:lnSpc>
                <a:spcPct val="90000"/>
              </a:lnSpc>
              <a:spcAft>
                <a:spcPts val="600"/>
              </a:spcAft>
            </a:pPr>
            <a:endParaRPr lang="en-US" sz="1600" dirty="0">
              <a:latin typeface="Daytona" panose="020B0604030500040204" pitchFamily="34" charset="0"/>
            </a:endParaRPr>
          </a:p>
          <a:p>
            <a:pPr algn="just">
              <a:lnSpc>
                <a:spcPct val="90000"/>
              </a:lnSpc>
              <a:spcAft>
                <a:spcPts val="600"/>
              </a:spcAft>
            </a:pPr>
            <a:r>
              <a:rPr lang="en-US" sz="1600" b="1" dirty="0">
                <a:latin typeface="Daytona" panose="020B0604030500040204" pitchFamily="34" charset="0"/>
              </a:rPr>
              <a:t>Ripple (XRP):</a:t>
            </a:r>
          </a:p>
          <a:p>
            <a:pPr algn="just">
              <a:lnSpc>
                <a:spcPct val="90000"/>
              </a:lnSpc>
              <a:spcAft>
                <a:spcPts val="600"/>
              </a:spcAft>
            </a:pPr>
            <a:r>
              <a:rPr lang="en-US" sz="1600" dirty="0">
                <a:latin typeface="Daytona" panose="020B0604030500040204" pitchFamily="34" charset="0"/>
              </a:rPr>
              <a:t>XRP, created by Ripple Labs Inc. in 2012, is both a digital currency and a platform. The Ripple platform facilitates rapid and low-cost international transactions and is known for its real-time settlement system. </a:t>
            </a:r>
          </a:p>
          <a:p>
            <a:pPr algn="just">
              <a:lnSpc>
                <a:spcPct val="90000"/>
              </a:lnSpc>
              <a:spcAft>
                <a:spcPts val="600"/>
              </a:spcAft>
            </a:pPr>
            <a:endParaRPr lang="en-US" sz="1600" dirty="0">
              <a:latin typeface="Daytona" panose="020B0604030500040204" pitchFamily="34" charset="0"/>
            </a:endParaRPr>
          </a:p>
          <a:p>
            <a:pPr algn="just">
              <a:lnSpc>
                <a:spcPct val="90000"/>
              </a:lnSpc>
              <a:spcAft>
                <a:spcPts val="600"/>
              </a:spcAft>
            </a:pPr>
            <a:r>
              <a:rPr lang="en-US" sz="1600" b="1" dirty="0">
                <a:latin typeface="Daytona" panose="020B0604030500040204" pitchFamily="34" charset="0"/>
              </a:rPr>
              <a:t>Solana (SOL):</a:t>
            </a:r>
            <a:r>
              <a:rPr lang="en-US" sz="1600" dirty="0">
                <a:latin typeface="Daytona" panose="020B0604030500040204" pitchFamily="34" charset="0"/>
              </a:rPr>
              <a:t> </a:t>
            </a:r>
          </a:p>
          <a:p>
            <a:pPr algn="just">
              <a:lnSpc>
                <a:spcPct val="90000"/>
              </a:lnSpc>
              <a:spcAft>
                <a:spcPts val="600"/>
              </a:spcAft>
            </a:pPr>
            <a:r>
              <a:rPr lang="en-US" sz="1600" dirty="0">
                <a:latin typeface="Daytona" panose="020B0604030500040204" pitchFamily="34" charset="0"/>
              </a:rPr>
              <a:t>Launched in 2020, Solana is a highly functional opensource project that banks on blockchain technology's permissionless nature to provide decentralized finance (DeFi) solutions</a:t>
            </a:r>
            <a:r>
              <a:rPr lang="en-US" sz="1200" dirty="0">
                <a:latin typeface="Daytona" panose="020B0604030500040204" pitchFamily="34" charset="0"/>
              </a:rPr>
              <a:t>. </a:t>
            </a:r>
          </a:p>
        </p:txBody>
      </p:sp>
      <p:pic>
        <p:nvPicPr>
          <p:cNvPr id="8" name="Picture 7" descr="Orange and blue numbers and graphs">
            <a:extLst>
              <a:ext uri="{FF2B5EF4-FFF2-40B4-BE49-F238E27FC236}">
                <a16:creationId xmlns:a16="http://schemas.microsoft.com/office/drawing/2014/main" id="{3ED6957C-F733-594D-E0D3-6A64FD5C67EA}"/>
              </a:ext>
            </a:extLst>
          </p:cNvPr>
          <p:cNvPicPr>
            <a:picLocks noChangeAspect="1"/>
          </p:cNvPicPr>
          <p:nvPr/>
        </p:nvPicPr>
        <p:blipFill rotWithShape="1">
          <a:blip r:embed="rId2"/>
          <a:srcRect l="13544" r="22998" b="1"/>
          <a:stretch/>
        </p:blipFill>
        <p:spPr>
          <a:xfrm>
            <a:off x="5086726" y="9437"/>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098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4B6D8D46-844A-0ACD-1139-43AF3794C82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Title 1">
            <a:extLst>
              <a:ext uri="{FF2B5EF4-FFF2-40B4-BE49-F238E27FC236}">
                <a16:creationId xmlns:a16="http://schemas.microsoft.com/office/drawing/2014/main" id="{2E66B51A-C9C7-6792-6469-07C567D014C1}"/>
              </a:ext>
            </a:extLst>
          </p:cNvPr>
          <p:cNvSpPr>
            <a:spLocks noGrp="1"/>
          </p:cNvSpPr>
          <p:nvPr>
            <p:ph type="title"/>
          </p:nvPr>
        </p:nvSpPr>
        <p:spPr/>
        <p:txBody>
          <a:bodyPr>
            <a:normAutofit/>
          </a:bodyPr>
          <a:lstStyle/>
          <a:p>
            <a:pPr algn="ctr"/>
            <a:r>
              <a:rPr lang="en-US" sz="2400" b="1" u="sng" dirty="0">
                <a:latin typeface="Daytona" panose="020F0502020204030204" pitchFamily="34" charset="0"/>
              </a:rPr>
              <a:t>BITCOIN:</a:t>
            </a:r>
          </a:p>
        </p:txBody>
      </p:sp>
      <p:pic>
        <p:nvPicPr>
          <p:cNvPr id="6" name="Picture 5" descr="A graph of a graph&#10;&#10;Description automatically generated with medium confidence">
            <a:extLst>
              <a:ext uri="{FF2B5EF4-FFF2-40B4-BE49-F238E27FC236}">
                <a16:creationId xmlns:a16="http://schemas.microsoft.com/office/drawing/2014/main" id="{5F7DD3FE-8489-709D-5F98-F7CA2504C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1552313"/>
            <a:ext cx="8497486" cy="3753374"/>
          </a:xfrm>
          <a:prstGeom prst="rect">
            <a:avLst/>
          </a:prstGeom>
        </p:spPr>
      </p:pic>
    </p:spTree>
    <p:extLst>
      <p:ext uri="{BB962C8B-B14F-4D97-AF65-F5344CB8AC3E}">
        <p14:creationId xmlns:p14="http://schemas.microsoft.com/office/powerpoint/2010/main" val="426934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DEA195-2BB2-EA02-B9C4-10A54F2A6D63}"/>
              </a:ext>
            </a:extLst>
          </p:cNvPr>
          <p:cNvSpPr>
            <a:spLocks noGrp="1"/>
          </p:cNvSpPr>
          <p:nvPr>
            <p:ph type="title"/>
          </p:nvPr>
        </p:nvSpPr>
        <p:spPr/>
        <p:txBody>
          <a:bodyPr>
            <a:normAutofit/>
          </a:bodyPr>
          <a:lstStyle/>
          <a:p>
            <a:pPr algn="ctr"/>
            <a:r>
              <a:rPr lang="en-US" sz="2400" b="1" u="sng" dirty="0">
                <a:latin typeface="Daytona" panose="020B0604030500040204" pitchFamily="34" charset="0"/>
              </a:rPr>
              <a:t>ETHEREUM:</a:t>
            </a:r>
          </a:p>
        </p:txBody>
      </p:sp>
      <p:pic>
        <p:nvPicPr>
          <p:cNvPr id="10" name="Picture 9" descr="A graph on a black background&#10;&#10;Description automatically generated">
            <a:extLst>
              <a:ext uri="{FF2B5EF4-FFF2-40B4-BE49-F238E27FC236}">
                <a16:creationId xmlns:a16="http://schemas.microsoft.com/office/drawing/2014/main" id="{78CF4A3B-DE3D-6AC1-4333-397540706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1552313"/>
            <a:ext cx="8497486" cy="3753374"/>
          </a:xfrm>
          <a:prstGeom prst="rect">
            <a:avLst/>
          </a:prstGeom>
        </p:spPr>
      </p:pic>
    </p:spTree>
    <p:extLst>
      <p:ext uri="{BB962C8B-B14F-4D97-AF65-F5344CB8AC3E}">
        <p14:creationId xmlns:p14="http://schemas.microsoft.com/office/powerpoint/2010/main" val="299944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73C1D8-E6DB-94D3-5771-53C5F4E73F9A}"/>
              </a:ext>
            </a:extLst>
          </p:cNvPr>
          <p:cNvSpPr>
            <a:spLocks noGrp="1"/>
          </p:cNvSpPr>
          <p:nvPr>
            <p:ph type="title"/>
          </p:nvPr>
        </p:nvSpPr>
        <p:spPr/>
        <p:txBody>
          <a:bodyPr>
            <a:normAutofit/>
          </a:bodyPr>
          <a:lstStyle/>
          <a:p>
            <a:pPr algn="ctr"/>
            <a:r>
              <a:rPr lang="en-US" sz="2400" b="1" u="sng" dirty="0">
                <a:latin typeface="Daytona" panose="020B0604030500040204" pitchFamily="34" charset="0"/>
              </a:rPr>
              <a:t>BINANCE:</a:t>
            </a:r>
          </a:p>
        </p:txBody>
      </p:sp>
      <p:pic>
        <p:nvPicPr>
          <p:cNvPr id="8" name="Picture 7" descr="A graph of a stock market&#10;&#10;Description automatically generated with medium confidence">
            <a:extLst>
              <a:ext uri="{FF2B5EF4-FFF2-40B4-BE49-F238E27FC236}">
                <a16:creationId xmlns:a16="http://schemas.microsoft.com/office/drawing/2014/main" id="{E5782325-8D3F-4073-ED1D-299AA0014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1552313"/>
            <a:ext cx="8497486" cy="3753374"/>
          </a:xfrm>
          <a:prstGeom prst="rect">
            <a:avLst/>
          </a:prstGeom>
        </p:spPr>
      </p:pic>
    </p:spTree>
    <p:extLst>
      <p:ext uri="{BB962C8B-B14F-4D97-AF65-F5344CB8AC3E}">
        <p14:creationId xmlns:p14="http://schemas.microsoft.com/office/powerpoint/2010/main" val="423388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98343E-B535-D702-4181-B9CCBF21B3B5}"/>
              </a:ext>
            </a:extLst>
          </p:cNvPr>
          <p:cNvSpPr>
            <a:spLocks noGrp="1"/>
          </p:cNvSpPr>
          <p:nvPr>
            <p:ph type="title"/>
          </p:nvPr>
        </p:nvSpPr>
        <p:spPr/>
        <p:txBody>
          <a:bodyPr>
            <a:normAutofit/>
          </a:bodyPr>
          <a:lstStyle/>
          <a:p>
            <a:pPr algn="ctr"/>
            <a:r>
              <a:rPr lang="en-US" sz="2400" b="1" u="sng" dirty="0">
                <a:latin typeface="Daytona" panose="020B0604030500040204" pitchFamily="34" charset="0"/>
              </a:rPr>
              <a:t>RIPPLE:</a:t>
            </a:r>
          </a:p>
        </p:txBody>
      </p:sp>
      <p:pic>
        <p:nvPicPr>
          <p:cNvPr id="8" name="Picture 7" descr="A graph of a graph&#10;&#10;Description automatically generated with medium confidence">
            <a:extLst>
              <a:ext uri="{FF2B5EF4-FFF2-40B4-BE49-F238E27FC236}">
                <a16:creationId xmlns:a16="http://schemas.microsoft.com/office/drawing/2014/main" id="{CF933D98-E78E-4823-FAB0-A08DE4D92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1552313"/>
            <a:ext cx="8497486" cy="3753374"/>
          </a:xfrm>
          <a:prstGeom prst="rect">
            <a:avLst/>
          </a:prstGeom>
        </p:spPr>
      </p:pic>
    </p:spTree>
    <p:extLst>
      <p:ext uri="{BB962C8B-B14F-4D97-AF65-F5344CB8AC3E}">
        <p14:creationId xmlns:p14="http://schemas.microsoft.com/office/powerpoint/2010/main" val="313437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568F4B-540A-829F-BB98-055AAD61677A}"/>
              </a:ext>
            </a:extLst>
          </p:cNvPr>
          <p:cNvSpPr>
            <a:spLocks noGrp="1"/>
          </p:cNvSpPr>
          <p:nvPr>
            <p:ph type="title"/>
          </p:nvPr>
        </p:nvSpPr>
        <p:spPr/>
        <p:txBody>
          <a:bodyPr>
            <a:normAutofit/>
          </a:bodyPr>
          <a:lstStyle/>
          <a:p>
            <a:pPr algn="ctr"/>
            <a:r>
              <a:rPr lang="en-US" sz="2400" b="1" u="sng" dirty="0">
                <a:latin typeface="Daytona" panose="020B0604030500040204" pitchFamily="34" charset="0"/>
              </a:rPr>
              <a:t>SOLANA:</a:t>
            </a:r>
          </a:p>
        </p:txBody>
      </p:sp>
      <p:pic>
        <p:nvPicPr>
          <p:cNvPr id="9" name="Picture 8" descr="A graph of a graph&#10;&#10;Description automatically generated with medium confidence">
            <a:extLst>
              <a:ext uri="{FF2B5EF4-FFF2-40B4-BE49-F238E27FC236}">
                <a16:creationId xmlns:a16="http://schemas.microsoft.com/office/drawing/2014/main" id="{D1BCD1D1-D00E-545F-2F75-02B1FA6B4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1552313"/>
            <a:ext cx="8497486" cy="3753374"/>
          </a:xfrm>
          <a:prstGeom prst="rect">
            <a:avLst/>
          </a:prstGeom>
        </p:spPr>
      </p:pic>
    </p:spTree>
    <p:extLst>
      <p:ext uri="{BB962C8B-B14F-4D97-AF65-F5344CB8AC3E}">
        <p14:creationId xmlns:p14="http://schemas.microsoft.com/office/powerpoint/2010/main" val="1261569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1659</Words>
  <Application>Microsoft Office PowerPoint</Application>
  <PresentationFormat>Widescreen</PresentationFormat>
  <Paragraphs>113</Paragraphs>
  <Slides>22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Microsoft GothicNeo</vt:lpstr>
      <vt:lpstr>Aharoni</vt:lpstr>
      <vt:lpstr>Aptos Display</vt:lpstr>
      <vt:lpstr>Arial</vt:lpstr>
      <vt:lpstr>Calibri</vt:lpstr>
      <vt:lpstr>Calibri Light</vt:lpstr>
      <vt:lpstr>Congenial</vt:lpstr>
      <vt:lpstr>Daytona</vt:lpstr>
      <vt:lpstr>Office Theme</vt:lpstr>
      <vt:lpstr>Worksheet</vt:lpstr>
      <vt:lpstr>WHAT IF ALL CURRENCY WAS ENTIRELY DIGITAL?</vt:lpstr>
      <vt:lpstr>PowerPoint Presentation</vt:lpstr>
      <vt:lpstr>PowerPoint Presentation</vt:lpstr>
      <vt:lpstr>PowerPoint Presentation</vt:lpstr>
      <vt:lpstr>BITCOIN:</vt:lpstr>
      <vt:lpstr>ETHEREUM:</vt:lpstr>
      <vt:lpstr>BINANCE:</vt:lpstr>
      <vt:lpstr>RIPPLE:</vt:lpstr>
      <vt:lpstr>SOLANA:</vt:lpstr>
      <vt:lpstr>PowerPoint Presentation</vt:lpstr>
      <vt:lpstr>                        A QUICK PEEK AT THE RETURNS: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Soham Hemant Shah</dc:creator>
  <cp:lastModifiedBy>Rajas Koranne</cp:lastModifiedBy>
  <cp:revision>11</cp:revision>
  <dcterms:created xsi:type="dcterms:W3CDTF">2023-11-26T21:34:55Z</dcterms:created>
  <dcterms:modified xsi:type="dcterms:W3CDTF">2025-06-19T05:29:33Z</dcterms:modified>
</cp:coreProperties>
</file>