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53"/>
  </p:notesMasterIdLst>
  <p:sldIdLst>
    <p:sldId id="256" r:id="rId2"/>
    <p:sldId id="307" r:id="rId3"/>
    <p:sldId id="277" r:id="rId4"/>
    <p:sldId id="361" r:id="rId5"/>
    <p:sldId id="362" r:id="rId6"/>
    <p:sldId id="314" r:id="rId7"/>
    <p:sldId id="383" r:id="rId8"/>
    <p:sldId id="302" r:id="rId9"/>
    <p:sldId id="312" r:id="rId10"/>
    <p:sldId id="341" r:id="rId11"/>
    <p:sldId id="321" r:id="rId12"/>
    <p:sldId id="322" r:id="rId13"/>
    <p:sldId id="324" r:id="rId14"/>
    <p:sldId id="325" r:id="rId15"/>
    <p:sldId id="323" r:id="rId16"/>
    <p:sldId id="328" r:id="rId17"/>
    <p:sldId id="327" r:id="rId18"/>
    <p:sldId id="326" r:id="rId19"/>
    <p:sldId id="329" r:id="rId20"/>
    <p:sldId id="332" r:id="rId21"/>
    <p:sldId id="333" r:id="rId22"/>
    <p:sldId id="334" r:id="rId23"/>
    <p:sldId id="335" r:id="rId24"/>
    <p:sldId id="340" r:id="rId25"/>
    <p:sldId id="338" r:id="rId26"/>
    <p:sldId id="339" r:id="rId27"/>
    <p:sldId id="342" r:id="rId28"/>
    <p:sldId id="345" r:id="rId29"/>
    <p:sldId id="359" r:id="rId30"/>
    <p:sldId id="344" r:id="rId31"/>
    <p:sldId id="381" r:id="rId32"/>
    <p:sldId id="382" r:id="rId33"/>
    <p:sldId id="370" r:id="rId34"/>
    <p:sldId id="371" r:id="rId35"/>
    <p:sldId id="372" r:id="rId36"/>
    <p:sldId id="346" r:id="rId37"/>
    <p:sldId id="347" r:id="rId38"/>
    <p:sldId id="367" r:id="rId39"/>
    <p:sldId id="358" r:id="rId40"/>
    <p:sldId id="373" r:id="rId41"/>
    <p:sldId id="352" r:id="rId42"/>
    <p:sldId id="368" r:id="rId43"/>
    <p:sldId id="369" r:id="rId44"/>
    <p:sldId id="357" r:id="rId45"/>
    <p:sldId id="375" r:id="rId46"/>
    <p:sldId id="376" r:id="rId47"/>
    <p:sldId id="377" r:id="rId48"/>
    <p:sldId id="379" r:id="rId49"/>
    <p:sldId id="380" r:id="rId50"/>
    <p:sldId id="386" r:id="rId51"/>
    <p:sldId id="384" r:id="rId5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fdf2675f75e516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89947" autoAdjust="0"/>
  </p:normalViewPr>
  <p:slideViewPr>
    <p:cSldViewPr>
      <p:cViewPr varScale="1">
        <p:scale>
          <a:sx n="67" d="100"/>
          <a:sy n="67" d="100"/>
        </p:scale>
        <p:origin x="168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iagrams/_rels/data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9FD6AA-04E0-444D-BEE8-F80F6B8A2C6C}"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5AE8E9A2-7EF0-492B-8BC3-52DCED6A5689}">
      <dgm:prSet phldrT="[Text]" custT="1"/>
      <dgm:spPr/>
      <dgm:t>
        <a:bodyPr/>
        <a:lstStyle/>
        <a:p>
          <a:r>
            <a:rPr lang="en-US" sz="2400" b="1" dirty="0" smtClean="0"/>
            <a:t>Input</a:t>
          </a:r>
          <a:endParaRPr lang="en-US" sz="2400" b="1" dirty="0"/>
        </a:p>
      </dgm:t>
    </dgm:pt>
    <dgm:pt modelId="{BF4B6443-0CA9-443D-B033-A4A1466F5193}" type="parTrans" cxnId="{7E331663-5676-4508-B0FC-A664259C361C}">
      <dgm:prSet/>
      <dgm:spPr/>
      <dgm:t>
        <a:bodyPr/>
        <a:lstStyle/>
        <a:p>
          <a:endParaRPr lang="en-US"/>
        </a:p>
      </dgm:t>
    </dgm:pt>
    <dgm:pt modelId="{4001E5AA-B3C6-4DA2-99B9-13AA2CD2BEF7}" type="sibTrans" cxnId="{7E331663-5676-4508-B0FC-A664259C361C}">
      <dgm:prSet/>
      <dgm:spPr/>
      <dgm:t>
        <a:bodyPr/>
        <a:lstStyle/>
        <a:p>
          <a:endParaRPr lang="en-US"/>
        </a:p>
      </dgm:t>
    </dgm:pt>
    <dgm:pt modelId="{63D292D6-39BD-4754-B17B-D32E13121F73}">
      <dgm:prSet phldrT="[Text]" custT="1"/>
      <dgm:spPr/>
      <dgm:t>
        <a:bodyPr/>
        <a:lstStyle/>
        <a:p>
          <a:r>
            <a:rPr lang="en-US" sz="2400" b="1" dirty="0" smtClean="0"/>
            <a:t>Output 1</a:t>
          </a:r>
          <a:endParaRPr lang="en-US" sz="2400" b="1" dirty="0"/>
        </a:p>
      </dgm:t>
    </dgm:pt>
    <dgm:pt modelId="{BBCE7CC4-84CC-4B29-9BC4-3EB56B92E795}" type="parTrans" cxnId="{A5CB8AB0-2D6F-4BB7-98A6-837BE4621DFA}">
      <dgm:prSet/>
      <dgm:spPr/>
      <dgm:t>
        <a:bodyPr/>
        <a:lstStyle/>
        <a:p>
          <a:endParaRPr lang="en-US"/>
        </a:p>
      </dgm:t>
    </dgm:pt>
    <dgm:pt modelId="{72ECB39F-BD66-4B27-86C0-9D66DB6C44CD}" type="sibTrans" cxnId="{A5CB8AB0-2D6F-4BB7-98A6-837BE4621DFA}">
      <dgm:prSet/>
      <dgm:spPr/>
      <dgm:t>
        <a:bodyPr/>
        <a:lstStyle/>
        <a:p>
          <a:endParaRPr lang="en-US"/>
        </a:p>
      </dgm:t>
    </dgm:pt>
    <dgm:pt modelId="{5E5CE135-6946-4A95-B1D5-F280AEE08BDB}">
      <dgm:prSet phldrT="[Text]" custT="1"/>
      <dgm:spPr/>
      <dgm:t>
        <a:bodyPr/>
        <a:lstStyle/>
        <a:p>
          <a:r>
            <a:rPr lang="en-US" sz="2400" b="1" dirty="0" smtClean="0"/>
            <a:t>Output 2</a:t>
          </a:r>
          <a:endParaRPr lang="en-US" sz="2400" b="1" dirty="0"/>
        </a:p>
      </dgm:t>
    </dgm:pt>
    <dgm:pt modelId="{6819E1FE-1B5F-4466-A846-715A801647F0}" type="parTrans" cxnId="{0085006B-F0E4-47E9-9C5E-2F1D156E5271}">
      <dgm:prSet/>
      <dgm:spPr/>
      <dgm:t>
        <a:bodyPr/>
        <a:lstStyle/>
        <a:p>
          <a:endParaRPr lang="en-US"/>
        </a:p>
      </dgm:t>
    </dgm:pt>
    <dgm:pt modelId="{32D3E3F0-15D9-4F97-9343-4C336E86AC84}" type="sibTrans" cxnId="{0085006B-F0E4-47E9-9C5E-2F1D156E5271}">
      <dgm:prSet/>
      <dgm:spPr/>
      <dgm:t>
        <a:bodyPr/>
        <a:lstStyle/>
        <a:p>
          <a:endParaRPr lang="en-US"/>
        </a:p>
      </dgm:t>
    </dgm:pt>
    <dgm:pt modelId="{CD0F7E11-FEA1-4FA1-AFA9-6557AC9C71FC}">
      <dgm:prSet phldrT="[Text]" custT="1"/>
      <dgm:spPr/>
      <dgm:t>
        <a:bodyPr/>
        <a:lstStyle/>
        <a:p>
          <a:r>
            <a:rPr lang="en-US" sz="2400" b="1" dirty="0" smtClean="0">
              <a:latin typeface="Arial" panose="020B0604020202020204" pitchFamily="34" charset="0"/>
              <a:cs typeface="Arial" panose="020B0604020202020204" pitchFamily="34" charset="0"/>
            </a:rPr>
            <a:t>Output</a:t>
          </a:r>
          <a:r>
            <a:rPr lang="en-US" sz="2400" b="1" dirty="0" smtClean="0"/>
            <a:t> 3</a:t>
          </a:r>
          <a:endParaRPr lang="en-US" sz="2400" b="1" dirty="0"/>
        </a:p>
      </dgm:t>
    </dgm:pt>
    <dgm:pt modelId="{505F3E2E-EA66-411B-A47D-5E1D45493D29}" type="parTrans" cxnId="{9CB940F4-E546-43F2-B5C4-CBFD57570CFC}">
      <dgm:prSet/>
      <dgm:spPr/>
      <dgm:t>
        <a:bodyPr/>
        <a:lstStyle/>
        <a:p>
          <a:endParaRPr lang="en-US"/>
        </a:p>
      </dgm:t>
    </dgm:pt>
    <dgm:pt modelId="{F2DCA7C2-8045-401A-BDC6-17C78F813FC0}" type="sibTrans" cxnId="{9CB940F4-E546-43F2-B5C4-CBFD57570CFC}">
      <dgm:prSet/>
      <dgm:spPr/>
      <dgm:t>
        <a:bodyPr/>
        <a:lstStyle/>
        <a:p>
          <a:endParaRPr lang="en-US"/>
        </a:p>
      </dgm:t>
    </dgm:pt>
    <dgm:pt modelId="{DB8080D0-8E0C-4E7B-A543-A74EADDCCB55}" type="pres">
      <dgm:prSet presAssocID="{A69FD6AA-04E0-444D-BEE8-F80F6B8A2C6C}" presName="Name0" presStyleCnt="0">
        <dgm:presLayoutVars>
          <dgm:dir/>
          <dgm:resizeHandles val="exact"/>
        </dgm:presLayoutVars>
      </dgm:prSet>
      <dgm:spPr/>
      <dgm:t>
        <a:bodyPr/>
        <a:lstStyle/>
        <a:p>
          <a:endParaRPr lang="en-US"/>
        </a:p>
      </dgm:t>
    </dgm:pt>
    <dgm:pt modelId="{D385BF4F-EB0E-4B1A-ABFF-2AEB92592447}" type="pres">
      <dgm:prSet presAssocID="{5AE8E9A2-7EF0-492B-8BC3-52DCED6A5689}" presName="composite" presStyleCnt="0"/>
      <dgm:spPr/>
    </dgm:pt>
    <dgm:pt modelId="{558CBE33-11CE-44CE-8239-08785AE78867}" type="pres">
      <dgm:prSet presAssocID="{5AE8E9A2-7EF0-492B-8BC3-52DCED6A5689}" presName="rect1" presStyleLbl="bgShp" presStyleIdx="0" presStyleCnt="4"/>
      <dgm:spPr>
        <a:blipFill rotWithShape="1">
          <a:blip xmlns:r="http://schemas.openxmlformats.org/officeDocument/2006/relationships" r:embed="rId1"/>
          <a:stretch>
            <a:fillRect/>
          </a:stretch>
        </a:blipFill>
      </dgm:spPr>
      <dgm:t>
        <a:bodyPr/>
        <a:lstStyle/>
        <a:p>
          <a:endParaRPr lang="en-US"/>
        </a:p>
      </dgm:t>
    </dgm:pt>
    <dgm:pt modelId="{0D3470BE-3F11-44FB-A24F-31E749DB132C}" type="pres">
      <dgm:prSet presAssocID="{5AE8E9A2-7EF0-492B-8BC3-52DCED6A5689}" presName="rect2" presStyleLbl="trBgShp" presStyleIdx="0" presStyleCnt="4">
        <dgm:presLayoutVars>
          <dgm:bulletEnabled val="1"/>
        </dgm:presLayoutVars>
      </dgm:prSet>
      <dgm:spPr/>
      <dgm:t>
        <a:bodyPr/>
        <a:lstStyle/>
        <a:p>
          <a:endParaRPr lang="en-US"/>
        </a:p>
      </dgm:t>
    </dgm:pt>
    <dgm:pt modelId="{CA03A757-B9F8-4DC8-9ACB-A25B4CE41211}" type="pres">
      <dgm:prSet presAssocID="{4001E5AA-B3C6-4DA2-99B9-13AA2CD2BEF7}" presName="sibTrans" presStyleCnt="0"/>
      <dgm:spPr/>
    </dgm:pt>
    <dgm:pt modelId="{3F49CDE4-C88D-425C-8D73-A49FF94A7CF6}" type="pres">
      <dgm:prSet presAssocID="{63D292D6-39BD-4754-B17B-D32E13121F73}" presName="composite" presStyleCnt="0"/>
      <dgm:spPr/>
    </dgm:pt>
    <dgm:pt modelId="{359A7C94-84C0-4B0A-8B1B-4ABE3D4C656D}" type="pres">
      <dgm:prSet presAssocID="{63D292D6-39BD-4754-B17B-D32E13121F73}" presName="rect1" presStyleLbl="bgShp" presStyleIdx="1" presStyleCnt="4"/>
      <dgm:spPr>
        <a:blipFill rotWithShape="1">
          <a:blip xmlns:r="http://schemas.openxmlformats.org/officeDocument/2006/relationships" r:embed="rId2"/>
          <a:stretch>
            <a:fillRect/>
          </a:stretch>
        </a:blipFill>
      </dgm:spPr>
      <dgm:t>
        <a:bodyPr/>
        <a:lstStyle/>
        <a:p>
          <a:endParaRPr lang="en-US"/>
        </a:p>
      </dgm:t>
    </dgm:pt>
    <dgm:pt modelId="{DD87B219-F5B7-47E4-93C2-5E18DB50B16C}" type="pres">
      <dgm:prSet presAssocID="{63D292D6-39BD-4754-B17B-D32E13121F73}" presName="rect2" presStyleLbl="trBgShp" presStyleIdx="1" presStyleCnt="4">
        <dgm:presLayoutVars>
          <dgm:bulletEnabled val="1"/>
        </dgm:presLayoutVars>
      </dgm:prSet>
      <dgm:spPr/>
      <dgm:t>
        <a:bodyPr/>
        <a:lstStyle/>
        <a:p>
          <a:endParaRPr lang="en-US"/>
        </a:p>
      </dgm:t>
    </dgm:pt>
    <dgm:pt modelId="{7C05555D-BB9E-4B1D-8250-57041A47B8D7}" type="pres">
      <dgm:prSet presAssocID="{72ECB39F-BD66-4B27-86C0-9D66DB6C44CD}" presName="sibTrans" presStyleCnt="0"/>
      <dgm:spPr/>
    </dgm:pt>
    <dgm:pt modelId="{60CADA3F-A60A-4AE3-A18E-B0B88B69C631}" type="pres">
      <dgm:prSet presAssocID="{5E5CE135-6946-4A95-B1D5-F280AEE08BDB}" presName="composite" presStyleCnt="0"/>
      <dgm:spPr/>
    </dgm:pt>
    <dgm:pt modelId="{3766F3B1-A930-442B-98BE-DC036D85E85D}" type="pres">
      <dgm:prSet presAssocID="{5E5CE135-6946-4A95-B1D5-F280AEE08BDB}" presName="rect1" presStyleLbl="bgShp" presStyleIdx="2" presStyleCnt="4"/>
      <dgm:spPr>
        <a:blipFill rotWithShape="1">
          <a:blip xmlns:r="http://schemas.openxmlformats.org/officeDocument/2006/relationships" r:embed="rId3"/>
          <a:stretch>
            <a:fillRect/>
          </a:stretch>
        </a:blipFill>
      </dgm:spPr>
      <dgm:t>
        <a:bodyPr/>
        <a:lstStyle/>
        <a:p>
          <a:endParaRPr lang="en-US"/>
        </a:p>
      </dgm:t>
    </dgm:pt>
    <dgm:pt modelId="{28E9F867-6122-4F89-833A-4FCF53E00F91}" type="pres">
      <dgm:prSet presAssocID="{5E5CE135-6946-4A95-B1D5-F280AEE08BDB}" presName="rect2" presStyleLbl="trBgShp" presStyleIdx="2" presStyleCnt="4">
        <dgm:presLayoutVars>
          <dgm:bulletEnabled val="1"/>
        </dgm:presLayoutVars>
      </dgm:prSet>
      <dgm:spPr/>
      <dgm:t>
        <a:bodyPr/>
        <a:lstStyle/>
        <a:p>
          <a:endParaRPr lang="en-US"/>
        </a:p>
      </dgm:t>
    </dgm:pt>
    <dgm:pt modelId="{464A03E2-2491-4C48-9696-70C15BC5E7AF}" type="pres">
      <dgm:prSet presAssocID="{32D3E3F0-15D9-4F97-9343-4C336E86AC84}" presName="sibTrans" presStyleCnt="0"/>
      <dgm:spPr/>
    </dgm:pt>
    <dgm:pt modelId="{91806BB4-78AA-4429-AD45-0B44B33377BC}" type="pres">
      <dgm:prSet presAssocID="{CD0F7E11-FEA1-4FA1-AFA9-6557AC9C71FC}" presName="composite" presStyleCnt="0"/>
      <dgm:spPr/>
    </dgm:pt>
    <dgm:pt modelId="{155B577F-A523-4C79-99C9-A3B0429B0078}" type="pres">
      <dgm:prSet presAssocID="{CD0F7E11-FEA1-4FA1-AFA9-6557AC9C71FC}" presName="rect1" presStyleLbl="bgShp" presStyleIdx="3" presStyleCnt="4"/>
      <dgm:spPr>
        <a:blipFill rotWithShape="1">
          <a:blip xmlns:r="http://schemas.openxmlformats.org/officeDocument/2006/relationships" r:embed="rId4"/>
          <a:stretch>
            <a:fillRect/>
          </a:stretch>
        </a:blipFill>
      </dgm:spPr>
      <dgm:t>
        <a:bodyPr/>
        <a:lstStyle/>
        <a:p>
          <a:endParaRPr lang="en-US"/>
        </a:p>
      </dgm:t>
    </dgm:pt>
    <dgm:pt modelId="{62078C24-8D65-44B2-B669-E8E6E09F159C}" type="pres">
      <dgm:prSet presAssocID="{CD0F7E11-FEA1-4FA1-AFA9-6557AC9C71FC}" presName="rect2" presStyleLbl="trBgShp" presStyleIdx="3" presStyleCnt="4">
        <dgm:presLayoutVars>
          <dgm:bulletEnabled val="1"/>
        </dgm:presLayoutVars>
      </dgm:prSet>
      <dgm:spPr/>
      <dgm:t>
        <a:bodyPr/>
        <a:lstStyle/>
        <a:p>
          <a:endParaRPr lang="en-US"/>
        </a:p>
      </dgm:t>
    </dgm:pt>
  </dgm:ptLst>
  <dgm:cxnLst>
    <dgm:cxn modelId="{A2C634B5-A914-43E5-813A-088B5C818035}" type="presOf" srcId="{63D292D6-39BD-4754-B17B-D32E13121F73}" destId="{DD87B219-F5B7-47E4-93C2-5E18DB50B16C}" srcOrd="0" destOrd="0" presId="urn:microsoft.com/office/officeart/2008/layout/BendingPictureSemiTransparentText"/>
    <dgm:cxn modelId="{DD63EE07-04A7-4608-9ED5-4F4A34C85777}" type="presOf" srcId="{5E5CE135-6946-4A95-B1D5-F280AEE08BDB}" destId="{28E9F867-6122-4F89-833A-4FCF53E00F91}" srcOrd="0" destOrd="0" presId="urn:microsoft.com/office/officeart/2008/layout/BendingPictureSemiTransparentText"/>
    <dgm:cxn modelId="{AAAD0A63-F287-4279-8D53-1FA6E1EC74AB}" type="presOf" srcId="{5AE8E9A2-7EF0-492B-8BC3-52DCED6A5689}" destId="{0D3470BE-3F11-44FB-A24F-31E749DB132C}" srcOrd="0" destOrd="0" presId="urn:microsoft.com/office/officeart/2008/layout/BendingPictureSemiTransparentText"/>
    <dgm:cxn modelId="{93E6FD06-6847-4BB1-B519-50D41B0509FD}" type="presOf" srcId="{A69FD6AA-04E0-444D-BEE8-F80F6B8A2C6C}" destId="{DB8080D0-8E0C-4E7B-A543-A74EADDCCB55}" srcOrd="0" destOrd="0" presId="urn:microsoft.com/office/officeart/2008/layout/BendingPictureSemiTransparentText"/>
    <dgm:cxn modelId="{7E331663-5676-4508-B0FC-A664259C361C}" srcId="{A69FD6AA-04E0-444D-BEE8-F80F6B8A2C6C}" destId="{5AE8E9A2-7EF0-492B-8BC3-52DCED6A5689}" srcOrd="0" destOrd="0" parTransId="{BF4B6443-0CA9-443D-B033-A4A1466F5193}" sibTransId="{4001E5AA-B3C6-4DA2-99B9-13AA2CD2BEF7}"/>
    <dgm:cxn modelId="{A5CB8AB0-2D6F-4BB7-98A6-837BE4621DFA}" srcId="{A69FD6AA-04E0-444D-BEE8-F80F6B8A2C6C}" destId="{63D292D6-39BD-4754-B17B-D32E13121F73}" srcOrd="1" destOrd="0" parTransId="{BBCE7CC4-84CC-4B29-9BC4-3EB56B92E795}" sibTransId="{72ECB39F-BD66-4B27-86C0-9D66DB6C44CD}"/>
    <dgm:cxn modelId="{0085006B-F0E4-47E9-9C5E-2F1D156E5271}" srcId="{A69FD6AA-04E0-444D-BEE8-F80F6B8A2C6C}" destId="{5E5CE135-6946-4A95-B1D5-F280AEE08BDB}" srcOrd="2" destOrd="0" parTransId="{6819E1FE-1B5F-4466-A846-715A801647F0}" sibTransId="{32D3E3F0-15D9-4F97-9343-4C336E86AC84}"/>
    <dgm:cxn modelId="{32037917-5046-4A64-90CE-D5A51477657E}" type="presOf" srcId="{CD0F7E11-FEA1-4FA1-AFA9-6557AC9C71FC}" destId="{62078C24-8D65-44B2-B669-E8E6E09F159C}" srcOrd="0" destOrd="0" presId="urn:microsoft.com/office/officeart/2008/layout/BendingPictureSemiTransparentText"/>
    <dgm:cxn modelId="{9CB940F4-E546-43F2-B5C4-CBFD57570CFC}" srcId="{A69FD6AA-04E0-444D-BEE8-F80F6B8A2C6C}" destId="{CD0F7E11-FEA1-4FA1-AFA9-6557AC9C71FC}" srcOrd="3" destOrd="0" parTransId="{505F3E2E-EA66-411B-A47D-5E1D45493D29}" sibTransId="{F2DCA7C2-8045-401A-BDC6-17C78F813FC0}"/>
    <dgm:cxn modelId="{D2ECBE5B-81D5-4366-A2C4-B1D72EBD5828}" type="presParOf" srcId="{DB8080D0-8E0C-4E7B-A543-A74EADDCCB55}" destId="{D385BF4F-EB0E-4B1A-ABFF-2AEB92592447}" srcOrd="0" destOrd="0" presId="urn:microsoft.com/office/officeart/2008/layout/BendingPictureSemiTransparentText"/>
    <dgm:cxn modelId="{F0A15548-4121-40B3-BCCC-66DD5EF49F4A}" type="presParOf" srcId="{D385BF4F-EB0E-4B1A-ABFF-2AEB92592447}" destId="{558CBE33-11CE-44CE-8239-08785AE78867}" srcOrd="0" destOrd="0" presId="urn:microsoft.com/office/officeart/2008/layout/BendingPictureSemiTransparentText"/>
    <dgm:cxn modelId="{F7BFF538-E1F8-47C1-8702-B4D9649AC285}" type="presParOf" srcId="{D385BF4F-EB0E-4B1A-ABFF-2AEB92592447}" destId="{0D3470BE-3F11-44FB-A24F-31E749DB132C}" srcOrd="1" destOrd="0" presId="urn:microsoft.com/office/officeart/2008/layout/BendingPictureSemiTransparentText"/>
    <dgm:cxn modelId="{569C8A34-7FEC-4EB8-AC4C-4483821A824C}" type="presParOf" srcId="{DB8080D0-8E0C-4E7B-A543-A74EADDCCB55}" destId="{CA03A757-B9F8-4DC8-9ACB-A25B4CE41211}" srcOrd="1" destOrd="0" presId="urn:microsoft.com/office/officeart/2008/layout/BendingPictureSemiTransparentText"/>
    <dgm:cxn modelId="{FA800F3F-9228-4F3A-AB8A-6F399490F9E0}" type="presParOf" srcId="{DB8080D0-8E0C-4E7B-A543-A74EADDCCB55}" destId="{3F49CDE4-C88D-425C-8D73-A49FF94A7CF6}" srcOrd="2" destOrd="0" presId="urn:microsoft.com/office/officeart/2008/layout/BendingPictureSemiTransparentText"/>
    <dgm:cxn modelId="{2EC97E4F-D64D-4334-9C56-EE69DDB84D80}" type="presParOf" srcId="{3F49CDE4-C88D-425C-8D73-A49FF94A7CF6}" destId="{359A7C94-84C0-4B0A-8B1B-4ABE3D4C656D}" srcOrd="0" destOrd="0" presId="urn:microsoft.com/office/officeart/2008/layout/BendingPictureSemiTransparentText"/>
    <dgm:cxn modelId="{AA6ABE7B-48D3-4764-A59F-DF1187613ED7}" type="presParOf" srcId="{3F49CDE4-C88D-425C-8D73-A49FF94A7CF6}" destId="{DD87B219-F5B7-47E4-93C2-5E18DB50B16C}" srcOrd="1" destOrd="0" presId="urn:microsoft.com/office/officeart/2008/layout/BendingPictureSemiTransparentText"/>
    <dgm:cxn modelId="{C7053261-CC12-4604-B9D4-4BBB905CEBEC}" type="presParOf" srcId="{DB8080D0-8E0C-4E7B-A543-A74EADDCCB55}" destId="{7C05555D-BB9E-4B1D-8250-57041A47B8D7}" srcOrd="3" destOrd="0" presId="urn:microsoft.com/office/officeart/2008/layout/BendingPictureSemiTransparentText"/>
    <dgm:cxn modelId="{36387CD4-1566-4549-9846-2617F73534A0}" type="presParOf" srcId="{DB8080D0-8E0C-4E7B-A543-A74EADDCCB55}" destId="{60CADA3F-A60A-4AE3-A18E-B0B88B69C631}" srcOrd="4" destOrd="0" presId="urn:microsoft.com/office/officeart/2008/layout/BendingPictureSemiTransparentText"/>
    <dgm:cxn modelId="{9E93EF76-C536-4543-9DD1-B829226DDE23}" type="presParOf" srcId="{60CADA3F-A60A-4AE3-A18E-B0B88B69C631}" destId="{3766F3B1-A930-442B-98BE-DC036D85E85D}" srcOrd="0" destOrd="0" presId="urn:microsoft.com/office/officeart/2008/layout/BendingPictureSemiTransparentText"/>
    <dgm:cxn modelId="{34122A09-262A-441D-AC6C-07671055E2DE}" type="presParOf" srcId="{60CADA3F-A60A-4AE3-A18E-B0B88B69C631}" destId="{28E9F867-6122-4F89-833A-4FCF53E00F91}" srcOrd="1" destOrd="0" presId="urn:microsoft.com/office/officeart/2008/layout/BendingPictureSemiTransparentText"/>
    <dgm:cxn modelId="{4FFFF6A9-21B4-43FB-8EE9-5237E322BC2B}" type="presParOf" srcId="{DB8080D0-8E0C-4E7B-A543-A74EADDCCB55}" destId="{464A03E2-2491-4C48-9696-70C15BC5E7AF}" srcOrd="5" destOrd="0" presId="urn:microsoft.com/office/officeart/2008/layout/BendingPictureSemiTransparentText"/>
    <dgm:cxn modelId="{85D6E2EE-F9EA-4CD5-AA2C-8C821B8C7F9D}" type="presParOf" srcId="{DB8080D0-8E0C-4E7B-A543-A74EADDCCB55}" destId="{91806BB4-78AA-4429-AD45-0B44B33377BC}" srcOrd="6" destOrd="0" presId="urn:microsoft.com/office/officeart/2008/layout/BendingPictureSemiTransparentText"/>
    <dgm:cxn modelId="{357C08B9-BE15-4B03-91F7-7FCDFC9217E3}" type="presParOf" srcId="{91806BB4-78AA-4429-AD45-0B44B33377BC}" destId="{155B577F-A523-4C79-99C9-A3B0429B0078}" srcOrd="0" destOrd="0" presId="urn:microsoft.com/office/officeart/2008/layout/BendingPictureSemiTransparentText"/>
    <dgm:cxn modelId="{BE19A827-F6EE-47D6-AE0A-14A222C0B0F3}" type="presParOf" srcId="{91806BB4-78AA-4429-AD45-0B44B33377BC}" destId="{62078C24-8D65-44B2-B669-E8E6E09F159C}"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AA57EC-EE2F-45C1-BCC0-BA311AFE0F73}"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C1463E5C-371F-4CEB-B229-C3BD5935E76E}">
      <dgm:prSet phldrT="[Text]" custT="1"/>
      <dgm:spPr/>
      <dgm:t>
        <a:bodyPr/>
        <a:lstStyle/>
        <a:p>
          <a:r>
            <a:rPr lang="en-US" sz="2800" b="0" cap="none" spc="0" dirty="0" smtClean="0">
              <a:ln w="0"/>
              <a:solidFill>
                <a:schemeClr val="accent1"/>
              </a:solidFill>
              <a:effectLst>
                <a:outerShdw blurRad="38100" dist="25400" dir="5400000" algn="ctr" rotWithShape="0">
                  <a:srgbClr val="6E747A">
                    <a:alpha val="43000"/>
                  </a:srgbClr>
                </a:outerShdw>
              </a:effectLst>
            </a:rPr>
            <a:t>Output</a:t>
          </a:r>
          <a:endParaRPr lang="en-US" sz="2800" b="1" dirty="0"/>
        </a:p>
      </dgm:t>
    </dgm:pt>
    <dgm:pt modelId="{CA85DECD-4D80-4831-87E7-FDFDDE02E536}" type="parTrans" cxnId="{A4ED1CFC-45C8-4627-B438-F439CDA2B2F3}">
      <dgm:prSet/>
      <dgm:spPr/>
      <dgm:t>
        <a:bodyPr/>
        <a:lstStyle/>
        <a:p>
          <a:endParaRPr lang="en-US"/>
        </a:p>
      </dgm:t>
    </dgm:pt>
    <dgm:pt modelId="{B013987F-84A7-4047-A5C6-1237255462F8}" type="sibTrans" cxnId="{A4ED1CFC-45C8-4627-B438-F439CDA2B2F3}">
      <dgm:prSet/>
      <dgm:spPr/>
      <dgm:t>
        <a:bodyPr/>
        <a:lstStyle/>
        <a:p>
          <a:endParaRPr lang="en-US"/>
        </a:p>
      </dgm:t>
    </dgm:pt>
    <dgm:pt modelId="{3CB48541-2E8B-4946-A80E-2B7041BB3A29}">
      <dgm:prSet phldrT="[Text]" custT="1"/>
      <dgm:spPr/>
      <dgm:t>
        <a:bodyPr/>
        <a:lstStyle/>
        <a:p>
          <a:r>
            <a:rPr lang="en-US" sz="2800" b="0" cap="none" spc="0" dirty="0" smtClean="0">
              <a:ln w="0"/>
              <a:solidFill>
                <a:schemeClr val="accent1"/>
              </a:solidFill>
              <a:effectLst>
                <a:outerShdw blurRad="38100" dist="25400" dir="5400000" algn="ctr" rotWithShape="0">
                  <a:srgbClr val="6E747A">
                    <a:alpha val="43000"/>
                  </a:srgbClr>
                </a:outerShdw>
              </a:effectLst>
            </a:rPr>
            <a:t>Input</a:t>
          </a:r>
          <a:endParaRPr lang="en-US" sz="2800" b="1" dirty="0"/>
        </a:p>
      </dgm:t>
    </dgm:pt>
    <dgm:pt modelId="{C3F3DF0A-A573-4694-AEE7-EF6F02523299}" type="sibTrans" cxnId="{7AC13B90-87C0-4210-B276-0F5E3B151CBB}">
      <dgm:prSet/>
      <dgm:spPr/>
      <dgm:t>
        <a:bodyPr/>
        <a:lstStyle/>
        <a:p>
          <a:endParaRPr lang="en-US"/>
        </a:p>
      </dgm:t>
    </dgm:pt>
    <dgm:pt modelId="{6EBFD0EC-B4FE-4F30-A81C-2141A2E0527B}" type="parTrans" cxnId="{7AC13B90-87C0-4210-B276-0F5E3B151CBB}">
      <dgm:prSet/>
      <dgm:spPr/>
      <dgm:t>
        <a:bodyPr/>
        <a:lstStyle/>
        <a:p>
          <a:endParaRPr lang="en-US"/>
        </a:p>
      </dgm:t>
    </dgm:pt>
    <dgm:pt modelId="{ABBF7975-35DB-4193-B484-293B9F668A32}" type="pres">
      <dgm:prSet presAssocID="{47AA57EC-EE2F-45C1-BCC0-BA311AFE0F73}" presName="Name0" presStyleCnt="0">
        <dgm:presLayoutVars>
          <dgm:dir/>
          <dgm:resizeHandles val="exact"/>
        </dgm:presLayoutVars>
      </dgm:prSet>
      <dgm:spPr/>
      <dgm:t>
        <a:bodyPr/>
        <a:lstStyle/>
        <a:p>
          <a:endParaRPr lang="en-US"/>
        </a:p>
      </dgm:t>
    </dgm:pt>
    <dgm:pt modelId="{D6ADFFFF-4C6A-4893-889A-AF2AAB4BFC9B}" type="pres">
      <dgm:prSet presAssocID="{3CB48541-2E8B-4946-A80E-2B7041BB3A29}" presName="composite" presStyleCnt="0"/>
      <dgm:spPr/>
    </dgm:pt>
    <dgm:pt modelId="{0090F8D1-9FA2-4438-A882-89C6930FAA7A}" type="pres">
      <dgm:prSet presAssocID="{3CB48541-2E8B-4946-A80E-2B7041BB3A29}" presName="rect1" presStyleLbl="bgShp" presStyleIdx="0" presStyleCnt="2" custLinFactNeighborX="-54" custLinFactNeighborY="-6057"/>
      <dgm:spPr>
        <a:blipFill rotWithShape="1">
          <a:blip xmlns:r="http://schemas.openxmlformats.org/officeDocument/2006/relationships" r:embed="rId1"/>
          <a:stretch>
            <a:fillRect/>
          </a:stretch>
        </a:blipFill>
      </dgm:spPr>
      <dgm:t>
        <a:bodyPr/>
        <a:lstStyle/>
        <a:p>
          <a:endParaRPr lang="en-US"/>
        </a:p>
      </dgm:t>
    </dgm:pt>
    <dgm:pt modelId="{F7C6F386-0C11-43FF-8851-787A9446E158}" type="pres">
      <dgm:prSet presAssocID="{3CB48541-2E8B-4946-A80E-2B7041BB3A29}" presName="rect2" presStyleLbl="trBgShp" presStyleIdx="0" presStyleCnt="2" custScaleX="49624" custScaleY="54757" custLinFactNeighborX="1735" custLinFactNeighborY="92025">
        <dgm:presLayoutVars>
          <dgm:bulletEnabled val="1"/>
        </dgm:presLayoutVars>
      </dgm:prSet>
      <dgm:spPr/>
      <dgm:t>
        <a:bodyPr/>
        <a:lstStyle/>
        <a:p>
          <a:endParaRPr lang="en-US"/>
        </a:p>
      </dgm:t>
    </dgm:pt>
    <dgm:pt modelId="{6B762C92-ADEF-4B40-92B5-72C352CAE7A6}" type="pres">
      <dgm:prSet presAssocID="{C3F3DF0A-A573-4694-AEE7-EF6F02523299}" presName="sibTrans" presStyleCnt="0"/>
      <dgm:spPr/>
    </dgm:pt>
    <dgm:pt modelId="{7C600781-D9AB-40ED-8A38-665843D3A385}" type="pres">
      <dgm:prSet presAssocID="{C1463E5C-371F-4CEB-B229-C3BD5935E76E}" presName="composite" presStyleCnt="0"/>
      <dgm:spPr/>
    </dgm:pt>
    <dgm:pt modelId="{9F6C5B07-3CB8-4EA3-AA25-54A1B35886B0}" type="pres">
      <dgm:prSet presAssocID="{C1463E5C-371F-4CEB-B229-C3BD5935E76E}" presName="rect1" presStyleLbl="bgShp" presStyleIdx="1" presStyleCnt="2" custLinFactNeighborY="-6057"/>
      <dgm:spPr>
        <a:blipFill rotWithShape="1">
          <a:blip xmlns:r="http://schemas.openxmlformats.org/officeDocument/2006/relationships" r:embed="rId2"/>
          <a:stretch>
            <a:fillRect/>
          </a:stretch>
        </a:blipFill>
      </dgm:spPr>
      <dgm:t>
        <a:bodyPr/>
        <a:lstStyle/>
        <a:p>
          <a:endParaRPr lang="en-US"/>
        </a:p>
      </dgm:t>
    </dgm:pt>
    <dgm:pt modelId="{2D128FF8-2701-4EAF-9EA0-5986CAE1B990}" type="pres">
      <dgm:prSet presAssocID="{C1463E5C-371F-4CEB-B229-C3BD5935E76E}" presName="rect2" presStyleLbl="trBgShp" presStyleIdx="1" presStyleCnt="2" custScaleX="33941" custScaleY="44509" custLinFactNeighborX="-440" custLinFactNeighborY="81673">
        <dgm:presLayoutVars>
          <dgm:bulletEnabled val="1"/>
        </dgm:presLayoutVars>
      </dgm:prSet>
      <dgm:spPr/>
      <dgm:t>
        <a:bodyPr/>
        <a:lstStyle/>
        <a:p>
          <a:endParaRPr lang="en-US"/>
        </a:p>
      </dgm:t>
    </dgm:pt>
  </dgm:ptLst>
  <dgm:cxnLst>
    <dgm:cxn modelId="{A4ED1CFC-45C8-4627-B438-F439CDA2B2F3}" srcId="{47AA57EC-EE2F-45C1-BCC0-BA311AFE0F73}" destId="{C1463E5C-371F-4CEB-B229-C3BD5935E76E}" srcOrd="1" destOrd="0" parTransId="{CA85DECD-4D80-4831-87E7-FDFDDE02E536}" sibTransId="{B013987F-84A7-4047-A5C6-1237255462F8}"/>
    <dgm:cxn modelId="{FE4CB34C-3DB9-459B-AC53-67AD5B0FD191}" type="presOf" srcId="{C1463E5C-371F-4CEB-B229-C3BD5935E76E}" destId="{2D128FF8-2701-4EAF-9EA0-5986CAE1B990}" srcOrd="0" destOrd="0" presId="urn:microsoft.com/office/officeart/2008/layout/BendingPictureSemiTransparentText"/>
    <dgm:cxn modelId="{74DE0263-5A26-4C36-8055-C81A6C563848}" type="presOf" srcId="{3CB48541-2E8B-4946-A80E-2B7041BB3A29}" destId="{F7C6F386-0C11-43FF-8851-787A9446E158}" srcOrd="0" destOrd="0" presId="urn:microsoft.com/office/officeart/2008/layout/BendingPictureSemiTransparentText"/>
    <dgm:cxn modelId="{67FE0699-DD19-4ED8-9855-B06BAABF10AB}" type="presOf" srcId="{47AA57EC-EE2F-45C1-BCC0-BA311AFE0F73}" destId="{ABBF7975-35DB-4193-B484-293B9F668A32}" srcOrd="0" destOrd="0" presId="urn:microsoft.com/office/officeart/2008/layout/BendingPictureSemiTransparentText"/>
    <dgm:cxn modelId="{7AC13B90-87C0-4210-B276-0F5E3B151CBB}" srcId="{47AA57EC-EE2F-45C1-BCC0-BA311AFE0F73}" destId="{3CB48541-2E8B-4946-A80E-2B7041BB3A29}" srcOrd="0" destOrd="0" parTransId="{6EBFD0EC-B4FE-4F30-A81C-2141A2E0527B}" sibTransId="{C3F3DF0A-A573-4694-AEE7-EF6F02523299}"/>
    <dgm:cxn modelId="{BE7CFBBD-FA39-4E9C-9E85-9027B301C667}" type="presParOf" srcId="{ABBF7975-35DB-4193-B484-293B9F668A32}" destId="{D6ADFFFF-4C6A-4893-889A-AF2AAB4BFC9B}" srcOrd="0" destOrd="0" presId="urn:microsoft.com/office/officeart/2008/layout/BendingPictureSemiTransparentText"/>
    <dgm:cxn modelId="{D8AA506D-8DFE-4A88-90EF-A7E1ADCC51E4}" type="presParOf" srcId="{D6ADFFFF-4C6A-4893-889A-AF2AAB4BFC9B}" destId="{0090F8D1-9FA2-4438-A882-89C6930FAA7A}" srcOrd="0" destOrd="0" presId="urn:microsoft.com/office/officeart/2008/layout/BendingPictureSemiTransparentText"/>
    <dgm:cxn modelId="{12AFDEED-ACFF-4BA4-B837-C488C6E5E863}" type="presParOf" srcId="{D6ADFFFF-4C6A-4893-889A-AF2AAB4BFC9B}" destId="{F7C6F386-0C11-43FF-8851-787A9446E158}" srcOrd="1" destOrd="0" presId="urn:microsoft.com/office/officeart/2008/layout/BendingPictureSemiTransparentText"/>
    <dgm:cxn modelId="{923E12AB-D625-4594-B469-491D77F56B9A}" type="presParOf" srcId="{ABBF7975-35DB-4193-B484-293B9F668A32}" destId="{6B762C92-ADEF-4B40-92B5-72C352CAE7A6}" srcOrd="1" destOrd="0" presId="urn:microsoft.com/office/officeart/2008/layout/BendingPictureSemiTransparentText"/>
    <dgm:cxn modelId="{ECB59D56-B188-46EE-B467-821AFF2F1338}" type="presParOf" srcId="{ABBF7975-35DB-4193-B484-293B9F668A32}" destId="{7C600781-D9AB-40ED-8A38-665843D3A385}" srcOrd="2" destOrd="0" presId="urn:microsoft.com/office/officeart/2008/layout/BendingPictureSemiTransparentText"/>
    <dgm:cxn modelId="{21E285D8-8762-4281-A489-ACA0D67C7958}" type="presParOf" srcId="{7C600781-D9AB-40ED-8A38-665843D3A385}" destId="{9F6C5B07-3CB8-4EA3-AA25-54A1B35886B0}" srcOrd="0" destOrd="0" presId="urn:microsoft.com/office/officeart/2008/layout/BendingPictureSemiTransparentText"/>
    <dgm:cxn modelId="{0603E998-C6CF-4DD8-B998-0F7C41344034}" type="presParOf" srcId="{7C600781-D9AB-40ED-8A38-665843D3A385}" destId="{2D128FF8-2701-4EAF-9EA0-5986CAE1B990}"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EFC36-18B8-45AB-B2CC-9592AEEA423B}" type="datetimeFigureOut">
              <a:rPr lang="en-US" smtClean="0"/>
              <a:pPr/>
              <a:t>03-Mar-22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10193-F59C-4190-9FEB-B27F1F210251}" type="slidenum">
              <a:rPr lang="en-US" smtClean="0"/>
              <a:pPr/>
              <a:t>‹#›</a:t>
            </a:fld>
            <a:endParaRPr lang="en-US"/>
          </a:p>
        </p:txBody>
      </p:sp>
    </p:spTree>
    <p:extLst>
      <p:ext uri="{BB962C8B-B14F-4D97-AF65-F5344CB8AC3E}">
        <p14:creationId xmlns:p14="http://schemas.microsoft.com/office/powerpoint/2010/main" val="87292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10193-F59C-4190-9FEB-B27F1F210251}" type="slidenum">
              <a:rPr lang="en-US" smtClean="0"/>
              <a:pPr/>
              <a:t>3</a:t>
            </a:fld>
            <a:endParaRPr lang="en-US"/>
          </a:p>
        </p:txBody>
      </p:sp>
    </p:spTree>
    <p:extLst>
      <p:ext uri="{BB962C8B-B14F-4D97-AF65-F5344CB8AC3E}">
        <p14:creationId xmlns:p14="http://schemas.microsoft.com/office/powerpoint/2010/main" val="250350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10193-F59C-4190-9FEB-B27F1F210251}" type="slidenum">
              <a:rPr lang="en-US" smtClean="0"/>
              <a:pPr/>
              <a:t>36</a:t>
            </a:fld>
            <a:endParaRPr lang="en-US"/>
          </a:p>
        </p:txBody>
      </p:sp>
    </p:spTree>
    <p:extLst>
      <p:ext uri="{BB962C8B-B14F-4D97-AF65-F5344CB8AC3E}">
        <p14:creationId xmlns:p14="http://schemas.microsoft.com/office/powerpoint/2010/main" val="378734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288ECB-DD1D-422D-ACFE-0E98448787EA}" type="datetime1">
              <a:rPr lang="en-US" smtClean="0"/>
              <a:pPr/>
              <a:t>03-Mar-22</a:t>
            </a:fld>
            <a:endParaRPr lang="en-US"/>
          </a:p>
        </p:txBody>
      </p:sp>
      <p:sp>
        <p:nvSpPr>
          <p:cNvPr id="5" name="Footer Placeholder 4"/>
          <p:cNvSpPr>
            <a:spLocks noGrp="1"/>
          </p:cNvSpPr>
          <p:nvPr>
            <p:ph type="ftr" sz="quarter" idx="11"/>
          </p:nvPr>
        </p:nvSpPr>
        <p:spPr/>
        <p:txBody>
          <a:bodyPr/>
          <a:lstStyle/>
          <a:p>
            <a:r>
              <a:rPr lang="en-US" smtClean="0"/>
              <a:t>Write Your FYP Title Here</a:t>
            </a:r>
            <a:endParaRPr lang="en-US"/>
          </a:p>
        </p:txBody>
      </p:sp>
      <p:sp>
        <p:nvSpPr>
          <p:cNvPr id="6" name="Slide Number Placeholder 5"/>
          <p:cNvSpPr>
            <a:spLocks noGrp="1"/>
          </p:cNvSpPr>
          <p:nvPr>
            <p:ph type="sldNum" sz="quarter" idx="12"/>
          </p:nvPr>
        </p:nvSpPr>
        <p:spPr/>
        <p:txBody>
          <a:bodyPr/>
          <a:lstStyle/>
          <a:p>
            <a:fld id="{32AD1FF7-8792-46E9-9CF6-BE8F67759E4B}" type="slidenum">
              <a:rPr lang="en-US" smtClean="0"/>
              <a:pPr/>
              <a:t>‹#›</a:t>
            </a:fld>
            <a:endParaRPr lang="en-US"/>
          </a:p>
        </p:txBody>
      </p:sp>
    </p:spTree>
    <p:extLst>
      <p:ext uri="{BB962C8B-B14F-4D97-AF65-F5344CB8AC3E}">
        <p14:creationId xmlns:p14="http://schemas.microsoft.com/office/powerpoint/2010/main" val="113782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19544-8D06-41DB-A0D4-040C70912B34}" type="datetime1">
              <a:rPr lang="en-US" smtClean="0"/>
              <a:pPr/>
              <a:t>03-Mar-22</a:t>
            </a:fld>
            <a:endParaRPr lang="en-US"/>
          </a:p>
        </p:txBody>
      </p:sp>
      <p:sp>
        <p:nvSpPr>
          <p:cNvPr id="5" name="Footer Placeholder 4"/>
          <p:cNvSpPr>
            <a:spLocks noGrp="1"/>
          </p:cNvSpPr>
          <p:nvPr>
            <p:ph type="ftr" sz="quarter" idx="11"/>
          </p:nvPr>
        </p:nvSpPr>
        <p:spPr/>
        <p:txBody>
          <a:bodyPr/>
          <a:lstStyle/>
          <a:p>
            <a:r>
              <a:rPr lang="en-US" smtClean="0"/>
              <a:t>Write Your FYP Title Here</a:t>
            </a:r>
            <a:endParaRPr lang="en-US"/>
          </a:p>
        </p:txBody>
      </p:sp>
      <p:sp>
        <p:nvSpPr>
          <p:cNvPr id="6" name="Slide Number Placeholder 5"/>
          <p:cNvSpPr>
            <a:spLocks noGrp="1"/>
          </p:cNvSpPr>
          <p:nvPr>
            <p:ph type="sldNum" sz="quarter" idx="12"/>
          </p:nvPr>
        </p:nvSpPr>
        <p:spPr/>
        <p:txBody>
          <a:bodyPr/>
          <a:lstStyle/>
          <a:p>
            <a:fld id="{2CC723EA-CB2A-4EFB-81C1-6939F03040D0}" type="slidenum">
              <a:rPr lang="en-US" smtClean="0"/>
              <a:pPr/>
              <a:t>‹#›</a:t>
            </a:fld>
            <a:endParaRPr lang="en-US"/>
          </a:p>
        </p:txBody>
      </p:sp>
    </p:spTree>
    <p:extLst>
      <p:ext uri="{BB962C8B-B14F-4D97-AF65-F5344CB8AC3E}">
        <p14:creationId xmlns:p14="http://schemas.microsoft.com/office/powerpoint/2010/main" val="71853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E07D9-3DC0-452E-9BEE-3CA5235217B6}" type="datetime1">
              <a:rPr lang="en-US" smtClean="0"/>
              <a:pPr/>
              <a:t>03-Mar-22</a:t>
            </a:fld>
            <a:endParaRPr lang="en-US"/>
          </a:p>
        </p:txBody>
      </p:sp>
      <p:sp>
        <p:nvSpPr>
          <p:cNvPr id="5" name="Footer Placeholder 4"/>
          <p:cNvSpPr>
            <a:spLocks noGrp="1"/>
          </p:cNvSpPr>
          <p:nvPr>
            <p:ph type="ftr" sz="quarter" idx="11"/>
          </p:nvPr>
        </p:nvSpPr>
        <p:spPr/>
        <p:txBody>
          <a:bodyPr/>
          <a:lstStyle/>
          <a:p>
            <a:r>
              <a:rPr lang="en-US" smtClean="0"/>
              <a:t>Write Your FYP Title Here</a:t>
            </a:r>
            <a:endParaRPr lang="en-US"/>
          </a:p>
        </p:txBody>
      </p:sp>
      <p:sp>
        <p:nvSpPr>
          <p:cNvPr id="6" name="Slide Number Placeholder 5"/>
          <p:cNvSpPr>
            <a:spLocks noGrp="1"/>
          </p:cNvSpPr>
          <p:nvPr>
            <p:ph type="sldNum" sz="quarter" idx="12"/>
          </p:nvPr>
        </p:nvSpPr>
        <p:spPr/>
        <p:txBody>
          <a:bodyPr/>
          <a:lstStyle/>
          <a:p>
            <a:fld id="{9C75AC3B-17E6-44EB-A99B-1CF6270B365E}" type="slidenum">
              <a:rPr lang="en-US" smtClean="0"/>
              <a:pPr/>
              <a:t>‹#›</a:t>
            </a:fld>
            <a:endParaRPr lang="en-US"/>
          </a:p>
        </p:txBody>
      </p:sp>
    </p:spTree>
    <p:extLst>
      <p:ext uri="{BB962C8B-B14F-4D97-AF65-F5344CB8AC3E}">
        <p14:creationId xmlns:p14="http://schemas.microsoft.com/office/powerpoint/2010/main" val="68288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EC108-0E90-462B-BC2B-4D75B7F622BD}" type="datetime1">
              <a:rPr lang="en-US" smtClean="0"/>
              <a:pPr/>
              <a:t>03-Mar-22</a:t>
            </a:fld>
            <a:endParaRPr lang="en-US"/>
          </a:p>
        </p:txBody>
      </p:sp>
      <p:sp>
        <p:nvSpPr>
          <p:cNvPr id="5" name="Footer Placeholder 4"/>
          <p:cNvSpPr>
            <a:spLocks noGrp="1"/>
          </p:cNvSpPr>
          <p:nvPr>
            <p:ph type="ftr" sz="quarter" idx="11"/>
          </p:nvPr>
        </p:nvSpPr>
        <p:spPr/>
        <p:txBody>
          <a:bodyPr/>
          <a:lstStyle/>
          <a:p>
            <a:r>
              <a:rPr lang="en-US" smtClean="0"/>
              <a:t>Write Your FYP Title Here</a:t>
            </a:r>
            <a:endParaRPr lang="en-US"/>
          </a:p>
        </p:txBody>
      </p:sp>
      <p:sp>
        <p:nvSpPr>
          <p:cNvPr id="6" name="Slide Number Placeholder 5"/>
          <p:cNvSpPr>
            <a:spLocks noGrp="1"/>
          </p:cNvSpPr>
          <p:nvPr>
            <p:ph type="sldNum" sz="quarter" idx="12"/>
          </p:nvPr>
        </p:nvSpPr>
        <p:spPr/>
        <p:txBody>
          <a:bodyPr/>
          <a:lstStyle/>
          <a:p>
            <a:fld id="{8C9B2C84-9B37-41F0-99CB-A5E09C04A8B5}" type="slidenum">
              <a:rPr lang="en-US" smtClean="0"/>
              <a:pPr/>
              <a:t>‹#›</a:t>
            </a:fld>
            <a:endParaRPr lang="en-US"/>
          </a:p>
        </p:txBody>
      </p:sp>
    </p:spTree>
    <p:extLst>
      <p:ext uri="{BB962C8B-B14F-4D97-AF65-F5344CB8AC3E}">
        <p14:creationId xmlns:p14="http://schemas.microsoft.com/office/powerpoint/2010/main" val="417808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B69CDD-C8E9-4BA4-A89F-523CA3D9EB2A}" type="datetime1">
              <a:rPr lang="en-US" smtClean="0"/>
              <a:pPr/>
              <a:t>03-Mar-22</a:t>
            </a:fld>
            <a:endParaRPr lang="en-US"/>
          </a:p>
        </p:txBody>
      </p:sp>
      <p:sp>
        <p:nvSpPr>
          <p:cNvPr id="5" name="Footer Placeholder 4"/>
          <p:cNvSpPr>
            <a:spLocks noGrp="1"/>
          </p:cNvSpPr>
          <p:nvPr>
            <p:ph type="ftr" sz="quarter" idx="11"/>
          </p:nvPr>
        </p:nvSpPr>
        <p:spPr/>
        <p:txBody>
          <a:bodyPr/>
          <a:lstStyle/>
          <a:p>
            <a:r>
              <a:rPr lang="en-US" smtClean="0"/>
              <a:t>Write Your FYP Title Here</a:t>
            </a:r>
            <a:endParaRPr lang="en-US"/>
          </a:p>
        </p:txBody>
      </p:sp>
      <p:sp>
        <p:nvSpPr>
          <p:cNvPr id="6" name="Slide Number Placeholder 5"/>
          <p:cNvSpPr>
            <a:spLocks noGrp="1"/>
          </p:cNvSpPr>
          <p:nvPr>
            <p:ph type="sldNum" sz="quarter" idx="12"/>
          </p:nvPr>
        </p:nvSpPr>
        <p:spPr/>
        <p:txBody>
          <a:bodyPr/>
          <a:lstStyle/>
          <a:p>
            <a:fld id="{28EC1DF8-3BA2-4D89-8776-957851F00D39}" type="slidenum">
              <a:rPr lang="en-US" smtClean="0"/>
              <a:pPr/>
              <a:t>‹#›</a:t>
            </a:fld>
            <a:endParaRPr lang="en-US"/>
          </a:p>
        </p:txBody>
      </p:sp>
    </p:spTree>
    <p:extLst>
      <p:ext uri="{BB962C8B-B14F-4D97-AF65-F5344CB8AC3E}">
        <p14:creationId xmlns:p14="http://schemas.microsoft.com/office/powerpoint/2010/main" val="328239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A4A264-9C06-43AC-81F8-E4F1D5E779E7}" type="datetime1">
              <a:rPr lang="en-US" smtClean="0"/>
              <a:pPr/>
              <a:t>03-Mar-22</a:t>
            </a:fld>
            <a:endParaRPr lang="en-US"/>
          </a:p>
        </p:txBody>
      </p:sp>
      <p:sp>
        <p:nvSpPr>
          <p:cNvPr id="6" name="Footer Placeholder 5"/>
          <p:cNvSpPr>
            <a:spLocks noGrp="1"/>
          </p:cNvSpPr>
          <p:nvPr>
            <p:ph type="ftr" sz="quarter" idx="11"/>
          </p:nvPr>
        </p:nvSpPr>
        <p:spPr/>
        <p:txBody>
          <a:bodyPr/>
          <a:lstStyle/>
          <a:p>
            <a:r>
              <a:rPr lang="en-US" smtClean="0"/>
              <a:t>Write Your FYP Title Here</a:t>
            </a:r>
            <a:endParaRPr lang="en-US"/>
          </a:p>
        </p:txBody>
      </p:sp>
      <p:sp>
        <p:nvSpPr>
          <p:cNvPr id="7" name="Slide Number Placeholder 6"/>
          <p:cNvSpPr>
            <a:spLocks noGrp="1"/>
          </p:cNvSpPr>
          <p:nvPr>
            <p:ph type="sldNum" sz="quarter" idx="12"/>
          </p:nvPr>
        </p:nvSpPr>
        <p:spPr/>
        <p:txBody>
          <a:bodyPr/>
          <a:lstStyle/>
          <a:p>
            <a:fld id="{15D313E5-8D84-4C25-91D3-1CCE92CFE27E}" type="slidenum">
              <a:rPr lang="en-US" smtClean="0"/>
              <a:pPr/>
              <a:t>‹#›</a:t>
            </a:fld>
            <a:endParaRPr lang="en-US"/>
          </a:p>
        </p:txBody>
      </p:sp>
    </p:spTree>
    <p:extLst>
      <p:ext uri="{BB962C8B-B14F-4D97-AF65-F5344CB8AC3E}">
        <p14:creationId xmlns:p14="http://schemas.microsoft.com/office/powerpoint/2010/main" val="3728859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A393ED-0BB3-44A1-9196-6107918FA714}" type="datetime1">
              <a:rPr lang="en-US" smtClean="0"/>
              <a:pPr/>
              <a:t>03-Mar-22</a:t>
            </a:fld>
            <a:endParaRPr lang="en-US"/>
          </a:p>
        </p:txBody>
      </p:sp>
      <p:sp>
        <p:nvSpPr>
          <p:cNvPr id="8" name="Footer Placeholder 7"/>
          <p:cNvSpPr>
            <a:spLocks noGrp="1"/>
          </p:cNvSpPr>
          <p:nvPr>
            <p:ph type="ftr" sz="quarter" idx="11"/>
          </p:nvPr>
        </p:nvSpPr>
        <p:spPr/>
        <p:txBody>
          <a:bodyPr/>
          <a:lstStyle/>
          <a:p>
            <a:r>
              <a:rPr lang="en-US" smtClean="0"/>
              <a:t>Write Your FYP Title Here</a:t>
            </a:r>
            <a:endParaRPr lang="en-US"/>
          </a:p>
        </p:txBody>
      </p:sp>
      <p:sp>
        <p:nvSpPr>
          <p:cNvPr id="9" name="Slide Number Placeholder 8"/>
          <p:cNvSpPr>
            <a:spLocks noGrp="1"/>
          </p:cNvSpPr>
          <p:nvPr>
            <p:ph type="sldNum" sz="quarter" idx="12"/>
          </p:nvPr>
        </p:nvSpPr>
        <p:spPr/>
        <p:txBody>
          <a:bodyPr/>
          <a:lstStyle/>
          <a:p>
            <a:fld id="{B95E79A0-A83F-4918-A457-CE2D4F08F287}" type="slidenum">
              <a:rPr lang="en-US" smtClean="0"/>
              <a:pPr/>
              <a:t>‹#›</a:t>
            </a:fld>
            <a:endParaRPr lang="en-US"/>
          </a:p>
        </p:txBody>
      </p:sp>
    </p:spTree>
    <p:extLst>
      <p:ext uri="{BB962C8B-B14F-4D97-AF65-F5344CB8AC3E}">
        <p14:creationId xmlns:p14="http://schemas.microsoft.com/office/powerpoint/2010/main" val="116268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8EFA4F-F316-46C9-86A4-E4E9665B8AE2}" type="datetime1">
              <a:rPr lang="en-US" smtClean="0"/>
              <a:pPr/>
              <a:t>03-Mar-22</a:t>
            </a:fld>
            <a:endParaRPr lang="en-US"/>
          </a:p>
        </p:txBody>
      </p:sp>
      <p:sp>
        <p:nvSpPr>
          <p:cNvPr id="4" name="Footer Placeholder 3"/>
          <p:cNvSpPr>
            <a:spLocks noGrp="1"/>
          </p:cNvSpPr>
          <p:nvPr>
            <p:ph type="ftr" sz="quarter" idx="11"/>
          </p:nvPr>
        </p:nvSpPr>
        <p:spPr/>
        <p:txBody>
          <a:bodyPr/>
          <a:lstStyle/>
          <a:p>
            <a:r>
              <a:rPr lang="en-US" smtClean="0"/>
              <a:t>Write Your FYP Title Here</a:t>
            </a:r>
            <a:endParaRPr lang="en-US"/>
          </a:p>
        </p:txBody>
      </p:sp>
      <p:sp>
        <p:nvSpPr>
          <p:cNvPr id="5" name="Slide Number Placeholder 4"/>
          <p:cNvSpPr>
            <a:spLocks noGrp="1"/>
          </p:cNvSpPr>
          <p:nvPr>
            <p:ph type="sldNum" sz="quarter" idx="12"/>
          </p:nvPr>
        </p:nvSpPr>
        <p:spPr/>
        <p:txBody>
          <a:bodyPr/>
          <a:lstStyle/>
          <a:p>
            <a:fld id="{80085F43-215A-4AAE-8F52-C970FAF3FE77}" type="slidenum">
              <a:rPr lang="en-US" smtClean="0"/>
              <a:pPr/>
              <a:t>‹#›</a:t>
            </a:fld>
            <a:endParaRPr lang="en-US"/>
          </a:p>
        </p:txBody>
      </p:sp>
    </p:spTree>
    <p:extLst>
      <p:ext uri="{BB962C8B-B14F-4D97-AF65-F5344CB8AC3E}">
        <p14:creationId xmlns:p14="http://schemas.microsoft.com/office/powerpoint/2010/main" val="92726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3" name="Footer Placeholder 2"/>
          <p:cNvSpPr>
            <a:spLocks noGrp="1"/>
          </p:cNvSpPr>
          <p:nvPr>
            <p:ph type="ftr" sz="quarter" idx="11"/>
          </p:nvPr>
        </p:nvSpPr>
        <p:spPr/>
        <p:txBody>
          <a:bodyPr/>
          <a:lstStyle/>
          <a:p>
            <a:r>
              <a:rPr lang="en-US" smtClean="0"/>
              <a:t>Write Your FYP Title Here</a:t>
            </a:r>
            <a:endParaRPr lang="en-US"/>
          </a:p>
        </p:txBody>
      </p:sp>
      <p:sp>
        <p:nvSpPr>
          <p:cNvPr id="4" name="Slide Number Placeholder 3"/>
          <p:cNvSpPr>
            <a:spLocks noGrp="1"/>
          </p:cNvSpPr>
          <p:nvPr>
            <p:ph type="sldNum" sz="quarter" idx="12"/>
          </p:nvPr>
        </p:nvSpPr>
        <p:spPr/>
        <p:txBody>
          <a:bodyPr/>
          <a:lstStyle/>
          <a:p>
            <a:fld id="{18AE0659-8AA5-4D82-994B-A268F0A0EFED}" type="slidenum">
              <a:rPr lang="en-US" smtClean="0"/>
              <a:pPr/>
              <a:t>‹#›</a:t>
            </a:fld>
            <a:endParaRPr lang="en-US"/>
          </a:p>
        </p:txBody>
      </p:sp>
    </p:spTree>
    <p:extLst>
      <p:ext uri="{BB962C8B-B14F-4D97-AF65-F5344CB8AC3E}">
        <p14:creationId xmlns:p14="http://schemas.microsoft.com/office/powerpoint/2010/main" val="1968215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0125A-91AD-4ADF-8B71-224D5F31C6E7}" type="datetime1">
              <a:rPr lang="en-US" smtClean="0"/>
              <a:pPr/>
              <a:t>03-Mar-22</a:t>
            </a:fld>
            <a:endParaRPr lang="en-US"/>
          </a:p>
        </p:txBody>
      </p:sp>
      <p:sp>
        <p:nvSpPr>
          <p:cNvPr id="6" name="Footer Placeholder 5"/>
          <p:cNvSpPr>
            <a:spLocks noGrp="1"/>
          </p:cNvSpPr>
          <p:nvPr>
            <p:ph type="ftr" sz="quarter" idx="11"/>
          </p:nvPr>
        </p:nvSpPr>
        <p:spPr/>
        <p:txBody>
          <a:bodyPr/>
          <a:lstStyle/>
          <a:p>
            <a:r>
              <a:rPr lang="en-US" smtClean="0"/>
              <a:t>Write Your FYP Title Here</a:t>
            </a:r>
            <a:endParaRPr lang="en-US"/>
          </a:p>
        </p:txBody>
      </p:sp>
      <p:sp>
        <p:nvSpPr>
          <p:cNvPr id="7" name="Slide Number Placeholder 6"/>
          <p:cNvSpPr>
            <a:spLocks noGrp="1"/>
          </p:cNvSpPr>
          <p:nvPr>
            <p:ph type="sldNum" sz="quarter" idx="12"/>
          </p:nvPr>
        </p:nvSpPr>
        <p:spPr/>
        <p:txBody>
          <a:bodyPr/>
          <a:lstStyle/>
          <a:p>
            <a:fld id="{97490CB8-F766-43BA-AC7F-657E22F8B158}" type="slidenum">
              <a:rPr lang="en-US" smtClean="0"/>
              <a:pPr/>
              <a:t>‹#›</a:t>
            </a:fld>
            <a:endParaRPr lang="en-US"/>
          </a:p>
        </p:txBody>
      </p:sp>
    </p:spTree>
    <p:extLst>
      <p:ext uri="{BB962C8B-B14F-4D97-AF65-F5344CB8AC3E}">
        <p14:creationId xmlns:p14="http://schemas.microsoft.com/office/powerpoint/2010/main" val="209580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F5876-0441-4A76-A4D1-437242BA0638}" type="datetime1">
              <a:rPr lang="en-US" smtClean="0"/>
              <a:pPr/>
              <a:t>03-Mar-22</a:t>
            </a:fld>
            <a:endParaRPr lang="en-US"/>
          </a:p>
        </p:txBody>
      </p:sp>
      <p:sp>
        <p:nvSpPr>
          <p:cNvPr id="6" name="Footer Placeholder 5"/>
          <p:cNvSpPr>
            <a:spLocks noGrp="1"/>
          </p:cNvSpPr>
          <p:nvPr>
            <p:ph type="ftr" sz="quarter" idx="11"/>
          </p:nvPr>
        </p:nvSpPr>
        <p:spPr/>
        <p:txBody>
          <a:bodyPr/>
          <a:lstStyle/>
          <a:p>
            <a:r>
              <a:rPr lang="en-US" smtClean="0"/>
              <a:t>Write Your FYP Title Here</a:t>
            </a:r>
            <a:endParaRPr lang="en-US"/>
          </a:p>
        </p:txBody>
      </p:sp>
      <p:sp>
        <p:nvSpPr>
          <p:cNvPr id="7" name="Slide Number Placeholder 6"/>
          <p:cNvSpPr>
            <a:spLocks noGrp="1"/>
          </p:cNvSpPr>
          <p:nvPr>
            <p:ph type="sldNum" sz="quarter" idx="12"/>
          </p:nvPr>
        </p:nvSpPr>
        <p:spPr/>
        <p:txBody>
          <a:bodyPr/>
          <a:lstStyle/>
          <a:p>
            <a:fld id="{0CF46A82-B407-41CE-A345-4186F46D3CE2}" type="slidenum">
              <a:rPr lang="en-US" smtClean="0"/>
              <a:pPr/>
              <a:t>‹#›</a:t>
            </a:fld>
            <a:endParaRPr lang="en-US"/>
          </a:p>
        </p:txBody>
      </p:sp>
    </p:spTree>
    <p:extLst>
      <p:ext uri="{BB962C8B-B14F-4D97-AF65-F5344CB8AC3E}">
        <p14:creationId xmlns:p14="http://schemas.microsoft.com/office/powerpoint/2010/main" val="118691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454E49E-9FE1-4237-95F6-8EEAFB496235}" type="datetime1">
              <a:rPr lang="en-US" smtClean="0"/>
              <a:pPr/>
              <a:t>03-Mar-22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Write Your FYP Title Here</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DCCC5F-99D1-419F-A137-AC1634B0AFA4}" type="slidenum">
              <a:rPr lang="en-US" smtClean="0"/>
              <a:pPr/>
              <a:t>‹#›</a:t>
            </a:fld>
            <a:endParaRPr lang="en-US"/>
          </a:p>
        </p:txBody>
      </p:sp>
    </p:spTree>
    <p:extLst>
      <p:ext uri="{BB962C8B-B14F-4D97-AF65-F5344CB8AC3E}">
        <p14:creationId xmlns:p14="http://schemas.microsoft.com/office/powerpoint/2010/main" val="395429909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620110" y="4034135"/>
            <a:ext cx="7990490" cy="461665"/>
          </a:xfrm>
          <a:prstGeom prst="rect">
            <a:avLst/>
          </a:prstGeom>
          <a:noFill/>
          <a:ln w="9525">
            <a:noFill/>
            <a:miter lim="800000"/>
            <a:headEnd/>
            <a:tailEnd/>
          </a:ln>
          <a:effectLst/>
        </p:spPr>
        <p:txBody>
          <a:bodyPr wrap="square">
            <a:spAutoFit/>
          </a:bodyPr>
          <a:lstStyle/>
          <a:p>
            <a:pPr>
              <a:spcBef>
                <a:spcPct val="50000"/>
              </a:spcBef>
            </a:pPr>
            <a:r>
              <a:rPr lang="en-US" sz="2200" b="1" dirty="0">
                <a:solidFill>
                  <a:schemeClr val="accent6">
                    <a:lumMod val="50000"/>
                  </a:schemeClr>
                </a:solidFill>
              </a:rPr>
              <a:t>Supervised by:</a:t>
            </a:r>
            <a:r>
              <a:rPr lang="en-US" sz="2200" dirty="0">
                <a:solidFill>
                  <a:schemeClr val="accent6">
                    <a:lumMod val="50000"/>
                  </a:schemeClr>
                </a:solidFill>
              </a:rPr>
              <a:t>    </a:t>
            </a:r>
            <a:r>
              <a:rPr lang="en-US" b="1" dirty="0" smtClean="0">
                <a:solidFill>
                  <a:srgbClr val="000000"/>
                </a:solidFill>
                <a:latin typeface="Times New Roman" panose="02020603050405020304" pitchFamily="18" charset="0"/>
              </a:rPr>
              <a:t>Dr. Altaf Hussain</a:t>
            </a:r>
            <a:r>
              <a:rPr lang="en-US" dirty="0" smtClean="0"/>
              <a:t>          </a:t>
            </a:r>
            <a:endParaRPr lang="en-US" dirty="0"/>
          </a:p>
        </p:txBody>
      </p:sp>
      <p:sp>
        <p:nvSpPr>
          <p:cNvPr id="6149" name="Text Box 5"/>
          <p:cNvSpPr txBox="1">
            <a:spLocks noChangeArrowheads="1"/>
          </p:cNvSpPr>
          <p:nvPr/>
        </p:nvSpPr>
        <p:spPr bwMode="auto">
          <a:xfrm>
            <a:off x="620110" y="2743200"/>
            <a:ext cx="7990490" cy="923330"/>
          </a:xfrm>
          <a:prstGeom prst="rect">
            <a:avLst/>
          </a:prstGeom>
          <a:noFill/>
          <a:ln w="9525">
            <a:noFill/>
            <a:miter lim="800000"/>
            <a:headEnd/>
            <a:tailEnd/>
          </a:ln>
          <a:effectLst/>
        </p:spPr>
        <p:txBody>
          <a:bodyPr wrap="square">
            <a:spAutoFit/>
          </a:bodyPr>
          <a:lstStyle/>
          <a:p>
            <a:pPr>
              <a:spcBef>
                <a:spcPct val="50000"/>
              </a:spcBef>
            </a:pPr>
            <a:r>
              <a:rPr lang="en-US" sz="2200" b="1" dirty="0">
                <a:solidFill>
                  <a:schemeClr val="accent6">
                    <a:lumMod val="50000"/>
                  </a:schemeClr>
                </a:solidFill>
              </a:rPr>
              <a:t>Proposed by:	</a:t>
            </a:r>
            <a:r>
              <a:rPr lang="en-US" b="1" dirty="0" smtClean="0">
                <a:solidFill>
                  <a:srgbClr val="000000"/>
                </a:solidFill>
                <a:latin typeface="Times New Roman" panose="02020603050405020304" pitchFamily="18" charset="0"/>
                <a:ea typeface="Times New Roman" panose="02020603050405020304" pitchFamily="18" charset="0"/>
              </a:rPr>
              <a:t>Saad Bin Tariq (</a:t>
            </a:r>
            <a:r>
              <a:rPr lang="en-US" b="1" dirty="0" smtClean="0">
                <a:solidFill>
                  <a:srgbClr val="000000"/>
                </a:solidFill>
                <a:latin typeface="Times New Roman" panose="02020603050405020304" pitchFamily="18" charset="0"/>
                <a:ea typeface="Times" panose="02020603050405020304" pitchFamily="18" charset="0"/>
              </a:rPr>
              <a:t>18S-BSCS-03</a:t>
            </a:r>
            <a:r>
              <a:rPr lang="en-US" b="1" dirty="0" smtClean="0">
                <a:solidFill>
                  <a:srgbClr val="000000"/>
                </a:solidFill>
                <a:latin typeface="Times New Roman" panose="02020603050405020304" pitchFamily="18" charset="0"/>
                <a:ea typeface="Times New Roman" panose="02020603050405020304" pitchFamily="18" charset="0"/>
              </a:rPr>
              <a:t>)</a:t>
            </a:r>
            <a:endParaRPr lang="en-US" b="1" dirty="0">
              <a:solidFill>
                <a:srgbClr val="000000"/>
              </a:solidFill>
              <a:latin typeface="Times New Roman" panose="02020603050405020304" pitchFamily="18" charset="0"/>
              <a:ea typeface="Times New Roman" panose="02020603050405020304" pitchFamily="18" charset="0"/>
            </a:endParaRPr>
          </a:p>
          <a:p>
            <a:pPr>
              <a:spcBef>
                <a:spcPct val="50000"/>
              </a:spcBef>
            </a:pPr>
            <a:r>
              <a:rPr lang="en-US" sz="2000" b="1" dirty="0">
                <a:solidFill>
                  <a:srgbClr val="000000"/>
                </a:solidFill>
                <a:latin typeface="Times New Roman" panose="02020603050405020304" pitchFamily="18" charset="0"/>
                <a:ea typeface="Times New Roman" panose="02020603050405020304" pitchFamily="18" charset="0"/>
              </a:rPr>
              <a:t>			</a:t>
            </a:r>
            <a:endParaRPr lang="en-US" dirty="0">
              <a:latin typeface="Times" panose="02020603050405020304" pitchFamily="18" charset="0"/>
              <a:ea typeface="Times" panose="02020603050405020304" pitchFamily="18" charset="0"/>
            </a:endParaRPr>
          </a:p>
        </p:txBody>
      </p:sp>
      <p:sp>
        <p:nvSpPr>
          <p:cNvPr id="6150" name="Text Box 6"/>
          <p:cNvSpPr txBox="1">
            <a:spLocks noChangeArrowheads="1"/>
          </p:cNvSpPr>
          <p:nvPr/>
        </p:nvSpPr>
        <p:spPr bwMode="auto">
          <a:xfrm>
            <a:off x="620110" y="5562600"/>
            <a:ext cx="7990490" cy="646331"/>
          </a:xfrm>
          <a:prstGeom prst="rect">
            <a:avLst/>
          </a:prstGeom>
          <a:noFill/>
          <a:ln w="9525">
            <a:noFill/>
            <a:miter lim="800000"/>
            <a:headEnd/>
            <a:tailEnd/>
          </a:ln>
          <a:effectLst/>
        </p:spPr>
        <p:txBody>
          <a:bodyPr wrap="square">
            <a:spAutoFit/>
          </a:bodyPr>
          <a:lstStyle/>
          <a:p>
            <a:pPr algn="ctr">
              <a:spcBef>
                <a:spcPct val="50000"/>
              </a:spcBef>
            </a:pPr>
            <a:r>
              <a:rPr lang="en-US" sz="1800" b="1" dirty="0">
                <a:solidFill>
                  <a:srgbClr val="002060"/>
                </a:solidFill>
              </a:rPr>
              <a:t>Dr. A. Q. Khan Institute of Computer Sciences &amp; Information Technology, KICSIT</a:t>
            </a:r>
          </a:p>
        </p:txBody>
      </p:sp>
      <p:sp>
        <p:nvSpPr>
          <p:cNvPr id="6151" name="Text Box 7"/>
          <p:cNvSpPr txBox="1">
            <a:spLocks noChangeArrowheads="1"/>
          </p:cNvSpPr>
          <p:nvPr/>
        </p:nvSpPr>
        <p:spPr bwMode="auto">
          <a:xfrm>
            <a:off x="620110" y="6208931"/>
            <a:ext cx="7990490" cy="369332"/>
          </a:xfrm>
          <a:prstGeom prst="rect">
            <a:avLst/>
          </a:prstGeom>
          <a:noFill/>
          <a:ln w="9525">
            <a:noFill/>
            <a:miter lim="800000"/>
            <a:headEnd/>
            <a:tailEnd/>
          </a:ln>
          <a:effectLst/>
        </p:spPr>
        <p:txBody>
          <a:bodyPr wrap="square">
            <a:spAutoFit/>
          </a:bodyPr>
          <a:lstStyle/>
          <a:p>
            <a:pPr algn="ctr">
              <a:spcBef>
                <a:spcPct val="50000"/>
              </a:spcBef>
            </a:pPr>
            <a:r>
              <a:rPr lang="en-US" sz="1800" b="1" i="1" dirty="0">
                <a:solidFill>
                  <a:srgbClr val="002060"/>
                </a:solidFill>
              </a:rPr>
              <a:t>University of Engineering &amp; Technology, Taxila</a:t>
            </a:r>
          </a:p>
        </p:txBody>
      </p:sp>
      <p:sp>
        <p:nvSpPr>
          <p:cNvPr id="8" name="Text Box 5"/>
          <p:cNvSpPr txBox="1">
            <a:spLocks noChangeArrowheads="1"/>
          </p:cNvSpPr>
          <p:nvPr/>
        </p:nvSpPr>
        <p:spPr bwMode="auto">
          <a:xfrm>
            <a:off x="0" y="914400"/>
            <a:ext cx="9144000" cy="769441"/>
          </a:xfrm>
          <a:prstGeom prst="rect">
            <a:avLst/>
          </a:prstGeom>
          <a:noFill/>
          <a:ln w="9525">
            <a:noFill/>
            <a:miter lim="800000"/>
            <a:headEnd/>
            <a:tailEnd/>
          </a:ln>
          <a:effectLst/>
        </p:spPr>
        <p:txBody>
          <a:bodyPr wrap="square">
            <a:spAutoFit/>
          </a:bodyPr>
          <a:lstStyle/>
          <a:p>
            <a:pPr algn="ctr">
              <a:spcBef>
                <a:spcPct val="50000"/>
              </a:spcBef>
            </a:pPr>
            <a:r>
              <a:rPr lang="en-US" sz="4400" b="1" dirty="0" smtClean="0">
                <a:solidFill>
                  <a:schemeClr val="accent6">
                    <a:lumMod val="50000"/>
                  </a:schemeClr>
                </a:solidFill>
                <a:latin typeface="Times New Roman" panose="02020603050405020304" pitchFamily="18" charset="0"/>
                <a:cs typeface="Times New Roman" panose="02020603050405020304" pitchFamily="18" charset="0"/>
              </a:rPr>
              <a:t>Chess Playing Robot</a:t>
            </a:r>
            <a:endParaRPr lang="en-US" sz="4400" dirty="0">
              <a:latin typeface="Times New Roman" panose="02020603050405020304" pitchFamily="18" charset="0"/>
              <a:cs typeface="Times New Roman" panose="02020603050405020304" pitchFamily="18" charset="0"/>
            </a:endParaRPr>
          </a:p>
        </p:txBody>
      </p:sp>
      <p:pic>
        <p:nvPicPr>
          <p:cNvPr id="9" name="Picture 8"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10</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628650" y="3025914"/>
            <a:ext cx="78867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Analysis and Design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392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11</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52600"/>
            <a:ext cx="7886700" cy="110799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Use Case</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Activity</a:t>
            </a: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Behavioral Diagrams</a:t>
            </a:r>
          </a:p>
        </p:txBody>
      </p:sp>
    </p:spTree>
    <p:extLst>
      <p:ext uri="{BB962C8B-B14F-4D97-AF65-F5344CB8AC3E}">
        <p14:creationId xmlns:p14="http://schemas.microsoft.com/office/powerpoint/2010/main" val="4013634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12</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550" y="1699695"/>
            <a:ext cx="7394900" cy="4601944"/>
          </a:xfrm>
          <a:prstGeom prst="rect">
            <a:avLst/>
          </a:prstGeom>
        </p:spPr>
      </p:pic>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3865913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13</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628650" y="3025914"/>
            <a:ext cx="78867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Descriptive Use Cases</a:t>
            </a:r>
          </a:p>
        </p:txBody>
      </p:sp>
    </p:spTree>
    <p:extLst>
      <p:ext uri="{BB962C8B-B14F-4D97-AF65-F5344CB8AC3E}">
        <p14:creationId xmlns:p14="http://schemas.microsoft.com/office/powerpoint/2010/main" val="37467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14</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graphicFrame>
        <p:nvGraphicFramePr>
          <p:cNvPr id="7" name="Table 6"/>
          <p:cNvGraphicFramePr>
            <a:graphicFrameLocks noGrp="1"/>
          </p:cNvGraphicFramePr>
          <p:nvPr>
            <p:extLst>
              <p:ext uri="{D42A27DB-BD31-4B8C-83A1-F6EECF244321}">
                <p14:modId xmlns:p14="http://schemas.microsoft.com/office/powerpoint/2010/main" val="1037979483"/>
              </p:ext>
            </p:extLst>
          </p:nvPr>
        </p:nvGraphicFramePr>
        <p:xfrm>
          <a:off x="1603375" y="1939131"/>
          <a:ext cx="5937250" cy="4591812"/>
        </p:xfrm>
        <a:graphic>
          <a:graphicData uri="http://schemas.openxmlformats.org/drawingml/2006/table">
            <a:tbl>
              <a:tblPr firstRow="1" firstCol="1" bandRow="1"/>
              <a:tblGrid>
                <a:gridCol w="2968625"/>
                <a:gridCol w="2968625"/>
              </a:tblGrid>
              <a:tr h="0">
                <a:tc>
                  <a:txBody>
                    <a:bodyPr/>
                    <a:lstStyle/>
                    <a:p>
                      <a:pPr marL="0" marR="0">
                        <a:lnSpc>
                          <a:spcPct val="115000"/>
                        </a:lnSpc>
                        <a:spcBef>
                          <a:spcPts val="0"/>
                        </a:spcBef>
                        <a:spcAft>
                          <a:spcPts val="0"/>
                        </a:spcAft>
                      </a:pPr>
                      <a:r>
                        <a:rPr lang="en-US" sz="1400" b="1" dirty="0">
                          <a:effectLst/>
                          <a:latin typeface="Calibri" panose="020F0502020204030204" pitchFamily="34" charset="0"/>
                          <a:ea typeface="SimSun" panose="02010600030101010101" pitchFamily="2" charset="-122"/>
                          <a:cs typeface="Calibri" panose="020F0502020204030204" pitchFamily="34" charset="0"/>
                        </a:rPr>
                        <a:t>Use Case</a:t>
                      </a:r>
                      <a:endParaRPr lang="en-US" sz="105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effectLst/>
                          <a:latin typeface="Calibri" panose="020F0502020204030204" pitchFamily="34" charset="0"/>
                          <a:ea typeface="SimSun" panose="02010600030101010101" pitchFamily="2" charset="-122"/>
                          <a:cs typeface="Calibri" panose="020F0502020204030204" pitchFamily="34" charset="0"/>
                        </a:rPr>
                        <a:t>Initiate Game</a:t>
                      </a:r>
                      <a:endParaRPr lang="en-US" sz="105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Primary Actors</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User</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 </a:t>
                      </a:r>
                      <a:endParaRPr lang="en-US" sz="1050">
                        <a:effectLst/>
                        <a:latin typeface="Calibri" panose="020F0502020204030204" pitchFamily="34" charset="0"/>
                        <a:ea typeface="SimSun" panose="02010600030101010101" pitchFamily="2" charset="-122"/>
                        <a:cs typeface="Calibri" panose="020F0502020204030204" pitchFamily="34" charset="0"/>
                      </a:endParaRPr>
                    </a:p>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Objective</a:t>
                      </a:r>
                      <a:endParaRPr lang="en-US" sz="1050">
                        <a:effectLst/>
                        <a:latin typeface="Calibri" panose="020F0502020204030204" pitchFamily="34" charset="0"/>
                        <a:ea typeface="SimSun" panose="02010600030101010101" pitchFamily="2" charset="-122"/>
                        <a:cs typeface="Calibri" panose="020F0502020204030204" pitchFamily="34" charset="0"/>
                      </a:endParaRPr>
                    </a:p>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 </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The user runs the program.</a:t>
                      </a:r>
                      <a:endParaRPr lang="en-US" sz="1050">
                        <a:effectLst/>
                        <a:latin typeface="Calibri" panose="020F0502020204030204" pitchFamily="34" charset="0"/>
                        <a:ea typeface="SimSun" panose="02010600030101010101" pitchFamily="2" charset="-122"/>
                        <a:cs typeface="Calibri" panose="020F0502020204030204" pitchFamily="34" charset="0"/>
                      </a:endParaRPr>
                    </a:p>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 </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325">
                <a:tc rowSpan="3">
                  <a:txBody>
                    <a:bodyPr/>
                    <a:lstStyle/>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Pre-Condition</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The Camera module should be working properly.</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325">
                <a:tc vMerge="1">
                  <a:txBody>
                    <a:bodyPr/>
                    <a:lstStyle/>
                    <a:p>
                      <a:endParaRPr lang="en-US"/>
                    </a:p>
                  </a:txBody>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The Models have been Loaded.</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325">
                <a:tc vMerge="1">
                  <a:txBody>
                    <a:bodyPr/>
                    <a:lstStyle/>
                    <a:p>
                      <a:endParaRPr lang="en-US"/>
                    </a:p>
                  </a:txBody>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The Arduino is connected to the laptop.</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Post-Condition</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The program is running successfully.</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Main Scenarios</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gridSpan="2">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Success Scenarios</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User Action</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System Response</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1.The </a:t>
                      </a:r>
                      <a:r>
                        <a:rPr lang="en-US" sz="1200" dirty="0">
                          <a:effectLst/>
                          <a:latin typeface="Calibri" panose="020F0502020204030204" pitchFamily="34" charset="0"/>
                          <a:ea typeface="SimSun" panose="02010600030101010101" pitchFamily="2" charset="-122"/>
                          <a:cs typeface="Calibri" panose="020F0502020204030204" pitchFamily="34" charset="0"/>
                        </a:rPr>
                        <a:t>user runs the program</a:t>
                      </a:r>
                      <a:endParaRPr lang="en-US" sz="105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2.The </a:t>
                      </a:r>
                      <a:r>
                        <a:rPr lang="en-US" sz="1200" dirty="0">
                          <a:effectLst/>
                          <a:latin typeface="Calibri" panose="020F0502020204030204" pitchFamily="34" charset="0"/>
                          <a:ea typeface="SimSun" panose="02010600030101010101" pitchFamily="2" charset="-122"/>
                          <a:cs typeface="Calibri" panose="020F0502020204030204" pitchFamily="34" charset="0"/>
                        </a:rPr>
                        <a:t>Game has started successfully</a:t>
                      </a:r>
                      <a:endParaRPr lang="en-US" sz="105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Failure Scenarios</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User Action</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System Response</a:t>
                      </a:r>
                      <a:endParaRPr lang="en-US" sz="105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1.Arduino </a:t>
                      </a:r>
                      <a:r>
                        <a:rPr lang="en-US" sz="1200" dirty="0">
                          <a:effectLst/>
                          <a:latin typeface="Calibri" panose="020F0502020204030204" pitchFamily="34" charset="0"/>
                          <a:ea typeface="SimSun" panose="02010600030101010101" pitchFamily="2" charset="-122"/>
                          <a:cs typeface="Calibri" panose="020F0502020204030204" pitchFamily="34" charset="0"/>
                        </a:rPr>
                        <a:t>is not connected to but is not working.</a:t>
                      </a:r>
                      <a:endParaRPr lang="en-US" sz="105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2.The </a:t>
                      </a:r>
                      <a:r>
                        <a:rPr lang="en-US" sz="1200" dirty="0">
                          <a:effectLst/>
                          <a:latin typeface="Calibri" panose="020F0502020204030204" pitchFamily="34" charset="0"/>
                          <a:ea typeface="SimSun" panose="02010600030101010101" pitchFamily="2" charset="-122"/>
                          <a:cs typeface="Calibri" panose="020F0502020204030204" pitchFamily="34" charset="0"/>
                        </a:rPr>
                        <a:t>Arduino Port is not correct.</a:t>
                      </a:r>
                      <a:endParaRPr lang="en-US" sz="105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3.The </a:t>
                      </a:r>
                      <a:r>
                        <a:rPr lang="en-US" sz="1200" dirty="0">
                          <a:effectLst/>
                          <a:latin typeface="Calibri" panose="020F0502020204030204" pitchFamily="34" charset="0"/>
                          <a:ea typeface="SimSun" panose="02010600030101010101" pitchFamily="2" charset="-122"/>
                          <a:cs typeface="Calibri" panose="020F0502020204030204" pitchFamily="34" charset="0"/>
                        </a:rPr>
                        <a:t>Camera is working but not connected.</a:t>
                      </a:r>
                      <a:endParaRPr lang="en-US" sz="105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4.The </a:t>
                      </a:r>
                      <a:r>
                        <a:rPr lang="en-US" sz="1200" dirty="0">
                          <a:effectLst/>
                          <a:latin typeface="Calibri" panose="020F0502020204030204" pitchFamily="34" charset="0"/>
                          <a:ea typeface="SimSun" panose="02010600030101010101" pitchFamily="2" charset="-122"/>
                          <a:cs typeface="Calibri" panose="020F0502020204030204" pitchFamily="34" charset="0"/>
                        </a:rPr>
                        <a:t>IP Address of the Camera is not Correct.</a:t>
                      </a:r>
                      <a:endParaRPr lang="en-US" sz="105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Initiate Game</a:t>
            </a:r>
          </a:p>
        </p:txBody>
      </p:sp>
    </p:spTree>
    <p:extLst>
      <p:ext uri="{BB962C8B-B14F-4D97-AF65-F5344CB8AC3E}">
        <p14:creationId xmlns:p14="http://schemas.microsoft.com/office/powerpoint/2010/main" val="4212020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15</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graphicFrame>
        <p:nvGraphicFramePr>
          <p:cNvPr id="10" name="Table 9"/>
          <p:cNvGraphicFramePr>
            <a:graphicFrameLocks noGrp="1"/>
          </p:cNvGraphicFramePr>
          <p:nvPr>
            <p:extLst>
              <p:ext uri="{D42A27DB-BD31-4B8C-83A1-F6EECF244321}">
                <p14:modId xmlns:p14="http://schemas.microsoft.com/office/powerpoint/2010/main" val="3494770910"/>
              </p:ext>
            </p:extLst>
          </p:nvPr>
        </p:nvGraphicFramePr>
        <p:xfrm>
          <a:off x="1447800" y="1685280"/>
          <a:ext cx="6096000" cy="4755398"/>
        </p:xfrm>
        <a:graphic>
          <a:graphicData uri="http://schemas.openxmlformats.org/drawingml/2006/table">
            <a:tbl>
              <a:tblPr firstRow="1" firstCol="1" bandRow="1"/>
              <a:tblGrid>
                <a:gridCol w="3048000"/>
                <a:gridCol w="3048000"/>
              </a:tblGrid>
              <a:tr h="166989">
                <a:tc>
                  <a:txBody>
                    <a:bodyPr/>
                    <a:lstStyle/>
                    <a:p>
                      <a:pPr marL="0" marR="0">
                        <a:lnSpc>
                          <a:spcPct val="115000"/>
                        </a:lnSpc>
                        <a:spcBef>
                          <a:spcPts val="0"/>
                        </a:spcBef>
                        <a:spcAft>
                          <a:spcPts val="0"/>
                        </a:spcAft>
                      </a:pPr>
                      <a:r>
                        <a:rPr lang="en-US" sz="1200" b="1" dirty="0" smtClean="0">
                          <a:effectLst/>
                          <a:latin typeface="Calibri" panose="020F0502020204030204" pitchFamily="34" charset="0"/>
                          <a:ea typeface="SimSun" panose="02010600030101010101" pitchFamily="2" charset="-122"/>
                          <a:cs typeface="Calibri" panose="020F0502020204030204" pitchFamily="34" charset="0"/>
                        </a:rPr>
                        <a:t>Use Case</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a:effectLst/>
                          <a:latin typeface="Calibri" panose="020F0502020204030204" pitchFamily="34" charset="0"/>
                          <a:ea typeface="SimSun" panose="02010600030101010101" pitchFamily="2" charset="-122"/>
                          <a:cs typeface="Calibri" panose="020F0502020204030204" pitchFamily="34" charset="0"/>
                        </a:rPr>
                        <a:t>Detect Move</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989">
                <a:tc>
                  <a:txBody>
                    <a:bodyPr/>
                    <a:lstStyle/>
                    <a:p>
                      <a:pPr marL="0" marR="0">
                        <a:lnSpc>
                          <a:spcPct val="115000"/>
                        </a:lnSpc>
                        <a:spcBef>
                          <a:spcPts val="0"/>
                        </a:spcBef>
                        <a:spcAft>
                          <a:spcPts val="0"/>
                        </a:spcAft>
                      </a:pPr>
                      <a:r>
                        <a:rPr lang="en-US" sz="1200" b="1">
                          <a:effectLst/>
                          <a:latin typeface="Calibri" panose="020F0502020204030204" pitchFamily="34" charset="0"/>
                          <a:ea typeface="SimSun" panose="02010600030101010101" pitchFamily="2" charset="-122"/>
                          <a:cs typeface="Calibri" panose="020F0502020204030204" pitchFamily="34" charset="0"/>
                        </a:rPr>
                        <a:t>Primary Actors</a:t>
                      </a:r>
                      <a:endParaRPr lang="en-US" sz="100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a:effectLst/>
                          <a:latin typeface="Calibri" panose="020F0502020204030204" pitchFamily="34" charset="0"/>
                          <a:ea typeface="SimSun" panose="02010600030101010101" pitchFamily="2" charset="-122"/>
                          <a:cs typeface="Calibri" panose="020F0502020204030204" pitchFamily="34" charset="0"/>
                        </a:rPr>
                        <a:t>Robot</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954">
                <a:tc>
                  <a:txBody>
                    <a:bodyPr/>
                    <a:lstStyle/>
                    <a:p>
                      <a:pPr marL="0" marR="0" algn="ctr">
                        <a:lnSpc>
                          <a:spcPct val="115000"/>
                        </a:lnSpc>
                        <a:spcBef>
                          <a:spcPts val="0"/>
                        </a:spcBef>
                        <a:spcAft>
                          <a:spcPts val="0"/>
                        </a:spcAft>
                      </a:pPr>
                      <a:endParaRPr lang="en-US" sz="1200" b="1" dirty="0" smtClean="0">
                        <a:effectLst/>
                        <a:latin typeface="Calibri" panose="020F0502020204030204" pitchFamily="34" charset="0"/>
                        <a:ea typeface="SimSun" panose="02010600030101010101" pitchFamily="2" charset="-122"/>
                        <a:cs typeface="Calibri" panose="020F0502020204030204" pitchFamily="34" charset="0"/>
                      </a:endParaRPr>
                    </a:p>
                    <a:p>
                      <a:pPr marL="0" marR="0" algn="ctr">
                        <a:lnSpc>
                          <a:spcPct val="115000"/>
                        </a:lnSpc>
                        <a:spcBef>
                          <a:spcPts val="0"/>
                        </a:spcBef>
                        <a:spcAft>
                          <a:spcPts val="0"/>
                        </a:spcAft>
                      </a:pPr>
                      <a:r>
                        <a:rPr lang="en-US" sz="1200" b="1" dirty="0">
                          <a:effectLst/>
                          <a:latin typeface="Calibri" panose="020F0502020204030204" pitchFamily="34" charset="0"/>
                          <a:ea typeface="SimSun" panose="02010600030101010101" pitchFamily="2" charset="-122"/>
                          <a:cs typeface="Calibri" panose="020F0502020204030204" pitchFamily="34" charset="0"/>
                        </a:rPr>
                        <a:t> </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p>
                      <a:pPr marL="0" marR="0" algn="ctr">
                        <a:lnSpc>
                          <a:spcPct val="115000"/>
                        </a:lnSpc>
                        <a:spcBef>
                          <a:spcPts val="0"/>
                        </a:spcBef>
                        <a:spcAft>
                          <a:spcPts val="0"/>
                        </a:spcAft>
                      </a:pPr>
                      <a:r>
                        <a:rPr lang="en-US" sz="1200" b="1" dirty="0" smtClean="0">
                          <a:effectLst/>
                          <a:latin typeface="Calibri" panose="020F0502020204030204" pitchFamily="34" charset="0"/>
                          <a:ea typeface="SimSun" panose="02010600030101010101" pitchFamily="2" charset="-122"/>
                          <a:cs typeface="Calibri" panose="020F0502020204030204" pitchFamily="34" charset="0"/>
                        </a:rPr>
                        <a:t>Objective</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a:effectLst/>
                          <a:latin typeface="Calibri" panose="020F0502020204030204" pitchFamily="34" charset="0"/>
                          <a:ea typeface="SimSun" panose="02010600030101010101" pitchFamily="2" charset="-122"/>
                          <a:cs typeface="Calibri" panose="020F0502020204030204" pitchFamily="34" charset="0"/>
                        </a:rPr>
                        <a:t>The Camera captures the image of the chess board which is fed to a CNN Model that decides the </a:t>
                      </a:r>
                      <a:r>
                        <a:rPr lang="en-US" sz="1050" dirty="0" smtClean="0">
                          <a:effectLst/>
                          <a:latin typeface="Calibri" panose="020F0502020204030204" pitchFamily="34" charset="0"/>
                          <a:ea typeface="SimSun" panose="02010600030101010101" pitchFamily="2" charset="-122"/>
                          <a:cs typeface="Calibri" panose="020F0502020204030204" pitchFamily="34" charset="0"/>
                        </a:rPr>
                        <a:t>Pieces are at what location and returns</a:t>
                      </a:r>
                      <a:r>
                        <a:rPr lang="en-US" sz="1050" baseline="0" dirty="0" smtClean="0">
                          <a:effectLst/>
                          <a:latin typeface="Calibri" panose="020F0502020204030204" pitchFamily="34" charset="0"/>
                          <a:ea typeface="SimSun" panose="02010600030101010101" pitchFamily="2" charset="-122"/>
                          <a:cs typeface="Calibri" panose="020F0502020204030204" pitchFamily="34" charset="0"/>
                        </a:rPr>
                        <a:t> an 8x8 Array of the Chessboard.</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989">
                <a:tc>
                  <a:txBody>
                    <a:bodyPr/>
                    <a:lstStyle/>
                    <a:p>
                      <a:pPr marL="0" marR="0">
                        <a:lnSpc>
                          <a:spcPct val="115000"/>
                        </a:lnSpc>
                        <a:spcBef>
                          <a:spcPts val="0"/>
                        </a:spcBef>
                        <a:spcAft>
                          <a:spcPts val="0"/>
                        </a:spcAft>
                      </a:pPr>
                      <a:r>
                        <a:rPr lang="en-US" sz="1200" b="1" dirty="0">
                          <a:effectLst/>
                          <a:latin typeface="Calibri" panose="020F0502020204030204" pitchFamily="34" charset="0"/>
                          <a:ea typeface="SimSun" panose="02010600030101010101" pitchFamily="2" charset="-122"/>
                          <a:cs typeface="Calibri" panose="020F0502020204030204" pitchFamily="34" charset="0"/>
                        </a:rPr>
                        <a:t>Pre-Condition</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a:effectLst/>
                          <a:latin typeface="Calibri" panose="020F0502020204030204" pitchFamily="34" charset="0"/>
                          <a:ea typeface="SimSun" panose="02010600030101010101" pitchFamily="2" charset="-122"/>
                          <a:cs typeface="Calibri" panose="020F0502020204030204" pitchFamily="34" charset="0"/>
                        </a:rPr>
                        <a:t>Player has made some move on the board</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989">
                <a:tc>
                  <a:txBody>
                    <a:bodyPr/>
                    <a:lstStyle/>
                    <a:p>
                      <a:pPr marL="0" marR="0">
                        <a:lnSpc>
                          <a:spcPct val="115000"/>
                        </a:lnSpc>
                        <a:spcBef>
                          <a:spcPts val="0"/>
                        </a:spcBef>
                        <a:spcAft>
                          <a:spcPts val="0"/>
                        </a:spcAft>
                      </a:pPr>
                      <a:r>
                        <a:rPr lang="en-US" sz="1200" b="1">
                          <a:effectLst/>
                          <a:latin typeface="Calibri" panose="020F0502020204030204" pitchFamily="34" charset="0"/>
                          <a:ea typeface="SimSun" panose="02010600030101010101" pitchFamily="2" charset="-122"/>
                          <a:cs typeface="Calibri" panose="020F0502020204030204" pitchFamily="34" charset="0"/>
                        </a:rPr>
                        <a:t>Post-Condition</a:t>
                      </a:r>
                      <a:endParaRPr lang="en-US" sz="100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a:effectLst/>
                          <a:latin typeface="Calibri" panose="020F0502020204030204" pitchFamily="34" charset="0"/>
                          <a:ea typeface="SimSun" panose="02010600030101010101" pitchFamily="2" charset="-122"/>
                          <a:cs typeface="Calibri" panose="020F0502020204030204" pitchFamily="34" charset="0"/>
                        </a:rPr>
                        <a:t>Robot has successfully detected the move</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989">
                <a:tc gridSpan="2">
                  <a:txBody>
                    <a:bodyPr/>
                    <a:lstStyle/>
                    <a:p>
                      <a:pPr marL="0" marR="0" algn="ctr">
                        <a:lnSpc>
                          <a:spcPct val="115000"/>
                        </a:lnSpc>
                        <a:spcBef>
                          <a:spcPts val="0"/>
                        </a:spcBef>
                        <a:spcAft>
                          <a:spcPts val="0"/>
                        </a:spcAft>
                      </a:pPr>
                      <a:r>
                        <a:rPr lang="en-US" sz="1200" b="1" dirty="0">
                          <a:effectLst/>
                          <a:latin typeface="Calibri" panose="020F0502020204030204" pitchFamily="34" charset="0"/>
                          <a:ea typeface="SimSun" panose="02010600030101010101" pitchFamily="2" charset="-122"/>
                          <a:cs typeface="Calibri" panose="020F0502020204030204" pitchFamily="34" charset="0"/>
                        </a:rPr>
                        <a:t>Main Scenarios</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66989">
                <a:tc gridSpan="2">
                  <a:txBody>
                    <a:bodyPr/>
                    <a:lstStyle/>
                    <a:p>
                      <a:pPr marL="0" marR="0" algn="ctr">
                        <a:lnSpc>
                          <a:spcPct val="115000"/>
                        </a:lnSpc>
                        <a:spcBef>
                          <a:spcPts val="0"/>
                        </a:spcBef>
                        <a:spcAft>
                          <a:spcPts val="0"/>
                        </a:spcAft>
                      </a:pPr>
                      <a:r>
                        <a:rPr lang="en-US" sz="1200" b="1" dirty="0">
                          <a:effectLst/>
                          <a:latin typeface="Calibri" panose="020F0502020204030204" pitchFamily="34" charset="0"/>
                          <a:ea typeface="SimSun" panose="02010600030101010101" pitchFamily="2" charset="-122"/>
                          <a:cs typeface="Calibri" panose="020F0502020204030204" pitchFamily="34" charset="0"/>
                        </a:rPr>
                        <a:t>Success Scenarios</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66989">
                <a:tc>
                  <a:txBody>
                    <a:bodyPr/>
                    <a:lstStyle/>
                    <a:p>
                      <a:pPr marL="0" marR="0" algn="ctr">
                        <a:lnSpc>
                          <a:spcPct val="115000"/>
                        </a:lnSpc>
                        <a:spcBef>
                          <a:spcPts val="0"/>
                        </a:spcBef>
                        <a:spcAft>
                          <a:spcPts val="0"/>
                        </a:spcAft>
                      </a:pPr>
                      <a:r>
                        <a:rPr lang="en-US" sz="1200" b="1">
                          <a:effectLst/>
                          <a:latin typeface="Calibri" panose="020F0502020204030204" pitchFamily="34" charset="0"/>
                          <a:ea typeface="SimSun" panose="02010600030101010101" pitchFamily="2" charset="-122"/>
                          <a:cs typeface="Calibri" panose="020F0502020204030204" pitchFamily="34" charset="0"/>
                        </a:rPr>
                        <a:t>User Action</a:t>
                      </a:r>
                      <a:endParaRPr lang="en-US" sz="100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Calibri" panose="020F0502020204030204" pitchFamily="34" charset="0"/>
                          <a:ea typeface="SimSun" panose="02010600030101010101" pitchFamily="2" charset="-122"/>
                          <a:cs typeface="Calibri" panose="020F0502020204030204" pitchFamily="34" charset="0"/>
                        </a:rPr>
                        <a:t>System Response</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268">
                <a:tc rowSpan="3">
                  <a:txBody>
                    <a:bodyPr/>
                    <a:lstStyle/>
                    <a:p>
                      <a:pPr marL="0" marR="0">
                        <a:lnSpc>
                          <a:spcPct val="115000"/>
                        </a:lnSpc>
                        <a:spcBef>
                          <a:spcPts val="0"/>
                        </a:spcBef>
                        <a:spcAft>
                          <a:spcPts val="0"/>
                        </a:spcAft>
                      </a:pPr>
                      <a:r>
                        <a:rPr lang="en-US" sz="1050" dirty="0" smtClean="0">
                          <a:effectLst/>
                          <a:latin typeface="Calibri" panose="020F0502020204030204" pitchFamily="34" charset="0"/>
                          <a:ea typeface="SimSun" panose="02010600030101010101" pitchFamily="2" charset="-122"/>
                          <a:cs typeface="Calibri" panose="020F0502020204030204" pitchFamily="34" charset="0"/>
                        </a:rPr>
                        <a:t>1.The </a:t>
                      </a:r>
                      <a:r>
                        <a:rPr lang="en-US" sz="1050" dirty="0">
                          <a:effectLst/>
                          <a:latin typeface="Calibri" panose="020F0502020204030204" pitchFamily="34" charset="0"/>
                          <a:ea typeface="SimSun" panose="02010600030101010101" pitchFamily="2" charset="-122"/>
                          <a:cs typeface="Calibri" panose="020F0502020204030204" pitchFamily="34" charset="0"/>
                        </a:rPr>
                        <a:t>Player makes a move by moving a piece from one square to another</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smtClean="0">
                          <a:effectLst/>
                          <a:latin typeface="Calibri" panose="020F0502020204030204" pitchFamily="34" charset="0"/>
                          <a:ea typeface="SimSun" panose="02010600030101010101" pitchFamily="2" charset="-122"/>
                          <a:cs typeface="Calibri" panose="020F0502020204030204" pitchFamily="34" charset="0"/>
                        </a:rPr>
                        <a:t>2.The </a:t>
                      </a:r>
                      <a:r>
                        <a:rPr lang="en-US" sz="1050" dirty="0">
                          <a:effectLst/>
                          <a:latin typeface="Calibri" panose="020F0502020204030204" pitchFamily="34" charset="0"/>
                          <a:ea typeface="SimSun" panose="02010600030101010101" pitchFamily="2" charset="-122"/>
                          <a:cs typeface="Calibri" panose="020F0502020204030204" pitchFamily="34" charset="0"/>
                        </a:rPr>
                        <a:t>robot detects that the player has made a move.</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401">
                <a:tc vMerge="1">
                  <a:txBody>
                    <a:bodyPr/>
                    <a:lstStyle/>
                    <a:p>
                      <a:endParaRPr lang="en-US"/>
                    </a:p>
                  </a:txBody>
                  <a:tcPr/>
                </a:tc>
                <a:tc>
                  <a:txBody>
                    <a:bodyPr/>
                    <a:lstStyle/>
                    <a:p>
                      <a:pPr marL="0" marR="0">
                        <a:lnSpc>
                          <a:spcPct val="115000"/>
                        </a:lnSpc>
                        <a:spcBef>
                          <a:spcPts val="0"/>
                        </a:spcBef>
                        <a:spcAft>
                          <a:spcPts val="0"/>
                        </a:spcAft>
                      </a:pPr>
                      <a:r>
                        <a:rPr lang="en-US" sz="1050" dirty="0" smtClean="0">
                          <a:effectLst/>
                          <a:latin typeface="Calibri" panose="020F0502020204030204" pitchFamily="34" charset="0"/>
                          <a:ea typeface="SimSun" panose="02010600030101010101" pitchFamily="2" charset="-122"/>
                          <a:cs typeface="Calibri" panose="020F0502020204030204" pitchFamily="34" charset="0"/>
                        </a:rPr>
                        <a:t>3.The </a:t>
                      </a:r>
                      <a:r>
                        <a:rPr lang="en-US" sz="1050" dirty="0">
                          <a:effectLst/>
                          <a:latin typeface="Calibri" panose="020F0502020204030204" pitchFamily="34" charset="0"/>
                          <a:ea typeface="SimSun" panose="02010600030101010101" pitchFamily="2" charset="-122"/>
                          <a:cs typeface="Calibri" panose="020F0502020204030204" pitchFamily="34" charset="0"/>
                        </a:rPr>
                        <a:t>Robot extracts the board from the overhead camera feed and identifies which move has been made by the player</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268">
                <a:tc vMerge="1">
                  <a:txBody>
                    <a:bodyPr/>
                    <a:lstStyle/>
                    <a:p>
                      <a:endParaRPr lang="en-US"/>
                    </a:p>
                  </a:txBody>
                  <a:tcPr/>
                </a:tc>
                <a:tc>
                  <a:txBody>
                    <a:bodyPr/>
                    <a:lstStyle/>
                    <a:p>
                      <a:pPr marL="0" marR="0">
                        <a:lnSpc>
                          <a:spcPct val="115000"/>
                        </a:lnSpc>
                        <a:spcBef>
                          <a:spcPts val="0"/>
                        </a:spcBef>
                        <a:spcAft>
                          <a:spcPts val="0"/>
                        </a:spcAft>
                      </a:pPr>
                      <a:r>
                        <a:rPr lang="en-US" sz="1050" dirty="0" smtClean="0">
                          <a:effectLst/>
                          <a:latin typeface="Calibri" panose="020F0502020204030204" pitchFamily="34" charset="0"/>
                          <a:ea typeface="SimSun" panose="02010600030101010101" pitchFamily="2" charset="-122"/>
                          <a:cs typeface="Calibri" panose="020F0502020204030204" pitchFamily="34" charset="0"/>
                        </a:rPr>
                        <a:t>4.The </a:t>
                      </a:r>
                      <a:r>
                        <a:rPr lang="en-US" sz="1050" dirty="0">
                          <a:effectLst/>
                          <a:latin typeface="Calibri" panose="020F0502020204030204" pitchFamily="34" charset="0"/>
                          <a:ea typeface="SimSun" panose="02010600030101010101" pitchFamily="2" charset="-122"/>
                          <a:cs typeface="Calibri" panose="020F0502020204030204" pitchFamily="34" charset="0"/>
                        </a:rPr>
                        <a:t>Robot updates the current game state and displays it to the user</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989">
                <a:tc gridSpan="2">
                  <a:txBody>
                    <a:bodyPr/>
                    <a:lstStyle/>
                    <a:p>
                      <a:pPr marL="0" marR="0" algn="ctr">
                        <a:lnSpc>
                          <a:spcPct val="115000"/>
                        </a:lnSpc>
                        <a:spcBef>
                          <a:spcPts val="0"/>
                        </a:spcBef>
                        <a:spcAft>
                          <a:spcPts val="0"/>
                        </a:spcAft>
                      </a:pPr>
                      <a:r>
                        <a:rPr lang="en-US" sz="1200" b="1" dirty="0">
                          <a:effectLst/>
                          <a:latin typeface="Calibri" panose="020F0502020204030204" pitchFamily="34" charset="0"/>
                          <a:ea typeface="SimSun" panose="02010600030101010101" pitchFamily="2" charset="-122"/>
                          <a:cs typeface="Calibri" panose="020F0502020204030204" pitchFamily="34" charset="0"/>
                        </a:rPr>
                        <a:t>Failure Scenarios</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66989">
                <a:tc>
                  <a:txBody>
                    <a:bodyPr/>
                    <a:lstStyle/>
                    <a:p>
                      <a:pPr marL="0" marR="0" algn="ctr">
                        <a:lnSpc>
                          <a:spcPct val="115000"/>
                        </a:lnSpc>
                        <a:spcBef>
                          <a:spcPts val="0"/>
                        </a:spcBef>
                        <a:spcAft>
                          <a:spcPts val="0"/>
                        </a:spcAft>
                      </a:pPr>
                      <a:r>
                        <a:rPr lang="en-US" sz="1200" b="1">
                          <a:effectLst/>
                          <a:latin typeface="Calibri" panose="020F0502020204030204" pitchFamily="34" charset="0"/>
                          <a:ea typeface="SimSun" panose="02010600030101010101" pitchFamily="2" charset="-122"/>
                          <a:cs typeface="Calibri" panose="020F0502020204030204" pitchFamily="34" charset="0"/>
                        </a:rPr>
                        <a:t>User Action</a:t>
                      </a:r>
                      <a:endParaRPr lang="en-US" sz="100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Calibri" panose="020F0502020204030204" pitchFamily="34" charset="0"/>
                          <a:ea typeface="SimSun" panose="02010600030101010101" pitchFamily="2" charset="-122"/>
                          <a:cs typeface="Calibri" panose="020F0502020204030204" pitchFamily="34" charset="0"/>
                        </a:rPr>
                        <a:t>System Response</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268">
                <a:tc>
                  <a:txBody>
                    <a:bodyPr/>
                    <a:lstStyle/>
                    <a:p>
                      <a:pPr marL="0" marR="0">
                        <a:lnSpc>
                          <a:spcPct val="115000"/>
                        </a:lnSpc>
                        <a:spcBef>
                          <a:spcPts val="0"/>
                        </a:spcBef>
                        <a:spcAft>
                          <a:spcPts val="0"/>
                        </a:spcAft>
                      </a:pPr>
                      <a:r>
                        <a:rPr lang="en-US" sz="1050" dirty="0" smtClean="0">
                          <a:effectLst/>
                          <a:latin typeface="Calibri" panose="020F0502020204030204" pitchFamily="34" charset="0"/>
                          <a:ea typeface="SimSun" panose="02010600030101010101" pitchFamily="2" charset="-122"/>
                          <a:cs typeface="Calibri" panose="020F0502020204030204" pitchFamily="34" charset="0"/>
                        </a:rPr>
                        <a:t>1.The </a:t>
                      </a:r>
                      <a:r>
                        <a:rPr lang="en-US" sz="1050" dirty="0">
                          <a:effectLst/>
                          <a:latin typeface="Calibri" panose="020F0502020204030204" pitchFamily="34" charset="0"/>
                          <a:ea typeface="SimSun" panose="02010600030101010101" pitchFamily="2" charset="-122"/>
                          <a:cs typeface="Calibri" panose="020F0502020204030204" pitchFamily="34" charset="0"/>
                        </a:rPr>
                        <a:t>Player makes an invalid move</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smtClean="0">
                          <a:effectLst/>
                          <a:latin typeface="Calibri" panose="020F0502020204030204" pitchFamily="34" charset="0"/>
                          <a:ea typeface="SimSun" panose="02010600030101010101" pitchFamily="2" charset="-122"/>
                          <a:cs typeface="Calibri" panose="020F0502020204030204" pitchFamily="34" charset="0"/>
                        </a:rPr>
                        <a:t>2.The </a:t>
                      </a:r>
                      <a:r>
                        <a:rPr lang="en-US" sz="1050" dirty="0">
                          <a:effectLst/>
                          <a:latin typeface="Calibri" panose="020F0502020204030204" pitchFamily="34" charset="0"/>
                          <a:ea typeface="SimSun" panose="02010600030101010101" pitchFamily="2" charset="-122"/>
                          <a:cs typeface="Calibri" panose="020F0502020204030204" pitchFamily="34" charset="0"/>
                        </a:rPr>
                        <a:t>Robot detects the invalid move and reverts the changes made by the user</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34">
                <a:tc>
                  <a:txBody>
                    <a:bodyPr/>
                    <a:lstStyle/>
                    <a:p>
                      <a:pPr marL="0" marR="0">
                        <a:lnSpc>
                          <a:spcPct val="115000"/>
                        </a:lnSpc>
                        <a:spcBef>
                          <a:spcPts val="0"/>
                        </a:spcBef>
                        <a:spcAft>
                          <a:spcPts val="0"/>
                        </a:spcAft>
                      </a:pPr>
                      <a:r>
                        <a:rPr lang="en-US" sz="1050" dirty="0" smtClean="0">
                          <a:effectLst/>
                          <a:latin typeface="Calibri" panose="020F0502020204030204" pitchFamily="34" charset="0"/>
                          <a:ea typeface="SimSun" panose="02010600030101010101" pitchFamily="2" charset="-122"/>
                          <a:cs typeface="Calibri" panose="020F0502020204030204" pitchFamily="34" charset="0"/>
                        </a:rPr>
                        <a:t>3.The </a:t>
                      </a:r>
                      <a:r>
                        <a:rPr lang="en-US" sz="1050" dirty="0">
                          <a:effectLst/>
                          <a:latin typeface="Calibri" panose="020F0502020204030204" pitchFamily="34" charset="0"/>
                          <a:ea typeface="SimSun" panose="02010600030101010101" pitchFamily="2" charset="-122"/>
                          <a:cs typeface="Calibri" panose="020F0502020204030204" pitchFamily="34" charset="0"/>
                        </a:rPr>
                        <a:t>Robot incorrectly identifies a valid move made by the player</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smtClean="0">
                          <a:effectLst/>
                          <a:latin typeface="Calibri" panose="020F0502020204030204" pitchFamily="34" charset="0"/>
                          <a:ea typeface="SimSun" panose="02010600030101010101" pitchFamily="2" charset="-122"/>
                          <a:cs typeface="Calibri" panose="020F0502020204030204" pitchFamily="34" charset="0"/>
                        </a:rPr>
                        <a:t>4.The </a:t>
                      </a:r>
                      <a:r>
                        <a:rPr lang="en-US" sz="1050" dirty="0">
                          <a:effectLst/>
                          <a:latin typeface="Calibri" panose="020F0502020204030204" pitchFamily="34" charset="0"/>
                          <a:ea typeface="SimSun" panose="02010600030101010101" pitchFamily="2" charset="-122"/>
                          <a:cs typeface="Calibri" panose="020F0502020204030204" pitchFamily="34" charset="0"/>
                        </a:rPr>
                        <a:t>player restores the game state to the point before they made their move and the Robot detects the move again</a:t>
                      </a:r>
                      <a:endParaRPr lang="en-US" sz="1000" dirty="0">
                        <a:effectLst/>
                        <a:latin typeface="Calibri" panose="020F0502020204030204" pitchFamily="34" charset="0"/>
                        <a:ea typeface="SimSun" panose="02010600030101010101" pitchFamily="2" charset="-122"/>
                        <a:cs typeface="SimSun" panose="02010600030101010101" pitchFamily="2" charset="-122"/>
                      </a:endParaRPr>
                    </a:p>
                  </a:txBody>
                  <a:tcPr marL="46674" marR="466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Detect Move</a:t>
            </a:r>
          </a:p>
        </p:txBody>
      </p:sp>
    </p:spTree>
    <p:extLst>
      <p:ext uri="{BB962C8B-B14F-4D97-AF65-F5344CB8AC3E}">
        <p14:creationId xmlns:p14="http://schemas.microsoft.com/office/powerpoint/2010/main" val="1914038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16</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graphicFrame>
        <p:nvGraphicFramePr>
          <p:cNvPr id="7" name="Table 6"/>
          <p:cNvGraphicFramePr>
            <a:graphicFrameLocks noGrp="1"/>
          </p:cNvGraphicFramePr>
          <p:nvPr>
            <p:extLst>
              <p:ext uri="{D42A27DB-BD31-4B8C-83A1-F6EECF244321}">
                <p14:modId xmlns:p14="http://schemas.microsoft.com/office/powerpoint/2010/main" val="4162829829"/>
              </p:ext>
            </p:extLst>
          </p:nvPr>
        </p:nvGraphicFramePr>
        <p:xfrm>
          <a:off x="1603375" y="1974183"/>
          <a:ext cx="5937250" cy="4311396"/>
        </p:xfrm>
        <a:graphic>
          <a:graphicData uri="http://schemas.openxmlformats.org/drawingml/2006/table">
            <a:tbl>
              <a:tblPr firstRow="1" firstCol="1" bandRow="1"/>
              <a:tblGrid>
                <a:gridCol w="2968625"/>
                <a:gridCol w="2968625"/>
              </a:tblGrid>
              <a:tr h="0">
                <a:tc>
                  <a:txBody>
                    <a:bodyPr/>
                    <a:lstStyle/>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Use Case</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Decide Move</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Primary Actors</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Robot</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rowSpan="3">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 </a:t>
                      </a:r>
                      <a:endParaRPr lang="en-US" sz="1050">
                        <a:effectLst/>
                        <a:latin typeface="Calibri" panose="020F0502020204030204" pitchFamily="34" charset="0"/>
                        <a:ea typeface="SimSun" panose="02010600030101010101" pitchFamily="2" charset="-122"/>
                        <a:cs typeface="SimSun" panose="02010600030101010101" pitchFamily="2" charset="-122"/>
                      </a:endParaRPr>
                    </a:p>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 </a:t>
                      </a:r>
                      <a:endParaRPr lang="en-US" sz="1050">
                        <a:effectLst/>
                        <a:latin typeface="Calibri" panose="020F0502020204030204" pitchFamily="34" charset="0"/>
                        <a:ea typeface="SimSun" panose="02010600030101010101" pitchFamily="2" charset="-122"/>
                        <a:cs typeface="SimSun" panose="02010600030101010101" pitchFamily="2" charset="-122"/>
                      </a:endParaRPr>
                    </a:p>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Objective</a:t>
                      </a:r>
                      <a:endParaRPr lang="en-US" sz="1050">
                        <a:effectLst/>
                        <a:latin typeface="Calibri" panose="020F0502020204030204" pitchFamily="34" charset="0"/>
                        <a:ea typeface="SimSun" panose="02010600030101010101" pitchFamily="2" charset="-122"/>
                        <a:cs typeface="SimSun" panose="02010600030101010101" pitchFamily="2" charset="-122"/>
                      </a:endParaRPr>
                    </a:p>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 </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The user move is validated by the Chess Engine.</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vMerge="1">
                  <a:txBody>
                    <a:bodyPr/>
                    <a:lstStyle/>
                    <a:p>
                      <a:endParaRPr lang="en-US"/>
                    </a:p>
                  </a:txBody>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Chess Engine decides whether the game is over or not.</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vMerge="1">
                  <a:txBody>
                    <a:bodyPr/>
                    <a:lstStyle/>
                    <a:p>
                      <a:endParaRPr lang="en-US"/>
                    </a:p>
                  </a:txBody>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The Chess Engine decides the counter move for the Robotic Arm.</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Pre-Condition</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User makes a move</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Post-Condition</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The counter move is generated successfully.</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Main Scenarios</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gridSpan="2">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Success Scenarios</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User Action</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System Response</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1.User </a:t>
                      </a:r>
                      <a:r>
                        <a:rPr lang="en-US" sz="1200" dirty="0">
                          <a:effectLst/>
                          <a:latin typeface="Calibri" panose="020F0502020204030204" pitchFamily="34" charset="0"/>
                          <a:ea typeface="SimSun" panose="02010600030101010101" pitchFamily="2" charset="-122"/>
                          <a:cs typeface="Calibri" panose="020F0502020204030204" pitchFamily="34" charset="0"/>
                        </a:rPr>
                        <a:t>makes changes to the board by making a move</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2.The </a:t>
                      </a:r>
                      <a:r>
                        <a:rPr lang="en-US" sz="1200" dirty="0">
                          <a:effectLst/>
                          <a:latin typeface="Calibri" panose="020F0502020204030204" pitchFamily="34" charset="0"/>
                          <a:ea typeface="SimSun" panose="02010600030101010101" pitchFamily="2" charset="-122"/>
                          <a:cs typeface="Calibri" panose="020F0502020204030204" pitchFamily="34" charset="0"/>
                        </a:rPr>
                        <a:t>counter move is generated successfully</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ctr">
                        <a:lnSpc>
                          <a:spcPct val="115000"/>
                        </a:lnSpc>
                        <a:spcBef>
                          <a:spcPts val="0"/>
                        </a:spcBef>
                        <a:spcAft>
                          <a:spcPts val="0"/>
                        </a:spcAft>
                      </a:pPr>
                      <a:r>
                        <a:rPr lang="en-US" sz="1400" b="1" dirty="0">
                          <a:effectLst/>
                          <a:latin typeface="Calibri" panose="020F0502020204030204" pitchFamily="34" charset="0"/>
                          <a:ea typeface="SimSun" panose="02010600030101010101" pitchFamily="2" charset="-122"/>
                          <a:cs typeface="Calibri" panose="020F0502020204030204" pitchFamily="34" charset="0"/>
                        </a:rPr>
                        <a:t>Failure Scenarios</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User Action</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Calibri" panose="020F0502020204030204" pitchFamily="34" charset="0"/>
                          <a:ea typeface="SimSun" panose="02010600030101010101" pitchFamily="2" charset="-122"/>
                          <a:cs typeface="Calibri" panose="020F0502020204030204" pitchFamily="34" charset="0"/>
                        </a:rPr>
                        <a:t>System Response</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3.The </a:t>
                      </a:r>
                      <a:r>
                        <a:rPr lang="en-US" sz="1200" dirty="0">
                          <a:effectLst/>
                          <a:latin typeface="Calibri" panose="020F0502020204030204" pitchFamily="34" charset="0"/>
                          <a:ea typeface="SimSun" panose="02010600030101010101" pitchFamily="2" charset="-122"/>
                          <a:cs typeface="Calibri" panose="020F0502020204030204" pitchFamily="34" charset="0"/>
                        </a:rPr>
                        <a:t>user move was incorrectly identified the CNN Model</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4.The </a:t>
                      </a:r>
                      <a:r>
                        <a:rPr lang="en-US" sz="1200" dirty="0">
                          <a:effectLst/>
                          <a:latin typeface="Calibri" panose="020F0502020204030204" pitchFamily="34" charset="0"/>
                          <a:ea typeface="SimSun" panose="02010600030101010101" pitchFamily="2" charset="-122"/>
                          <a:cs typeface="Calibri" panose="020F0502020204030204" pitchFamily="34" charset="0"/>
                        </a:rPr>
                        <a:t>Chess Engine was not able to decide the user move</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latin typeface="Times New Roman" panose="02020603050405020304" pitchFamily="18" charset="0"/>
                <a:cs typeface="Times New Roman" panose="02020603050405020304" pitchFamily="18" charset="0"/>
              </a:rPr>
              <a:t>Decide Move</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670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17</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graphicFrame>
        <p:nvGraphicFramePr>
          <p:cNvPr id="3" name="Table 2"/>
          <p:cNvGraphicFramePr>
            <a:graphicFrameLocks noGrp="1"/>
          </p:cNvGraphicFramePr>
          <p:nvPr>
            <p:extLst>
              <p:ext uri="{D42A27DB-BD31-4B8C-83A1-F6EECF244321}">
                <p14:modId xmlns:p14="http://schemas.microsoft.com/office/powerpoint/2010/main" val="845190172"/>
              </p:ext>
            </p:extLst>
          </p:nvPr>
        </p:nvGraphicFramePr>
        <p:xfrm>
          <a:off x="1603375" y="1991709"/>
          <a:ext cx="5937250" cy="4276344"/>
        </p:xfrm>
        <a:graphic>
          <a:graphicData uri="http://schemas.openxmlformats.org/drawingml/2006/table">
            <a:tbl>
              <a:tblPr firstRow="1" firstCol="1" bandRow="1"/>
              <a:tblGrid>
                <a:gridCol w="2968625"/>
                <a:gridCol w="2968625"/>
              </a:tblGrid>
              <a:tr h="0">
                <a:tc>
                  <a:txBody>
                    <a:bodyPr/>
                    <a:lstStyle/>
                    <a:p>
                      <a:pPr marL="0" marR="0">
                        <a:lnSpc>
                          <a:spcPct val="115000"/>
                        </a:lnSpc>
                        <a:spcBef>
                          <a:spcPts val="0"/>
                        </a:spcBef>
                        <a:spcAft>
                          <a:spcPts val="0"/>
                        </a:spcAft>
                      </a:pPr>
                      <a:r>
                        <a:rPr lang="en-US" sz="1400" b="1" dirty="0">
                          <a:effectLst/>
                          <a:latin typeface="Calibri" panose="020F0502020204030204" pitchFamily="34" charset="0"/>
                          <a:ea typeface="SimSun" panose="02010600030101010101" pitchFamily="2" charset="-122"/>
                          <a:cs typeface="Calibri" panose="020F0502020204030204" pitchFamily="34" charset="0"/>
                        </a:rPr>
                        <a:t>Use Case</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Execute Move</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Primary Actors</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Robot</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 </a:t>
                      </a:r>
                      <a:endParaRPr lang="en-US" sz="1050">
                        <a:effectLst/>
                        <a:latin typeface="Calibri" panose="020F0502020204030204" pitchFamily="34" charset="0"/>
                        <a:ea typeface="SimSun" panose="02010600030101010101" pitchFamily="2" charset="-122"/>
                        <a:cs typeface="SimSun" panose="02010600030101010101" pitchFamily="2" charset="-122"/>
                      </a:endParaRPr>
                    </a:p>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Objective</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The Chess Engine generates a counter move in response to the user move which is physically executed by the Robotic Arm on the Chess Board</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Pre-Condition</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Robot has successfully generated the counter move</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Post-Condition</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effectLst/>
                          <a:latin typeface="Calibri" panose="020F0502020204030204" pitchFamily="34" charset="0"/>
                          <a:ea typeface="SimSun" panose="02010600030101010101" pitchFamily="2" charset="-122"/>
                          <a:cs typeface="Calibri" panose="020F0502020204030204" pitchFamily="34" charset="0"/>
                        </a:rPr>
                        <a:t>Robot has successfully executed the move</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Main Scenarios</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gridSpan="2">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Success Scenarios</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User Action</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System Response</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1.The </a:t>
                      </a:r>
                      <a:r>
                        <a:rPr lang="en-US" sz="1200" dirty="0">
                          <a:effectLst/>
                          <a:latin typeface="Calibri" panose="020F0502020204030204" pitchFamily="34" charset="0"/>
                          <a:ea typeface="SimSun" panose="02010600030101010101" pitchFamily="2" charset="-122"/>
                          <a:cs typeface="Calibri" panose="020F0502020204030204" pitchFamily="34" charset="0"/>
                        </a:rPr>
                        <a:t>user move was correctly identified the CNN Model</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2.The </a:t>
                      </a:r>
                      <a:r>
                        <a:rPr lang="en-US" sz="1200" dirty="0">
                          <a:effectLst/>
                          <a:latin typeface="Calibri" panose="020F0502020204030204" pitchFamily="34" charset="0"/>
                          <a:ea typeface="SimSun" panose="02010600030101010101" pitchFamily="2" charset="-122"/>
                          <a:cs typeface="Calibri" panose="020F0502020204030204" pitchFamily="34" charset="0"/>
                        </a:rPr>
                        <a:t>Robot successfully executed the move generated by the chess engine on the desired square</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marL="0" marR="0" algn="ctr">
                        <a:lnSpc>
                          <a:spcPct val="115000"/>
                        </a:lnSpc>
                        <a:spcBef>
                          <a:spcPts val="0"/>
                        </a:spcBef>
                        <a:spcAft>
                          <a:spcPts val="0"/>
                        </a:spcAft>
                      </a:pPr>
                      <a:r>
                        <a:rPr lang="en-US" sz="1400" b="1" dirty="0">
                          <a:effectLst/>
                          <a:latin typeface="Calibri" panose="020F0502020204030204" pitchFamily="34" charset="0"/>
                          <a:ea typeface="SimSun" panose="02010600030101010101" pitchFamily="2" charset="-122"/>
                          <a:cs typeface="Calibri" panose="020F0502020204030204" pitchFamily="34" charset="0"/>
                        </a:rPr>
                        <a:t>Failure Scenarios</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gn="ctr">
                        <a:lnSpc>
                          <a:spcPct val="115000"/>
                        </a:lnSpc>
                        <a:spcBef>
                          <a:spcPts val="0"/>
                        </a:spcBef>
                        <a:spcAft>
                          <a:spcPts val="0"/>
                        </a:spcAft>
                      </a:pPr>
                      <a:r>
                        <a:rPr lang="en-US" sz="1400" b="1">
                          <a:effectLst/>
                          <a:latin typeface="Calibri" panose="020F0502020204030204" pitchFamily="34" charset="0"/>
                          <a:ea typeface="SimSun" panose="02010600030101010101" pitchFamily="2" charset="-122"/>
                          <a:cs typeface="Calibri" panose="020F0502020204030204" pitchFamily="34" charset="0"/>
                        </a:rPr>
                        <a:t>User Action</a:t>
                      </a:r>
                      <a:endParaRPr lang="en-US" sz="105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Calibri" panose="020F0502020204030204" pitchFamily="34" charset="0"/>
                          <a:ea typeface="SimSun" panose="02010600030101010101" pitchFamily="2" charset="-122"/>
                          <a:cs typeface="Calibri" panose="020F0502020204030204" pitchFamily="34" charset="0"/>
                        </a:rPr>
                        <a:t>System Response</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1.The </a:t>
                      </a:r>
                      <a:r>
                        <a:rPr lang="en-US" sz="1200" dirty="0">
                          <a:effectLst/>
                          <a:latin typeface="Calibri" panose="020F0502020204030204" pitchFamily="34" charset="0"/>
                          <a:ea typeface="SimSun" panose="02010600030101010101" pitchFamily="2" charset="-122"/>
                          <a:cs typeface="Calibri" panose="020F0502020204030204" pitchFamily="34" charset="0"/>
                        </a:rPr>
                        <a:t>user move was incorrectly identified the CNN Model</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effectLst/>
                          <a:latin typeface="Calibri" panose="020F0502020204030204" pitchFamily="34" charset="0"/>
                          <a:ea typeface="SimSun" panose="02010600030101010101" pitchFamily="2" charset="-122"/>
                          <a:cs typeface="Calibri" panose="020F0502020204030204" pitchFamily="34" charset="0"/>
                        </a:rPr>
                        <a:t>2.The </a:t>
                      </a:r>
                      <a:r>
                        <a:rPr lang="en-US" sz="1200" dirty="0">
                          <a:effectLst/>
                          <a:latin typeface="Calibri" panose="020F0502020204030204" pitchFamily="34" charset="0"/>
                          <a:ea typeface="SimSun" panose="02010600030101010101" pitchFamily="2" charset="-122"/>
                          <a:cs typeface="Calibri" panose="020F0502020204030204" pitchFamily="34" charset="0"/>
                        </a:rPr>
                        <a:t>Chess Engine was not able to generate the counter move in response</a:t>
                      </a:r>
                      <a:endParaRPr lang="en-US" sz="105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Execute Move</a:t>
            </a:r>
          </a:p>
        </p:txBody>
      </p:sp>
    </p:spTree>
    <p:extLst>
      <p:ext uri="{BB962C8B-B14F-4D97-AF65-F5344CB8AC3E}">
        <p14:creationId xmlns:p14="http://schemas.microsoft.com/office/powerpoint/2010/main" val="3742786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18</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graphicFrame>
        <p:nvGraphicFramePr>
          <p:cNvPr id="3" name="Table 2"/>
          <p:cNvGraphicFramePr>
            <a:graphicFrameLocks noGrp="1"/>
          </p:cNvGraphicFramePr>
          <p:nvPr>
            <p:extLst>
              <p:ext uri="{D42A27DB-BD31-4B8C-83A1-F6EECF244321}">
                <p14:modId xmlns:p14="http://schemas.microsoft.com/office/powerpoint/2010/main" val="370485743"/>
              </p:ext>
            </p:extLst>
          </p:nvPr>
        </p:nvGraphicFramePr>
        <p:xfrm>
          <a:off x="1603375" y="1742935"/>
          <a:ext cx="5937250" cy="4378834"/>
        </p:xfrm>
        <a:graphic>
          <a:graphicData uri="http://schemas.openxmlformats.org/drawingml/2006/table">
            <a:tbl>
              <a:tblPr firstRow="1" firstCol="1" bandRow="1"/>
              <a:tblGrid>
                <a:gridCol w="2968625"/>
                <a:gridCol w="2968625"/>
              </a:tblGrid>
              <a:tr h="286492">
                <a:tc>
                  <a:txBody>
                    <a:bodyPr/>
                    <a:lstStyle/>
                    <a:p>
                      <a:pPr marL="0" marR="0">
                        <a:lnSpc>
                          <a:spcPct val="115000"/>
                        </a:lnSpc>
                        <a:spcBef>
                          <a:spcPts val="0"/>
                        </a:spcBef>
                        <a:spcAft>
                          <a:spcPts val="0"/>
                        </a:spcAft>
                      </a:pPr>
                      <a:r>
                        <a:rPr lang="en-US" sz="1600" b="1" dirty="0">
                          <a:effectLst/>
                          <a:latin typeface="Calibri" panose="020F0502020204030204" pitchFamily="34" charset="0"/>
                          <a:ea typeface="SimSun" panose="02010600030101010101" pitchFamily="2" charset="-122"/>
                          <a:cs typeface="Calibri" panose="020F0502020204030204" pitchFamily="34" charset="0"/>
                        </a:rPr>
                        <a:t>Use Case</a:t>
                      </a:r>
                      <a:endParaRPr lang="en-US" sz="110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latin typeface="Calibri" panose="020F0502020204030204" pitchFamily="34" charset="0"/>
                          <a:ea typeface="SimSun" panose="02010600030101010101" pitchFamily="2" charset="-122"/>
                          <a:cs typeface="Calibri" panose="020F0502020204030204" pitchFamily="34" charset="0"/>
                        </a:rPr>
                        <a:t>Terminate Game</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92">
                <a:tc>
                  <a:txBody>
                    <a:bodyPr/>
                    <a:lstStyle/>
                    <a:p>
                      <a:pPr marL="0" marR="0">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Primary Actors</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latin typeface="Calibri" panose="020F0502020204030204" pitchFamily="34" charset="0"/>
                          <a:ea typeface="SimSun" panose="02010600030101010101" pitchFamily="2" charset="-122"/>
                          <a:cs typeface="Calibri" panose="020F0502020204030204" pitchFamily="34" charset="0"/>
                        </a:rPr>
                        <a:t>User</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9476">
                <a:tc>
                  <a:txBody>
                    <a:bodyPr/>
                    <a:lstStyle/>
                    <a:p>
                      <a:pPr marL="0" marR="0" algn="ctr">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 </a:t>
                      </a:r>
                      <a:endParaRPr lang="en-US" sz="1100">
                        <a:effectLst/>
                        <a:latin typeface="Calibri" panose="020F0502020204030204" pitchFamily="34" charset="0"/>
                        <a:ea typeface="SimSun" panose="02010600030101010101" pitchFamily="2" charset="-122"/>
                        <a:cs typeface="SimSun" panose="02010600030101010101" pitchFamily="2" charset="-122"/>
                      </a:endParaRPr>
                    </a:p>
                    <a:p>
                      <a:pPr marL="0" marR="0" algn="ctr">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Objective</a:t>
                      </a:r>
                      <a:endParaRPr lang="en-US" sz="1100">
                        <a:effectLst/>
                        <a:latin typeface="Calibri" panose="020F0502020204030204" pitchFamily="34" charset="0"/>
                        <a:ea typeface="SimSun" panose="02010600030101010101" pitchFamily="2" charset="-122"/>
                        <a:cs typeface="SimSun" panose="02010600030101010101" pitchFamily="2" charset="-122"/>
                      </a:endParaRPr>
                    </a:p>
                    <a:p>
                      <a:pPr marL="0" marR="0">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 </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latin typeface="Calibri" panose="020F0502020204030204" pitchFamily="34" charset="0"/>
                          <a:ea typeface="SimSun" panose="02010600030101010101" pitchFamily="2" charset="-122"/>
                          <a:cs typeface="Calibri" panose="020F0502020204030204" pitchFamily="34" charset="0"/>
                        </a:rPr>
                        <a:t>The user ends the program.</a:t>
                      </a:r>
                      <a:endParaRPr lang="en-US" sz="1100">
                        <a:effectLst/>
                        <a:latin typeface="Calibri" panose="020F0502020204030204" pitchFamily="34" charset="0"/>
                        <a:ea typeface="SimSun" panose="02010600030101010101" pitchFamily="2" charset="-122"/>
                        <a:cs typeface="SimSun" panose="02010600030101010101" pitchFamily="2" charset="-122"/>
                      </a:endParaRPr>
                    </a:p>
                    <a:p>
                      <a:pPr marL="0" marR="0">
                        <a:lnSpc>
                          <a:spcPct val="115000"/>
                        </a:lnSpc>
                        <a:spcBef>
                          <a:spcPts val="0"/>
                        </a:spcBef>
                        <a:spcAft>
                          <a:spcPts val="0"/>
                        </a:spcAft>
                      </a:pPr>
                      <a:r>
                        <a:rPr lang="en-US" sz="1400">
                          <a:effectLst/>
                          <a:latin typeface="Calibri" panose="020F0502020204030204" pitchFamily="34" charset="0"/>
                          <a:ea typeface="SimSun" panose="02010600030101010101" pitchFamily="2" charset="-122"/>
                          <a:cs typeface="Calibri" panose="020F0502020204030204" pitchFamily="34" charset="0"/>
                        </a:rPr>
                        <a:t> </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92">
                <a:tc>
                  <a:txBody>
                    <a:bodyPr/>
                    <a:lstStyle/>
                    <a:p>
                      <a:pPr marL="0" marR="0">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Pre-Condition</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latin typeface="Calibri" panose="020F0502020204030204" pitchFamily="34" charset="0"/>
                          <a:ea typeface="SimSun" panose="02010600030101010101" pitchFamily="2" charset="-122"/>
                          <a:cs typeface="Calibri" panose="020F0502020204030204" pitchFamily="34" charset="0"/>
                        </a:rPr>
                        <a:t>The program should be running.</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92">
                <a:tc>
                  <a:txBody>
                    <a:bodyPr/>
                    <a:lstStyle/>
                    <a:p>
                      <a:pPr marL="0" marR="0">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Post-Condition</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latin typeface="Calibri" panose="020F0502020204030204" pitchFamily="34" charset="0"/>
                          <a:ea typeface="SimSun" panose="02010600030101010101" pitchFamily="2" charset="-122"/>
                          <a:cs typeface="Calibri" panose="020F0502020204030204" pitchFamily="34" charset="0"/>
                        </a:rPr>
                        <a:t>The program is terminated successfully.</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92">
                <a:tc gridSpan="2">
                  <a:txBody>
                    <a:bodyPr/>
                    <a:lstStyle/>
                    <a:p>
                      <a:pPr marL="0" marR="0" algn="ctr">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Main Scenarios</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492">
                <a:tc gridSpan="2">
                  <a:txBody>
                    <a:bodyPr/>
                    <a:lstStyle/>
                    <a:p>
                      <a:pPr marL="0" marR="0" algn="ctr">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Success Scenarios</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492">
                <a:tc>
                  <a:txBody>
                    <a:bodyPr/>
                    <a:lstStyle/>
                    <a:p>
                      <a:pPr marL="0" marR="0" algn="ctr">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User Action</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System Response</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565">
                <a:tc>
                  <a:txBody>
                    <a:bodyPr/>
                    <a:lstStyle/>
                    <a:p>
                      <a:pPr marL="0" marR="0">
                        <a:lnSpc>
                          <a:spcPct val="115000"/>
                        </a:lnSpc>
                        <a:spcBef>
                          <a:spcPts val="0"/>
                        </a:spcBef>
                        <a:spcAft>
                          <a:spcPts val="0"/>
                        </a:spcAft>
                      </a:pPr>
                      <a:r>
                        <a:rPr lang="en-US" sz="1400" dirty="0" smtClean="0">
                          <a:effectLst/>
                          <a:latin typeface="Calibri" panose="020F0502020204030204" pitchFamily="34" charset="0"/>
                          <a:ea typeface="SimSun" panose="02010600030101010101" pitchFamily="2" charset="-122"/>
                          <a:cs typeface="Calibri" panose="020F0502020204030204" pitchFamily="34" charset="0"/>
                        </a:rPr>
                        <a:t>1.The </a:t>
                      </a:r>
                      <a:r>
                        <a:rPr lang="en-US" sz="1400" dirty="0">
                          <a:effectLst/>
                          <a:latin typeface="Calibri" panose="020F0502020204030204" pitchFamily="34" charset="0"/>
                          <a:ea typeface="SimSun" panose="02010600030101010101" pitchFamily="2" charset="-122"/>
                          <a:cs typeface="Calibri" panose="020F0502020204030204" pitchFamily="34" charset="0"/>
                        </a:rPr>
                        <a:t>user ends the program</a:t>
                      </a:r>
                      <a:endParaRPr lang="en-US" sz="110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effectLst/>
                          <a:latin typeface="Calibri" panose="020F0502020204030204" pitchFamily="34" charset="0"/>
                          <a:ea typeface="SimSun" panose="02010600030101010101" pitchFamily="2" charset="-122"/>
                          <a:cs typeface="Calibri" panose="020F0502020204030204" pitchFamily="34" charset="0"/>
                        </a:rPr>
                        <a:t>2.The </a:t>
                      </a:r>
                      <a:r>
                        <a:rPr lang="en-US" sz="1400" dirty="0">
                          <a:effectLst/>
                          <a:latin typeface="Calibri" panose="020F0502020204030204" pitchFamily="34" charset="0"/>
                          <a:ea typeface="SimSun" panose="02010600030101010101" pitchFamily="2" charset="-122"/>
                          <a:cs typeface="Calibri" panose="020F0502020204030204" pitchFamily="34" charset="0"/>
                        </a:rPr>
                        <a:t>program has ended successfully</a:t>
                      </a:r>
                      <a:endParaRPr lang="en-US" sz="110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92">
                <a:tc gridSpan="2">
                  <a:txBody>
                    <a:bodyPr/>
                    <a:lstStyle/>
                    <a:p>
                      <a:pPr marL="0" marR="0" algn="ctr">
                        <a:lnSpc>
                          <a:spcPct val="115000"/>
                        </a:lnSpc>
                        <a:spcBef>
                          <a:spcPts val="0"/>
                        </a:spcBef>
                        <a:spcAft>
                          <a:spcPts val="0"/>
                        </a:spcAft>
                      </a:pPr>
                      <a:r>
                        <a:rPr lang="en-US" sz="1600" b="1" dirty="0">
                          <a:effectLst/>
                          <a:latin typeface="Calibri" panose="020F0502020204030204" pitchFamily="34" charset="0"/>
                          <a:ea typeface="SimSun" panose="02010600030101010101" pitchFamily="2" charset="-122"/>
                          <a:cs typeface="Calibri" panose="020F0502020204030204" pitchFamily="34" charset="0"/>
                        </a:rPr>
                        <a:t>Failure Scenarios</a:t>
                      </a:r>
                      <a:endParaRPr lang="en-US" sz="110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492">
                <a:tc>
                  <a:txBody>
                    <a:bodyPr/>
                    <a:lstStyle/>
                    <a:p>
                      <a:pPr marL="0" marR="0" algn="ctr">
                        <a:lnSpc>
                          <a:spcPct val="115000"/>
                        </a:lnSpc>
                        <a:spcBef>
                          <a:spcPts val="0"/>
                        </a:spcBef>
                        <a:spcAft>
                          <a:spcPts val="0"/>
                        </a:spcAft>
                      </a:pPr>
                      <a:r>
                        <a:rPr lang="en-US" sz="1600" b="1">
                          <a:effectLst/>
                          <a:latin typeface="Calibri" panose="020F0502020204030204" pitchFamily="34" charset="0"/>
                          <a:ea typeface="SimSun" panose="02010600030101010101" pitchFamily="2" charset="-122"/>
                          <a:cs typeface="Calibri" panose="020F0502020204030204" pitchFamily="34" charset="0"/>
                        </a:rPr>
                        <a:t>User Action</a:t>
                      </a:r>
                      <a:endParaRPr lang="en-US" sz="110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effectLst/>
                          <a:latin typeface="Calibri" panose="020F0502020204030204" pitchFamily="34" charset="0"/>
                          <a:ea typeface="SimSun" panose="02010600030101010101" pitchFamily="2" charset="-122"/>
                          <a:cs typeface="Calibri" panose="020F0502020204030204" pitchFamily="34" charset="0"/>
                        </a:rPr>
                        <a:t>System Response</a:t>
                      </a:r>
                      <a:endParaRPr lang="en-US" sz="110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129">
                <a:tc>
                  <a:txBody>
                    <a:bodyPr/>
                    <a:lstStyle/>
                    <a:p>
                      <a:pPr marL="0" marR="0">
                        <a:lnSpc>
                          <a:spcPct val="115000"/>
                        </a:lnSpc>
                        <a:spcBef>
                          <a:spcPts val="0"/>
                        </a:spcBef>
                        <a:spcAft>
                          <a:spcPts val="0"/>
                        </a:spcAft>
                      </a:pPr>
                      <a:r>
                        <a:rPr lang="en-US" sz="1400" dirty="0" smtClean="0">
                          <a:effectLst/>
                          <a:latin typeface="Calibri" panose="020F0502020204030204" pitchFamily="34" charset="0"/>
                          <a:ea typeface="SimSun" panose="02010600030101010101" pitchFamily="2" charset="-122"/>
                          <a:cs typeface="Calibri" panose="020F0502020204030204" pitchFamily="34" charset="0"/>
                        </a:rPr>
                        <a:t>3.The </a:t>
                      </a:r>
                      <a:r>
                        <a:rPr lang="en-US" sz="1400" dirty="0">
                          <a:effectLst/>
                          <a:latin typeface="Calibri" panose="020F0502020204030204" pitchFamily="34" charset="0"/>
                          <a:ea typeface="SimSun" panose="02010600030101010101" pitchFamily="2" charset="-122"/>
                          <a:cs typeface="Calibri" panose="020F0502020204030204" pitchFamily="34" charset="0"/>
                        </a:rPr>
                        <a:t>user ends the program</a:t>
                      </a:r>
                      <a:endParaRPr lang="en-US" sz="110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effectLst/>
                          <a:latin typeface="Calibri" panose="020F0502020204030204" pitchFamily="34" charset="0"/>
                          <a:ea typeface="SimSun" panose="02010600030101010101" pitchFamily="2" charset="-122"/>
                          <a:cs typeface="Calibri" panose="020F0502020204030204" pitchFamily="34" charset="0"/>
                        </a:rPr>
                        <a:t>4.The </a:t>
                      </a:r>
                      <a:r>
                        <a:rPr lang="en-US" sz="1400" dirty="0">
                          <a:effectLst/>
                          <a:latin typeface="Calibri" panose="020F0502020204030204" pitchFamily="34" charset="0"/>
                          <a:ea typeface="SimSun" panose="02010600030101010101" pitchFamily="2" charset="-122"/>
                          <a:cs typeface="Calibri" panose="020F0502020204030204" pitchFamily="34" charset="0"/>
                        </a:rPr>
                        <a:t>kernel is running a cell so cannot terminate the Program</a:t>
                      </a:r>
                      <a:endParaRPr lang="en-US" sz="1100" dirty="0">
                        <a:effectLst/>
                        <a:latin typeface="Calibri" panose="020F0502020204030204" pitchFamily="34" charset="0"/>
                        <a:ea typeface="SimSun" panose="02010600030101010101" pitchFamily="2" charset="-122"/>
                        <a:cs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latin typeface="Times New Roman" panose="02020603050405020304" pitchFamily="18" charset="0"/>
                <a:cs typeface="Times New Roman" panose="02020603050405020304" pitchFamily="18" charset="0"/>
              </a:rPr>
              <a:t>Terminate Game</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46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19</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706245" y="1584256"/>
            <a:ext cx="5731510" cy="4930775"/>
          </a:xfrm>
          <a:prstGeom prst="rect">
            <a:avLst/>
          </a:prstGeom>
        </p:spPr>
      </p:pic>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latin typeface="Times New Roman" panose="02020603050405020304" pitchFamily="18" charset="0"/>
                <a:cs typeface="Times New Roman" panose="02020603050405020304" pitchFamily="18" charset="0"/>
              </a:rPr>
              <a:t>Activity Diagram</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688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BE9525B-E712-46C4-880E-3E9E33C9870D}" type="datetime1">
              <a:rPr lang="en-US" smtClean="0"/>
              <a:pPr/>
              <a:t>03-Mar-22</a:t>
            </a:fld>
            <a:endParaRPr lang="en-US"/>
          </a:p>
        </p:txBody>
      </p:sp>
      <p:sp>
        <p:nvSpPr>
          <p:cNvPr id="14"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6" name="Slide Number Placeholder 5"/>
          <p:cNvSpPr>
            <a:spLocks noGrp="1"/>
          </p:cNvSpPr>
          <p:nvPr>
            <p:ph type="sldNum" sz="quarter" idx="12"/>
          </p:nvPr>
        </p:nvSpPr>
        <p:spPr/>
        <p:txBody>
          <a:bodyPr/>
          <a:lstStyle/>
          <a:p>
            <a:fld id="{8C9B2C84-9B37-41F0-99CB-A5E09C04A8B5}" type="slidenum">
              <a:rPr lang="en-US" smtClean="0"/>
              <a:pPr/>
              <a:t>2</a:t>
            </a:fld>
            <a:endParaRPr lang="en-US"/>
          </a:p>
        </p:txBody>
      </p:sp>
      <p:pic>
        <p:nvPicPr>
          <p:cNvPr id="9" name="Picture 8"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3" name="Rectangle 12"/>
          <p:cNvSpPr/>
          <p:nvPr/>
        </p:nvSpPr>
        <p:spPr>
          <a:xfrm>
            <a:off x="628650" y="1752600"/>
            <a:ext cx="7886700" cy="4154984"/>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latin typeface="Times New Roman" pitchFamily="18" charset="0"/>
                <a:cs typeface="Times New Roman" pitchFamily="18" charset="0"/>
              </a:rPr>
              <a:t>Literature </a:t>
            </a:r>
            <a:r>
              <a:rPr lang="en-US" sz="2200" dirty="0" smtClean="0">
                <a:latin typeface="Times New Roman" pitchFamily="18" charset="0"/>
                <a:cs typeface="Times New Roman" pitchFamily="18" charset="0"/>
              </a:rPr>
              <a:t>Review</a:t>
            </a:r>
          </a:p>
          <a:p>
            <a:pPr marL="342900" indent="-342900">
              <a:lnSpc>
                <a:spcPct val="150000"/>
              </a:lnSpc>
              <a:buFont typeface="Arial" panose="020B0604020202020204" pitchFamily="34" charset="0"/>
              <a:buChar char="•"/>
            </a:pPr>
            <a:r>
              <a:rPr lang="en-US" sz="2200" dirty="0" smtClean="0">
                <a:latin typeface="Times New Roman" pitchFamily="18" charset="0"/>
                <a:cs typeface="Times New Roman" pitchFamily="18" charset="0"/>
              </a:rPr>
              <a:t>Introduction</a:t>
            </a:r>
          </a:p>
          <a:p>
            <a:pPr marL="342900" indent="-342900">
              <a:lnSpc>
                <a:spcPct val="150000"/>
              </a:lnSpc>
              <a:buFont typeface="Arial" panose="020B0604020202020204" pitchFamily="34" charset="0"/>
              <a:buChar char="•"/>
            </a:pPr>
            <a:r>
              <a:rPr lang="en-US" sz="2200" dirty="0" smtClean="0">
                <a:latin typeface="Times New Roman" pitchFamily="18" charset="0"/>
                <a:cs typeface="Times New Roman" pitchFamily="18" charset="0"/>
              </a:rPr>
              <a:t>Problem Statement</a:t>
            </a:r>
          </a:p>
          <a:p>
            <a:pPr marL="342900" indent="-342900">
              <a:lnSpc>
                <a:spcPct val="150000"/>
              </a:lnSpc>
              <a:buFont typeface="Arial" panose="020B0604020202020204" pitchFamily="34" charset="0"/>
              <a:buChar char="•"/>
            </a:pPr>
            <a:r>
              <a:rPr lang="en-US" sz="2200" dirty="0" smtClean="0">
                <a:latin typeface="Times New Roman" pitchFamily="18" charset="0"/>
                <a:cs typeface="Times New Roman" pitchFamily="18" charset="0"/>
              </a:rPr>
              <a:t>Problem Solution</a:t>
            </a:r>
          </a:p>
          <a:p>
            <a:pPr marL="342900" indent="-342900">
              <a:lnSpc>
                <a:spcPct val="150000"/>
              </a:lnSpc>
              <a:buFont typeface="Arial" panose="020B0604020202020204" pitchFamily="34" charset="0"/>
              <a:buChar char="•"/>
            </a:pPr>
            <a:r>
              <a:rPr lang="en-US" sz="2200" dirty="0" smtClean="0">
                <a:latin typeface="Times New Roman" pitchFamily="18" charset="0"/>
                <a:cs typeface="Times New Roman" pitchFamily="18" charset="0"/>
              </a:rPr>
              <a:t>Requirement Analysis</a:t>
            </a:r>
          </a:p>
          <a:p>
            <a:pPr marL="342900" indent="-342900">
              <a:lnSpc>
                <a:spcPct val="150000"/>
              </a:lnSpc>
              <a:buFont typeface="Arial" panose="020B0604020202020204" pitchFamily="34" charset="0"/>
              <a:buChar char="•"/>
            </a:pPr>
            <a:r>
              <a:rPr lang="en-US" sz="2200" dirty="0" smtClean="0">
                <a:latin typeface="Times New Roman" pitchFamily="18" charset="0"/>
                <a:cs typeface="Times New Roman" pitchFamily="18" charset="0"/>
              </a:rPr>
              <a:t>Analysis and Design</a:t>
            </a:r>
          </a:p>
          <a:p>
            <a:pPr marL="342900" indent="-342900">
              <a:lnSpc>
                <a:spcPct val="150000"/>
              </a:lnSpc>
              <a:buFont typeface="Arial" panose="020B0604020202020204" pitchFamily="34" charset="0"/>
              <a:buChar char="•"/>
            </a:pPr>
            <a:r>
              <a:rPr lang="en-US" sz="2200" dirty="0" smtClean="0">
                <a:latin typeface="Times New Roman" pitchFamily="18" charset="0"/>
                <a:cs typeface="Times New Roman" pitchFamily="18" charset="0"/>
              </a:rPr>
              <a:t>Implementation</a:t>
            </a:r>
          </a:p>
          <a:p>
            <a:pPr marL="342900" indent="-342900">
              <a:lnSpc>
                <a:spcPct val="150000"/>
              </a:lnSpc>
              <a:buFont typeface="Arial" panose="020B0604020202020204" pitchFamily="34" charset="0"/>
              <a:buChar char="•"/>
            </a:pPr>
            <a:r>
              <a:rPr lang="en-US" sz="2200" dirty="0" smtClean="0">
                <a:latin typeface="Times New Roman" pitchFamily="18" charset="0"/>
                <a:cs typeface="Times New Roman" pitchFamily="18" charset="0"/>
              </a:rPr>
              <a:t>CNN Models</a:t>
            </a:r>
          </a:p>
        </p:txBody>
      </p:sp>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Outline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644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20</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52600"/>
            <a:ext cx="7886700" cy="60016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Sequence Diagram</a:t>
            </a: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Interaction Diagrams</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556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21</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628650" y="3025914"/>
            <a:ext cx="78867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smtClean="0">
                <a:solidFill>
                  <a:prstClr val="black"/>
                </a:solidFill>
                <a:latin typeface="Times New Roman" panose="02020603050405020304" pitchFamily="18" charset="0"/>
                <a:cs typeface="Times New Roman" panose="02020603050405020304" pitchFamily="18" charset="0"/>
              </a:rPr>
              <a:t>Sequence Diagram</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317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22</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600200" y="1921123"/>
            <a:ext cx="5731510" cy="4015740"/>
          </a:xfrm>
          <a:prstGeom prst="rect">
            <a:avLst/>
          </a:prstGeom>
        </p:spPr>
      </p:pic>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latin typeface="Times New Roman" panose="02020603050405020304" pitchFamily="18" charset="0"/>
                <a:cs typeface="Times New Roman" panose="02020603050405020304" pitchFamily="18" charset="0"/>
              </a:rPr>
              <a:t>Initiate Game</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082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23</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10" name="Content Placeholder 7"/>
          <p:cNvPicPr/>
          <p:nvPr/>
        </p:nvPicPr>
        <p:blipFill>
          <a:blip r:embed="rId3">
            <a:extLst>
              <a:ext uri="{28A0092B-C50C-407E-A947-70E740481C1C}">
                <a14:useLocalDpi xmlns:a14="http://schemas.microsoft.com/office/drawing/2010/main" val="0"/>
              </a:ext>
            </a:extLst>
          </a:blip>
          <a:stretch>
            <a:fillRect/>
          </a:stretch>
        </p:blipFill>
        <p:spPr>
          <a:xfrm>
            <a:off x="1447800" y="2029142"/>
            <a:ext cx="6705599" cy="3533458"/>
          </a:xfrm>
          <a:prstGeom prst="rect">
            <a:avLst/>
          </a:prstGeom>
        </p:spPr>
      </p:pic>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Move Detection and Execution</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034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24</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8" name="Content Placeholder 4"/>
          <p:cNvPicPr/>
          <p:nvPr/>
        </p:nvPicPr>
        <p:blipFill>
          <a:blip r:embed="rId3">
            <a:extLst>
              <a:ext uri="{28A0092B-C50C-407E-A947-70E740481C1C}">
                <a14:useLocalDpi xmlns:a14="http://schemas.microsoft.com/office/drawing/2010/main" val="0"/>
              </a:ext>
            </a:extLst>
          </a:blip>
          <a:stretch>
            <a:fillRect/>
          </a:stretch>
        </p:blipFill>
        <p:spPr>
          <a:xfrm>
            <a:off x="1706245" y="2029460"/>
            <a:ext cx="5731510" cy="2799080"/>
          </a:xfrm>
          <a:prstGeom prst="rect">
            <a:avLst/>
          </a:prstGeom>
        </p:spPr>
      </p:pic>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latin typeface="Times New Roman" panose="02020603050405020304" pitchFamily="18" charset="0"/>
                <a:cs typeface="Times New Roman" panose="02020603050405020304" pitchFamily="18" charset="0"/>
              </a:rPr>
              <a:t>Check Mate Detection</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673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25</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628650" y="3025914"/>
            <a:ext cx="78867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smtClean="0">
                <a:solidFill>
                  <a:prstClr val="black"/>
                </a:solidFill>
                <a:latin typeface="Times New Roman" panose="02020603050405020304" pitchFamily="18" charset="0"/>
                <a:cs typeface="Times New Roman" panose="02020603050405020304" pitchFamily="18" charset="0"/>
              </a:rPr>
              <a:t>Circuit Diagram</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467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26</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1295400" y="2124074"/>
            <a:ext cx="6781799" cy="3438525"/>
          </a:xfrm>
          <a:prstGeom prst="rect">
            <a:avLst/>
          </a:prstGeom>
        </p:spPr>
      </p:pic>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latin typeface="Times New Roman" panose="02020603050405020304" pitchFamily="18" charset="0"/>
                <a:cs typeface="Times New Roman" panose="02020603050405020304" pitchFamily="18" charset="0"/>
              </a:rPr>
              <a:t>Circuit Diagram</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260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27</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628650" y="3025914"/>
            <a:ext cx="78867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3126925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28</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627048"/>
            <a:ext cx="2743200" cy="48737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 y="2536686"/>
            <a:ext cx="4762500" cy="2987386"/>
          </a:xfrm>
          <a:prstGeom prst="rect">
            <a:avLst/>
          </a:prstGeom>
        </p:spPr>
      </p:pic>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Proposed Chess Playing Robot</a:t>
            </a:r>
          </a:p>
        </p:txBody>
      </p:sp>
    </p:spTree>
    <p:extLst>
      <p:ext uri="{BB962C8B-B14F-4D97-AF65-F5344CB8AC3E}">
        <p14:creationId xmlns:p14="http://schemas.microsoft.com/office/powerpoint/2010/main" val="2726777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29</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644" y="1940536"/>
            <a:ext cx="5754956" cy="3926864"/>
          </a:xfrm>
          <a:prstGeom prst="rect">
            <a:avLst/>
          </a:prstGeom>
        </p:spPr>
      </p:pic>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Proposed Chess Playing Robot</a:t>
            </a:r>
          </a:p>
        </p:txBody>
      </p:sp>
    </p:spTree>
    <p:extLst>
      <p:ext uri="{BB962C8B-B14F-4D97-AF65-F5344CB8AC3E}">
        <p14:creationId xmlns:p14="http://schemas.microsoft.com/office/powerpoint/2010/main" val="174452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66800" y="2667000"/>
            <a:ext cx="6858000" cy="1938992"/>
          </a:xfrm>
          <a:prstGeom prst="rect">
            <a:avLst/>
          </a:prstGeom>
          <a:noFill/>
          <a:ln w="9525">
            <a:noFill/>
            <a:miter lim="800000"/>
            <a:headEnd/>
            <a:tailEnd/>
          </a:ln>
          <a:effectLst/>
        </p:spPr>
        <p:txBody>
          <a:bodyPr wrap="square">
            <a:spAutoFit/>
          </a:bodyPr>
          <a:lstStyle/>
          <a:p>
            <a:pPr marL="342900" indent="-342900" algn="just">
              <a:buFont typeface="Arial" panose="020B0604020202020204" pitchFamily="34" charset="0"/>
              <a:buChar char="•"/>
            </a:pPr>
            <a:endParaRPr lang="en-US" dirty="0">
              <a:cs typeface="Arial" panose="020B0604020202020204" pitchFamily="34" charset="0"/>
            </a:endParaRPr>
          </a:p>
          <a:p>
            <a:pPr marL="342900" indent="-342900" algn="just">
              <a:buFont typeface="Arial" panose="020B0604020202020204" pitchFamily="34" charset="0"/>
              <a:buChar char="•"/>
            </a:pPr>
            <a:endParaRPr lang="en-US" dirty="0">
              <a:cs typeface="Arial" panose="020B0604020202020204" pitchFamily="34" charset="0"/>
            </a:endParaRPr>
          </a:p>
          <a:p>
            <a:pPr marL="342900" indent="-342900" algn="just">
              <a:buFont typeface="Arial" panose="020B0604020202020204" pitchFamily="34" charset="0"/>
              <a:buChar char="•"/>
            </a:pPr>
            <a:endParaRPr lang="en-US" dirty="0">
              <a:cs typeface="Arial" panose="020B0604020202020204" pitchFamily="34" charset="0"/>
            </a:endParaRPr>
          </a:p>
          <a:p>
            <a:pPr marL="342900" indent="-342900" algn="just">
              <a:buFont typeface="Arial" panose="020B0604020202020204" pitchFamily="34" charset="0"/>
              <a:buChar char="•"/>
            </a:pPr>
            <a:endParaRPr lang="en-US" dirty="0">
              <a:cs typeface="Arial" panose="020B0604020202020204" pitchFamily="34" charset="0"/>
            </a:endParaRPr>
          </a:p>
          <a:p>
            <a:pPr marL="342900" indent="-342900" algn="just">
              <a:buFont typeface="Arial" panose="020B0604020202020204" pitchFamily="34" charset="0"/>
              <a:buChar char="•"/>
            </a:pPr>
            <a:endParaRPr lang="en-US" dirty="0">
              <a:cs typeface="Arial" panose="020B0604020202020204" pitchFamily="34" charset="0"/>
            </a:endParaRPr>
          </a:p>
        </p:txBody>
      </p:sp>
      <p:sp>
        <p:nvSpPr>
          <p:cNvPr id="8" name="Date Placeholder 7"/>
          <p:cNvSpPr>
            <a:spLocks noGrp="1"/>
          </p:cNvSpPr>
          <p:nvPr>
            <p:ph type="dt" sz="half" idx="10"/>
          </p:nvPr>
        </p:nvSpPr>
        <p:spPr/>
        <p:txBody>
          <a:bodyPr/>
          <a:lstStyle/>
          <a:p>
            <a:fld id="{6E61EAAC-A2C9-44B0-BD4C-01412124CD2D}" type="datetime1">
              <a:rPr lang="en-US" smtClean="0"/>
              <a:pPr/>
              <a:t>03-Mar-22</a:t>
            </a:fld>
            <a:endParaRPr lang="en-US"/>
          </a:p>
        </p:txBody>
      </p:sp>
      <p:sp>
        <p:nvSpPr>
          <p:cNvPr id="14"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9" name="Slide Number Placeholder 8"/>
          <p:cNvSpPr>
            <a:spLocks noGrp="1"/>
          </p:cNvSpPr>
          <p:nvPr>
            <p:ph type="sldNum" sz="quarter" idx="12"/>
          </p:nvPr>
        </p:nvSpPr>
        <p:spPr/>
        <p:txBody>
          <a:bodyPr/>
          <a:lstStyle/>
          <a:p>
            <a:fld id="{18AE0659-8AA5-4D82-994B-A268F0A0EFED}" type="slidenum">
              <a:rPr lang="en-US" smtClean="0"/>
              <a:pPr/>
              <a:t>3</a:t>
            </a:fld>
            <a:endParaRPr lang="en-US"/>
          </a:p>
        </p:txBody>
      </p:sp>
      <p:sp>
        <p:nvSpPr>
          <p:cNvPr id="11" name="Rectangle 10"/>
          <p:cNvSpPr/>
          <p:nvPr/>
        </p:nvSpPr>
        <p:spPr>
          <a:xfrm>
            <a:off x="628650" y="1752600"/>
            <a:ext cx="7886700" cy="46628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Chess is a board game for two </a:t>
            </a:r>
            <a:r>
              <a:rPr lang="en-US" sz="2200" dirty="0" smtClean="0">
                <a:latin typeface="Times New Roman" panose="02020603050405020304" pitchFamily="18" charset="0"/>
                <a:cs typeface="Times New Roman" panose="02020603050405020304" pitchFamily="18" charset="0"/>
              </a:rPr>
              <a:t>players.</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played in a square board, made of 64 smaller squares, with eight squares on each </a:t>
            </a:r>
            <a:r>
              <a:rPr lang="en-US" sz="2200" dirty="0" smtClean="0">
                <a:latin typeface="Times New Roman" panose="02020603050405020304" pitchFamily="18" charset="0"/>
                <a:cs typeface="Times New Roman" panose="02020603050405020304" pitchFamily="18" charset="0"/>
              </a:rPr>
              <a:t>side.</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player starts with sixteen pieces: eight pawns, two knights, two bishops, two rooks, one queen and one </a:t>
            </a:r>
            <a:r>
              <a:rPr lang="en-US" sz="2200" dirty="0" smtClean="0">
                <a:latin typeface="Times New Roman" panose="02020603050405020304" pitchFamily="18" charset="0"/>
                <a:cs typeface="Times New Roman" panose="02020603050405020304" pitchFamily="18" charset="0"/>
              </a:rPr>
              <a:t>king.</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goal of the game is for each player to try and checkmate the king of the </a:t>
            </a:r>
            <a:r>
              <a:rPr lang="en-US" sz="2200" dirty="0" smtClean="0">
                <a:latin typeface="Times New Roman" panose="02020603050405020304" pitchFamily="18" charset="0"/>
                <a:cs typeface="Times New Roman" panose="02020603050405020304" pitchFamily="18" charset="0"/>
              </a:rPr>
              <a:t>opponent.</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Checkmate </a:t>
            </a:r>
            <a:r>
              <a:rPr lang="en-US" sz="2200" dirty="0">
                <a:latin typeface="Times New Roman" panose="02020603050405020304" pitchFamily="18" charset="0"/>
                <a:cs typeface="Times New Roman" panose="02020603050405020304" pitchFamily="18" charset="0"/>
              </a:rPr>
              <a:t>is a threat ('check') to the opposing king which no move can stop. It ends the </a:t>
            </a:r>
            <a:r>
              <a:rPr lang="en-US" sz="2200" dirty="0" smtClean="0">
                <a:latin typeface="Times New Roman" panose="02020603050405020304" pitchFamily="18" charset="0"/>
                <a:cs typeface="Times New Roman" panose="02020603050405020304" pitchFamily="18" charset="0"/>
              </a:rPr>
              <a:t>game.</a:t>
            </a:r>
          </a:p>
        </p:txBody>
      </p:sp>
      <p:pic>
        <p:nvPicPr>
          <p:cNvPr id="13" name="Picture 12" descr="dfgdfgdf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77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8"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30</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596745"/>
            <a:ext cx="8991600" cy="4759605"/>
          </a:xfrm>
          <a:prstGeom prst="rect">
            <a:avLst/>
          </a:prstGeom>
        </p:spPr>
      </p:pic>
      <p:sp>
        <p:nvSpPr>
          <p:cNvPr id="9"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Working Architecture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197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31</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457200" y="1752600"/>
            <a:ext cx="8229600" cy="3647152"/>
          </a:xfrm>
          <a:prstGeom prst="rect">
            <a:avLst/>
          </a:prstGeom>
        </p:spPr>
        <p:txBody>
          <a:bodyPr wrap="square">
            <a:spAutoFit/>
          </a:bodyPr>
          <a:lstStyle/>
          <a:p>
            <a:pPr algn="just">
              <a:lnSpc>
                <a:spcPct val="150000"/>
              </a:lnSpc>
            </a:pPr>
            <a:r>
              <a:rPr lang="en-US" sz="2200" b="1" dirty="0" smtClean="0">
                <a:latin typeface="Times New Roman" panose="02020603050405020304" pitchFamily="18" charset="0"/>
                <a:cs typeface="Times New Roman" panose="02020603050405020304" pitchFamily="18" charset="0"/>
              </a:rPr>
              <a:t>For Software</a:t>
            </a:r>
            <a:endParaRPr lang="en-US" sz="2200" b="1"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Arduino IDE for Servo Motors of the ARM</a:t>
            </a:r>
          </a:p>
          <a:p>
            <a:pPr marL="800100" lvl="1"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Python with OpenCV, numpy, matplotlib, tensorflow, chess</a:t>
            </a:r>
          </a:p>
          <a:p>
            <a:pPr marL="800100" lvl="1"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Chess Engine (</a:t>
            </a:r>
            <a:r>
              <a:rPr lang="en-US" sz="2200" b="1" dirty="0">
                <a:latin typeface="Times New Roman" panose="02020603050405020304" pitchFamily="18" charset="0"/>
                <a:cs typeface="Times New Roman" panose="02020603050405020304" pitchFamily="18" charset="0"/>
              </a:rPr>
              <a:t>Stock-fish</a:t>
            </a:r>
            <a:r>
              <a:rPr lang="en-US" sz="2200" dirty="0">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Solidworks for Windows</a:t>
            </a:r>
          </a:p>
          <a:p>
            <a:pPr marL="800100" lvl="1"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Jupyter Notebook / Jupyter Lab</a:t>
            </a:r>
          </a:p>
          <a:p>
            <a:pPr marL="800100" lvl="1"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MATLAB</a:t>
            </a:r>
            <a:endParaRPr lang="en-US" sz="2200" dirty="0">
              <a:latin typeface="Times New Roman" panose="02020603050405020304" pitchFamily="18" charset="0"/>
              <a:cs typeface="Times New Roman" panose="02020603050405020304" pitchFamily="18" charset="0"/>
            </a:endParaRP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Tools and Technologies</a:t>
            </a:r>
          </a:p>
        </p:txBody>
      </p:sp>
    </p:spTree>
    <p:extLst>
      <p:ext uri="{BB962C8B-B14F-4D97-AF65-F5344CB8AC3E}">
        <p14:creationId xmlns:p14="http://schemas.microsoft.com/office/powerpoint/2010/main" val="2996962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32</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457200" y="1752600"/>
            <a:ext cx="8229600" cy="4662815"/>
          </a:xfrm>
          <a:prstGeom prst="rect">
            <a:avLst/>
          </a:prstGeom>
        </p:spPr>
        <p:txBody>
          <a:bodyPr wrap="square">
            <a:sp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For </a:t>
            </a:r>
            <a:r>
              <a:rPr lang="en-US" sz="2200" b="1" dirty="0" smtClean="0">
                <a:latin typeface="Times New Roman" panose="02020603050405020304" pitchFamily="18" charset="0"/>
                <a:cs typeface="Times New Roman" panose="02020603050405020304" pitchFamily="18" charset="0"/>
              </a:rPr>
              <a:t>Hardware</a:t>
            </a:r>
          </a:p>
          <a:p>
            <a:pPr marL="800100" lvl="1"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Robotic ARM</a:t>
            </a:r>
          </a:p>
          <a:p>
            <a:pPr marL="800100" lvl="1"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Arduino UNO R3</a:t>
            </a:r>
          </a:p>
          <a:p>
            <a:pPr marL="800100" lvl="1"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TowerPro SG90 Servo </a:t>
            </a:r>
            <a:r>
              <a:rPr lang="en-US" sz="2200" dirty="0">
                <a:latin typeface="Times New Roman" panose="02020603050405020304" pitchFamily="18" charset="0"/>
                <a:cs typeface="Times New Roman" panose="02020603050405020304" pitchFamily="18" charset="0"/>
              </a:rPr>
              <a:t>M</a:t>
            </a:r>
            <a:r>
              <a:rPr lang="en-US" sz="2200" dirty="0" smtClean="0">
                <a:latin typeface="Times New Roman" panose="02020603050405020304" pitchFamily="18" charset="0"/>
                <a:cs typeface="Times New Roman" panose="02020603050405020304" pitchFamily="18" charset="0"/>
              </a:rPr>
              <a:t>otor x3</a:t>
            </a:r>
          </a:p>
          <a:p>
            <a:pPr marL="800100" lvl="1"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TowerPro MG996-R Servo </a:t>
            </a:r>
            <a:r>
              <a:rPr lang="en-US" sz="2200" dirty="0">
                <a:latin typeface="Times New Roman" panose="02020603050405020304" pitchFamily="18" charset="0"/>
                <a:cs typeface="Times New Roman" panose="02020603050405020304" pitchFamily="18" charset="0"/>
              </a:rPr>
              <a:t>M</a:t>
            </a:r>
            <a:r>
              <a:rPr lang="en-US" sz="2200" dirty="0" smtClean="0">
                <a:latin typeface="Times New Roman" panose="02020603050405020304" pitchFamily="18" charset="0"/>
                <a:cs typeface="Times New Roman" panose="02020603050405020304" pitchFamily="18" charset="0"/>
              </a:rPr>
              <a:t>otor x1</a:t>
            </a:r>
          </a:p>
          <a:p>
            <a:pPr marL="800100" lvl="1"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Power HD 1501MG Servo Motor x2</a:t>
            </a:r>
          </a:p>
          <a:p>
            <a:pPr marL="800100" lvl="1"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Camera Module</a:t>
            </a:r>
          </a:p>
          <a:p>
            <a:pPr marL="800100" lvl="1"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Voltage Regulator LM2596</a:t>
            </a:r>
          </a:p>
          <a:p>
            <a:pPr marL="800100" lvl="1"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Breadboard</a:t>
            </a: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Tools and Technologies</a:t>
            </a:r>
          </a:p>
        </p:txBody>
      </p:sp>
    </p:spTree>
    <p:extLst>
      <p:ext uri="{BB962C8B-B14F-4D97-AF65-F5344CB8AC3E}">
        <p14:creationId xmlns:p14="http://schemas.microsoft.com/office/powerpoint/2010/main" val="366055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33</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Chess Engine</a:t>
            </a:r>
            <a:endParaRPr lang="en-US" sz="4000" dirty="0">
              <a:latin typeface="Times New Roman" panose="02020603050405020304" pitchFamily="18" charset="0"/>
              <a:cs typeface="Times New Roman" panose="02020603050405020304" pitchFamily="18" charset="0"/>
            </a:endParaRPr>
          </a:p>
        </p:txBody>
      </p:sp>
      <p:sp>
        <p:nvSpPr>
          <p:cNvPr id="11" name="Text Box 5"/>
          <p:cNvSpPr txBox="1">
            <a:spLocks noChangeArrowheads="1"/>
          </p:cNvSpPr>
          <p:nvPr/>
        </p:nvSpPr>
        <p:spPr bwMode="auto">
          <a:xfrm>
            <a:off x="628650" y="1742935"/>
            <a:ext cx="7886700" cy="3416320"/>
          </a:xfrm>
          <a:prstGeom prst="rect">
            <a:avLst/>
          </a:prstGeom>
          <a:noFill/>
          <a:ln w="9525">
            <a:noFill/>
            <a:miter lim="800000"/>
            <a:headEnd/>
            <a:tailEnd/>
          </a:ln>
          <a:effectLst/>
        </p:spPr>
        <p:txBody>
          <a:bodyPr wrap="square">
            <a:spAutoFit/>
          </a:bodyPr>
          <a:lstStyle/>
          <a:p>
            <a:pPr marL="342900" indent="-342900" algn="just">
              <a:spcBef>
                <a:spcPct val="50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chess engine is a computer program that analyzes chess positions and returns what it calculates to be the best move </a:t>
            </a:r>
            <a:r>
              <a:rPr lang="en-US" dirty="0" smtClean="0">
                <a:latin typeface="Times New Roman" panose="02020603050405020304" pitchFamily="18" charset="0"/>
                <a:cs typeface="Times New Roman" panose="02020603050405020304" pitchFamily="18" charset="0"/>
              </a:rPr>
              <a:t>options.</a:t>
            </a:r>
          </a:p>
          <a:p>
            <a:pPr marL="342900" indent="-342900" algn="just">
              <a:spcBef>
                <a:spcPct val="5000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computers were chess players, engines would be their </a:t>
            </a:r>
            <a:r>
              <a:rPr lang="en-US" dirty="0" smtClean="0">
                <a:latin typeface="Times New Roman" panose="02020603050405020304" pitchFamily="18" charset="0"/>
                <a:cs typeface="Times New Roman" panose="02020603050405020304" pitchFamily="18" charset="0"/>
              </a:rPr>
              <a:t>brains.</a:t>
            </a:r>
          </a:p>
          <a:p>
            <a:pPr marL="342900" indent="-342900" algn="just">
              <a:spcBef>
                <a:spcPct val="5000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Chess.com</a:t>
            </a:r>
            <a:r>
              <a:rPr lang="en-US" dirty="0">
                <a:latin typeface="Times New Roman" panose="02020603050405020304" pitchFamily="18" charset="0"/>
                <a:cs typeface="Times New Roman" panose="02020603050405020304" pitchFamily="18" charset="0"/>
              </a:rPr>
              <a:t>, for instance, allows users to play against computer personalities using the Komodo engine and uses Stockfish in the Analysis Board.</a:t>
            </a:r>
          </a:p>
        </p:txBody>
      </p:sp>
    </p:spTree>
    <p:extLst>
      <p:ext uri="{BB962C8B-B14F-4D97-AF65-F5344CB8AC3E}">
        <p14:creationId xmlns:p14="http://schemas.microsoft.com/office/powerpoint/2010/main" val="4131877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34</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1" name="Text Box 5"/>
          <p:cNvSpPr txBox="1">
            <a:spLocks noChangeArrowheads="1"/>
          </p:cNvSpPr>
          <p:nvPr/>
        </p:nvSpPr>
        <p:spPr bwMode="auto">
          <a:xfrm>
            <a:off x="628650" y="1676400"/>
            <a:ext cx="7886700" cy="4251164"/>
          </a:xfrm>
          <a:prstGeom prst="rect">
            <a:avLst/>
          </a:prstGeom>
          <a:noFill/>
          <a:ln w="9525">
            <a:noFill/>
            <a:miter lim="800000"/>
            <a:headEnd/>
            <a:tailEnd/>
          </a:ln>
          <a:effectLst/>
        </p:spPr>
        <p:txBody>
          <a:bodyPr wrap="square">
            <a:spAutoFit/>
          </a:bodyPr>
          <a:lstStyle/>
          <a:p>
            <a:pPr algn="just">
              <a:spcBef>
                <a:spcPct val="50000"/>
              </a:spcBef>
            </a:pPr>
            <a:r>
              <a:rPr lang="en-US" sz="2350" dirty="0" smtClean="0"/>
              <a:t>Most Popular Chess Engines:</a:t>
            </a:r>
          </a:p>
          <a:p>
            <a:pPr marL="800100" lvl="1" indent="-342900" algn="just">
              <a:spcBef>
                <a:spcPct val="50000"/>
              </a:spcBef>
              <a:buFont typeface="Arial" panose="020B0604020202020204" pitchFamily="34" charset="0"/>
              <a:buChar char="•"/>
            </a:pPr>
            <a:r>
              <a:rPr lang="en-US" sz="2350" dirty="0" smtClean="0"/>
              <a:t>Stockfish</a:t>
            </a:r>
          </a:p>
          <a:p>
            <a:pPr marL="800100" lvl="1" indent="-342900" algn="just">
              <a:spcBef>
                <a:spcPct val="50000"/>
              </a:spcBef>
              <a:buFont typeface="Arial" panose="020B0604020202020204" pitchFamily="34" charset="0"/>
              <a:buChar char="•"/>
            </a:pPr>
            <a:r>
              <a:rPr lang="en-US" sz="2350" dirty="0" smtClean="0"/>
              <a:t>Alpha Zero</a:t>
            </a:r>
          </a:p>
          <a:p>
            <a:pPr marL="800100" lvl="1" indent="-342900" algn="just">
              <a:spcBef>
                <a:spcPct val="50000"/>
              </a:spcBef>
              <a:buFont typeface="Arial" panose="020B0604020202020204" pitchFamily="34" charset="0"/>
              <a:buChar char="•"/>
            </a:pPr>
            <a:r>
              <a:rPr lang="en-US" sz="2350" dirty="0" err="1" smtClean="0"/>
              <a:t>Leela</a:t>
            </a:r>
            <a:r>
              <a:rPr lang="en-US" sz="2350" dirty="0" smtClean="0"/>
              <a:t> Chess Zero</a:t>
            </a:r>
          </a:p>
          <a:p>
            <a:pPr marL="800100" lvl="1" indent="-342900" algn="just">
              <a:spcBef>
                <a:spcPct val="50000"/>
              </a:spcBef>
              <a:buFont typeface="Arial" panose="020B0604020202020204" pitchFamily="34" charset="0"/>
              <a:buChar char="•"/>
            </a:pPr>
            <a:r>
              <a:rPr lang="en-US" sz="2350" dirty="0" smtClean="0"/>
              <a:t>Komodo Chess</a:t>
            </a:r>
          </a:p>
          <a:p>
            <a:pPr marL="800100" lvl="1" indent="-342900" algn="just">
              <a:spcBef>
                <a:spcPct val="50000"/>
              </a:spcBef>
              <a:buFont typeface="Arial" panose="020B0604020202020204" pitchFamily="34" charset="0"/>
              <a:buChar char="•"/>
            </a:pPr>
            <a:r>
              <a:rPr lang="en-US" sz="2350" dirty="0" smtClean="0"/>
              <a:t>Deep Blue</a:t>
            </a:r>
          </a:p>
          <a:p>
            <a:pPr marL="800100" lvl="1" indent="-342900" algn="just">
              <a:spcBef>
                <a:spcPct val="50000"/>
              </a:spcBef>
              <a:buFont typeface="Arial" panose="020B0604020202020204" pitchFamily="34" charset="0"/>
              <a:buChar char="•"/>
            </a:pPr>
            <a:r>
              <a:rPr lang="en-US" sz="2350" dirty="0" smtClean="0"/>
              <a:t>Shredder Chess</a:t>
            </a:r>
          </a:p>
          <a:p>
            <a:pPr marL="800100" lvl="1" indent="-342900" algn="just">
              <a:spcBef>
                <a:spcPct val="50000"/>
              </a:spcBef>
              <a:buFont typeface="Arial" panose="020B0604020202020204" pitchFamily="34" charset="0"/>
              <a:buChar char="•"/>
            </a:pPr>
            <a:r>
              <a:rPr lang="en-US" sz="2350" dirty="0" smtClean="0"/>
              <a:t>Fritz</a:t>
            </a:r>
          </a:p>
        </p:txBody>
      </p:sp>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Chess Engine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8364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35</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1" name="Text Box 5"/>
          <p:cNvSpPr txBox="1">
            <a:spLocks noChangeArrowheads="1"/>
          </p:cNvSpPr>
          <p:nvPr/>
        </p:nvSpPr>
        <p:spPr bwMode="auto">
          <a:xfrm>
            <a:off x="628649" y="1742935"/>
            <a:ext cx="7886701" cy="4626908"/>
          </a:xfrm>
          <a:prstGeom prst="rect">
            <a:avLst/>
          </a:prstGeom>
          <a:noFill/>
          <a:ln w="9525">
            <a:noFill/>
            <a:miter lim="800000"/>
            <a:headEnd/>
            <a:tailEnd/>
          </a:ln>
          <a:effectLst/>
        </p:spPr>
        <p:txBody>
          <a:bodyPr wrap="square">
            <a:spAutoFit/>
          </a:bodyPr>
          <a:lstStyle/>
          <a:p>
            <a:r>
              <a:rPr lang="en-US" sz="3200" b="1" dirty="0" smtClean="0">
                <a:latin typeface="Times New Roman" panose="02020603050405020304" pitchFamily="18" charset="0"/>
                <a:cs typeface="Times New Roman" panose="02020603050405020304" pitchFamily="18" charset="0"/>
              </a:rPr>
              <a:t>Stockfish:</a:t>
            </a:r>
            <a:endParaRPr lang="en-US" sz="3200" b="1" dirty="0">
              <a:latin typeface="Times New Roman" panose="02020603050405020304" pitchFamily="18" charset="0"/>
              <a:cs typeface="Times New Roman" panose="02020603050405020304" pitchFamily="18" charset="0"/>
            </a:endParaRPr>
          </a:p>
          <a:p>
            <a:pPr marL="342900" indent="-342900">
              <a:spcBef>
                <a:spcPts val="144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Stockfish is </a:t>
            </a:r>
            <a:r>
              <a:rPr lang="en-US" dirty="0">
                <a:latin typeface="Times New Roman" panose="02020603050405020304" pitchFamily="18" charset="0"/>
                <a:cs typeface="Times New Roman" panose="02020603050405020304" pitchFamily="18" charset="0"/>
              </a:rPr>
              <a:t>currently the strongest chess engine available to the </a:t>
            </a:r>
            <a:r>
              <a:rPr lang="en-US" dirty="0" smtClean="0">
                <a:latin typeface="Times New Roman" panose="02020603050405020304" pitchFamily="18" charset="0"/>
                <a:cs typeface="Times New Roman" panose="02020603050405020304" pitchFamily="18" charset="0"/>
              </a:rPr>
              <a:t>public.</a:t>
            </a:r>
          </a:p>
          <a:p>
            <a:pPr marL="342900" indent="-342900">
              <a:spcBef>
                <a:spcPts val="144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an open-source engine, an entire community of people is helping to develop and improve </a:t>
            </a:r>
            <a:r>
              <a:rPr lang="en-US" dirty="0" smtClean="0">
                <a:latin typeface="Times New Roman" panose="02020603050405020304" pitchFamily="18" charset="0"/>
                <a:cs typeface="Times New Roman" panose="02020603050405020304" pitchFamily="18" charset="0"/>
              </a:rPr>
              <a:t>it.</a:t>
            </a:r>
          </a:p>
          <a:p>
            <a:pPr marL="342900" indent="-342900">
              <a:spcBef>
                <a:spcPts val="144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Like </a:t>
            </a:r>
            <a:r>
              <a:rPr lang="en-US" dirty="0">
                <a:latin typeface="Times New Roman" panose="02020603050405020304" pitchFamily="18" charset="0"/>
                <a:cs typeface="Times New Roman" panose="02020603050405020304" pitchFamily="18" charset="0"/>
              </a:rPr>
              <a:t>many others, Stockfish has included neural networks in its code to make even better evaluations of chess </a:t>
            </a:r>
            <a:r>
              <a:rPr lang="en-US" dirty="0" smtClean="0">
                <a:latin typeface="Times New Roman" panose="02020603050405020304" pitchFamily="18" charset="0"/>
                <a:cs typeface="Times New Roman" panose="02020603050405020304" pitchFamily="18" charset="0"/>
              </a:rPr>
              <a:t>positions.</a:t>
            </a:r>
          </a:p>
          <a:p>
            <a:pPr marL="342900" indent="-342900">
              <a:spcBef>
                <a:spcPts val="144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Stockfish </a:t>
            </a:r>
            <a:r>
              <a:rPr lang="en-US" dirty="0">
                <a:latin typeface="Times New Roman" panose="02020603050405020304" pitchFamily="18" charset="0"/>
                <a:cs typeface="Times New Roman" panose="02020603050405020304" pitchFamily="18" charset="0"/>
              </a:rPr>
              <a:t>is available to the public on all major platforms like Windows, Mac OS X, Linux, iOS, and Android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Chess Engine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639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36</a:t>
            </a:fld>
            <a:endParaRPr lang="en-US"/>
          </a:p>
        </p:txBody>
      </p:sp>
      <p:pic>
        <p:nvPicPr>
          <p:cNvPr id="5" name="Picture 4" descr="dfgdfgdf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990002"/>
            <a:ext cx="7886700" cy="960328"/>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The Chess playing robot uses two </a:t>
            </a:r>
            <a:r>
              <a:rPr lang="en-US" sz="2000" dirty="0" smtClean="0">
                <a:latin typeface="Times New Roman" panose="02020603050405020304" pitchFamily="18" charset="0"/>
                <a:cs typeface="Times New Roman" panose="02020603050405020304" pitchFamily="18" charset="0"/>
              </a:rPr>
              <a:t>Convolution Neural Network (</a:t>
            </a:r>
            <a:r>
              <a:rPr lang="en-US" sz="2000" b="1" dirty="0" smtClean="0">
                <a:latin typeface="Times New Roman" panose="02020603050405020304" pitchFamily="18" charset="0"/>
                <a:cs typeface="Times New Roman" panose="02020603050405020304" pitchFamily="18" charset="0"/>
              </a:rPr>
              <a:t>CNN</a:t>
            </a:r>
            <a:r>
              <a:rPr lang="en-US" sz="2000" dirty="0" smtClean="0">
                <a:latin typeface="Times New Roman" panose="02020603050405020304" pitchFamily="18" charset="0"/>
                <a:cs typeface="Times New Roman" panose="02020603050405020304" pitchFamily="18" charset="0"/>
              </a:rPr>
              <a:t>)models:</a:t>
            </a: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CNN Models</a:t>
            </a:r>
            <a:endParaRPr lang="en-US" sz="4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 y="3429000"/>
            <a:ext cx="9135308" cy="2279784"/>
          </a:xfrm>
          <a:prstGeom prst="rect">
            <a:avLst/>
          </a:prstGeom>
        </p:spPr>
      </p:pic>
    </p:spTree>
    <p:extLst>
      <p:ext uri="{BB962C8B-B14F-4D97-AF65-F5344CB8AC3E}">
        <p14:creationId xmlns:p14="http://schemas.microsoft.com/office/powerpoint/2010/main" val="2751113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37</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52600"/>
            <a:ext cx="7886700" cy="2646878"/>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Purpose:</a:t>
            </a:r>
          </a:p>
          <a:p>
            <a:pPr algn="just">
              <a:lnSpc>
                <a:spcPct val="150000"/>
              </a:lnSpc>
            </a:pP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model finds the chess board from the original picture based on the dataset of the possible corners. </a:t>
            </a:r>
          </a:p>
          <a:p>
            <a:pPr algn="just">
              <a:lnSpc>
                <a:spcPct val="150000"/>
              </a:lnSpc>
            </a:pPr>
            <a:endParaRPr lang="en-US" sz="2000" b="1" dirty="0" smtClean="0">
              <a:latin typeface="Times New Roman" panose="02020603050405020304" pitchFamily="18" charset="0"/>
              <a:cs typeface="Times New Roman" panose="02020603050405020304" pitchFamily="18" charset="0"/>
            </a:endParaRPr>
          </a:p>
          <a:p>
            <a:pPr algn="just">
              <a:lnSpc>
                <a:spcPct val="150000"/>
              </a:lnSpc>
            </a:pPr>
            <a:r>
              <a:rPr lang="en-US" sz="2000" b="1" dirty="0" smtClean="0">
                <a:latin typeface="Times New Roman" panose="02020603050405020304" pitchFamily="18" charset="0"/>
                <a:cs typeface="Times New Roman" panose="02020603050405020304" pitchFamily="18" charset="0"/>
              </a:rPr>
              <a:t>Accuracy:</a:t>
            </a:r>
            <a:endParaRPr lang="en-US" sz="2000" b="1" dirty="0">
              <a:latin typeface="Times New Roman" panose="02020603050405020304" pitchFamily="18" charset="0"/>
              <a:cs typeface="Times New Roman" panose="02020603050405020304" pitchFamily="18" charset="0"/>
            </a:endParaRP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CNN Models - 	Model 1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677" y="4491811"/>
            <a:ext cx="7296150" cy="1094423"/>
          </a:xfrm>
          <a:prstGeom prst="rect">
            <a:avLst/>
          </a:prstGeom>
        </p:spPr>
      </p:pic>
    </p:spTree>
    <p:extLst>
      <p:ext uri="{BB962C8B-B14F-4D97-AF65-F5344CB8AC3E}">
        <p14:creationId xmlns:p14="http://schemas.microsoft.com/office/powerpoint/2010/main" val="3361473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38</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52600"/>
            <a:ext cx="7768570" cy="646331"/>
          </a:xfrm>
          <a:prstGeom prst="rect">
            <a:avLst/>
          </a:prstGeom>
        </p:spPr>
        <p:txBody>
          <a:bodyPr wrap="square">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Dataset: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346854"/>
            <a:ext cx="7330420" cy="4121349"/>
          </a:xfrm>
          <a:prstGeom prst="rect">
            <a:avLst/>
          </a:prstGeom>
        </p:spPr>
      </p:pic>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CNN Models - 	Model 1 </a:t>
            </a:r>
          </a:p>
        </p:txBody>
      </p:sp>
    </p:spTree>
    <p:extLst>
      <p:ext uri="{BB962C8B-B14F-4D97-AF65-F5344CB8AC3E}">
        <p14:creationId xmlns:p14="http://schemas.microsoft.com/office/powerpoint/2010/main" val="6646578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39</a:t>
            </a:fld>
            <a:endParaRPr lang="en-US"/>
          </a:p>
        </p:txBody>
      </p:sp>
      <p:graphicFrame>
        <p:nvGraphicFramePr>
          <p:cNvPr id="25" name="Diagram 24"/>
          <p:cNvGraphicFramePr/>
          <p:nvPr>
            <p:extLst>
              <p:ext uri="{D42A27DB-BD31-4B8C-83A1-F6EECF244321}">
                <p14:modId xmlns:p14="http://schemas.microsoft.com/office/powerpoint/2010/main" val="3247670092"/>
              </p:ext>
            </p:extLst>
          </p:nvPr>
        </p:nvGraphicFramePr>
        <p:xfrm>
          <a:off x="228600" y="831574"/>
          <a:ext cx="9144000" cy="564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Box 5"/>
          <p:cNvSpPr txBox="1">
            <a:spLocks noChangeArrowheads="1"/>
          </p:cNvSpPr>
          <p:nvPr/>
        </p:nvSpPr>
        <p:spPr bwMode="auto">
          <a:xfrm>
            <a:off x="6752" y="76200"/>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CNN Models - 	Model 1 </a:t>
            </a:r>
          </a:p>
        </p:txBody>
      </p:sp>
    </p:spTree>
    <p:extLst>
      <p:ext uri="{BB962C8B-B14F-4D97-AF65-F5344CB8AC3E}">
        <p14:creationId xmlns:p14="http://schemas.microsoft.com/office/powerpoint/2010/main" val="405963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0" name="Rectangle 9"/>
          <p:cNvSpPr/>
          <p:nvPr/>
        </p:nvSpPr>
        <p:spPr>
          <a:xfrm>
            <a:off x="628650" y="1676400"/>
            <a:ext cx="7886700" cy="4247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In previous years, a large number of chess playing machines were planned or </a:t>
            </a:r>
            <a:r>
              <a:rPr lang="en-US" sz="2000" dirty="0" smtClean="0"/>
              <a:t>constructed.</a:t>
            </a:r>
          </a:p>
          <a:p>
            <a:pPr marL="342900" indent="-342900" algn="just">
              <a:lnSpc>
                <a:spcPct val="150000"/>
              </a:lnSpc>
              <a:buFont typeface="Arial" panose="020B0604020202020204" pitchFamily="34" charset="0"/>
              <a:buChar char="•"/>
            </a:pPr>
            <a:endParaRPr lang="en-US" sz="2000" dirty="0" smtClean="0"/>
          </a:p>
          <a:p>
            <a:pPr marL="342900" indent="-342900" algn="just">
              <a:lnSpc>
                <a:spcPct val="150000"/>
              </a:lnSpc>
              <a:buFont typeface="Arial" panose="020B0604020202020204" pitchFamily="34" charset="0"/>
              <a:buChar char="•"/>
            </a:pPr>
            <a:r>
              <a:rPr lang="en-US" sz="2000" dirty="0" smtClean="0"/>
              <a:t>The </a:t>
            </a:r>
            <a:r>
              <a:rPr lang="en-US" sz="2000" dirty="0"/>
              <a:t>first chess program was developed by Alan </a:t>
            </a:r>
            <a:r>
              <a:rPr lang="en-US" sz="2000" dirty="0" smtClean="0"/>
              <a:t>Turing </a:t>
            </a:r>
            <a:r>
              <a:rPr lang="en-US" sz="2000" dirty="0"/>
              <a:t>in 1950 as an example of what a computer can </a:t>
            </a:r>
            <a:r>
              <a:rPr lang="en-US" sz="2000" dirty="0" smtClean="0"/>
              <a:t>do.</a:t>
            </a:r>
          </a:p>
          <a:p>
            <a:pPr marL="342900" indent="-342900" algn="just">
              <a:lnSpc>
                <a:spcPct val="150000"/>
              </a:lnSpc>
              <a:buFont typeface="Arial" panose="020B0604020202020204" pitchFamily="34" charset="0"/>
              <a:buChar char="•"/>
            </a:pPr>
            <a:endParaRPr lang="en-US" sz="2000" dirty="0" smtClean="0"/>
          </a:p>
          <a:p>
            <a:pPr marL="342900" indent="-342900" algn="just">
              <a:lnSpc>
                <a:spcPct val="150000"/>
              </a:lnSpc>
              <a:buFont typeface="Arial" panose="020B0604020202020204" pitchFamily="34" charset="0"/>
              <a:buChar char="•"/>
            </a:pPr>
            <a:r>
              <a:rPr lang="en-US" sz="2000" dirty="0"/>
              <a:t>The two most common mechanism for moving pieces is either a robotic arm that lifts the pieces or an X-Y controlled magnetic slider underneath the board. </a:t>
            </a:r>
            <a:endParaRPr lang="en-US" sz="2200" dirty="0" smtClean="0">
              <a:latin typeface="Times New Roman" panose="02020603050405020304" pitchFamily="18" charset="0"/>
              <a:cs typeface="Times New Roman" panose="02020603050405020304" pitchFamily="18" charset="0"/>
            </a:endParaRPr>
          </a:p>
        </p:txBody>
      </p:sp>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Literature Review</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49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40</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52600"/>
            <a:ext cx="7886700" cy="1749197"/>
          </a:xfrm>
          <a:prstGeom prst="rect">
            <a:avLst/>
          </a:prstGeom>
        </p:spPr>
        <p:txBody>
          <a:bodyPr wrap="square">
            <a:spAutoFit/>
          </a:bodyPr>
          <a:lstStyle/>
          <a:p>
            <a:pPr algn="just">
              <a:lnSpc>
                <a:spcPct val="150000"/>
              </a:lnSpc>
              <a:spcBef>
                <a:spcPts val="1440"/>
              </a:spcBef>
            </a:pPr>
            <a:r>
              <a:rPr lang="en-US" b="1" dirty="0" smtClean="0">
                <a:latin typeface="Times New Roman" panose="02020603050405020304" pitchFamily="18" charset="0"/>
                <a:cs typeface="Times New Roman" panose="02020603050405020304" pitchFamily="18" charset="0"/>
              </a:rPr>
              <a:t>Purpose:</a:t>
            </a:r>
            <a:endParaRPr lang="en-US" sz="2000" b="1" dirty="0" smtClean="0">
              <a:latin typeface="Times New Roman" panose="02020603050405020304" pitchFamily="18" charset="0"/>
              <a:cs typeface="Times New Roman" panose="02020603050405020304" pitchFamily="18" charset="0"/>
            </a:endParaRPr>
          </a:p>
          <a:p>
            <a:pPr>
              <a:spcBef>
                <a:spcPts val="1440"/>
              </a:spcBef>
            </a:pPr>
            <a:r>
              <a:rPr lang="en-US" sz="2000" dirty="0" smtClean="0">
                <a:latin typeface="Times New Roman" panose="02020603050405020304" pitchFamily="18" charset="0"/>
                <a:cs typeface="Times New Roman" panose="02020603050405020304" pitchFamily="18" charset="0"/>
              </a:rPr>
              <a:t>The last output of  1</a:t>
            </a:r>
            <a:r>
              <a:rPr lang="en-US" sz="2000" baseline="30000" dirty="0" smtClean="0">
                <a:latin typeface="Times New Roman" panose="02020603050405020304" pitchFamily="18" charset="0"/>
                <a:cs typeface="Times New Roman" panose="02020603050405020304" pitchFamily="18" charset="0"/>
              </a:rPr>
              <a:t>st</a:t>
            </a:r>
            <a:r>
              <a:rPr lang="en-US" sz="2000" dirty="0" smtClean="0">
                <a:latin typeface="Times New Roman" panose="02020603050405020304" pitchFamily="18" charset="0"/>
                <a:cs typeface="Times New Roman" panose="02020603050405020304" pitchFamily="18" charset="0"/>
              </a:rPr>
              <a:t> Model needs to be preprocessed before sending it to the next Model. The image is divided/cut into 64 Equal Images of size 150 x 150</a:t>
            </a:r>
            <a:r>
              <a:rPr lang="en-US" sz="2000" b="1" dirty="0">
                <a:latin typeface="Times New Roman" panose="02020603050405020304" pitchFamily="18" charset="0"/>
                <a:cs typeface="Times New Roman" panose="02020603050405020304" pitchFamily="18" charset="0"/>
              </a:rPr>
              <a:t>.</a:t>
            </a:r>
          </a:p>
        </p:txBody>
      </p:sp>
      <p:sp>
        <p:nvSpPr>
          <p:cNvPr id="10" name="Rectangle 9"/>
          <p:cNvSpPr/>
          <p:nvPr/>
        </p:nvSpPr>
        <p:spPr>
          <a:xfrm>
            <a:off x="638175" y="3570546"/>
            <a:ext cx="3106726" cy="2662832"/>
          </a:xfrm>
          <a:prstGeom prst="rect">
            <a:avLst/>
          </a:prstGeom>
          <a:blipFill rotWithShape="1">
            <a:blip r:embed="rId3"/>
            <a:stretch>
              <a:fillRect/>
            </a:stretch>
          </a:blip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Rectangle 10"/>
          <p:cNvSpPr/>
          <p:nvPr/>
        </p:nvSpPr>
        <p:spPr>
          <a:xfrm>
            <a:off x="5403039" y="3565759"/>
            <a:ext cx="3112311" cy="2667619"/>
          </a:xfrm>
          <a:prstGeom prst="rect">
            <a:avLst/>
          </a:prstGeom>
          <a:blipFill rotWithShape="1">
            <a:blip r:embed="rId4"/>
            <a:stretch>
              <a:fillRect/>
            </a:stretch>
          </a:blip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lvl="0"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CNN Models - 	Preprocessing </a:t>
            </a:r>
          </a:p>
        </p:txBody>
      </p:sp>
    </p:spTree>
    <p:extLst>
      <p:ext uri="{BB962C8B-B14F-4D97-AF65-F5344CB8AC3E}">
        <p14:creationId xmlns:p14="http://schemas.microsoft.com/office/powerpoint/2010/main" val="38088411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41</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1" y="1790859"/>
            <a:ext cx="7886700" cy="3170099"/>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Purpose:</a:t>
            </a:r>
          </a:p>
          <a:p>
            <a:pPr algn="just">
              <a:lnSpc>
                <a:spcPct val="150000"/>
              </a:lnSpc>
            </a:pP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output of the 1st model is the input of the 2nd </a:t>
            </a:r>
            <a:r>
              <a:rPr lang="en-US" sz="2000" dirty="0" smtClean="0">
                <a:latin typeface="Times New Roman" panose="02020603050405020304" pitchFamily="18" charset="0"/>
                <a:cs typeface="Times New Roman" panose="02020603050405020304" pitchFamily="18" charset="0"/>
              </a:rPr>
              <a:t>model after Preprocessing. The Preprocessing creates 64 images of 150 x 150 size. The preprocessed 64 images are then classified into one of the </a:t>
            </a:r>
            <a:r>
              <a:rPr lang="en-US" sz="2000" dirty="0">
                <a:latin typeface="Times New Roman" panose="02020603050405020304" pitchFamily="18" charset="0"/>
                <a:cs typeface="Times New Roman" panose="02020603050405020304" pitchFamily="18" charset="0"/>
              </a:rPr>
              <a:t>13 classes, finding out which square belongs to which class and then creates the 8x8 array which represents the current status of this chess board. </a:t>
            </a:r>
            <a:endParaRPr lang="en-US" sz="2000" dirty="0" smtClean="0">
              <a:latin typeface="Times New Roman" panose="02020603050405020304" pitchFamily="18" charset="0"/>
              <a:cs typeface="Times New Roman" panose="02020603050405020304" pitchFamily="18" charset="0"/>
            </a:endParaRPr>
          </a:p>
          <a:p>
            <a:endParaRPr lang="en-US" sz="2000" b="1" i="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Accuracy:</a:t>
            </a:r>
            <a:endParaRPr lang="en-US" sz="2000" b="1" dirty="0">
              <a:latin typeface="Times New Roman" panose="02020603050405020304" pitchFamily="18" charset="0"/>
              <a:cs typeface="Times New Roman" panose="02020603050405020304" pitchFamily="18" charset="0"/>
            </a:endParaRP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CNN Models - 	Model 2</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581" y="4945054"/>
            <a:ext cx="7068342" cy="1411296"/>
          </a:xfrm>
          <a:prstGeom prst="rect">
            <a:avLst/>
          </a:prstGeom>
        </p:spPr>
      </p:pic>
    </p:spTree>
    <p:extLst>
      <p:ext uri="{BB962C8B-B14F-4D97-AF65-F5344CB8AC3E}">
        <p14:creationId xmlns:p14="http://schemas.microsoft.com/office/powerpoint/2010/main" val="3526830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42</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52600"/>
            <a:ext cx="7886700" cy="646331"/>
          </a:xfrm>
          <a:prstGeom prst="rect">
            <a:avLst/>
          </a:prstGeom>
        </p:spPr>
        <p:txBody>
          <a:bodyPr wrap="square">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Dataset: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631" y="2281083"/>
            <a:ext cx="7424739" cy="4174377"/>
          </a:xfrm>
          <a:prstGeom prst="rect">
            <a:avLst/>
          </a:prstGeom>
        </p:spPr>
      </p:pic>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CNN Models - 	Model 2</a:t>
            </a:r>
          </a:p>
        </p:txBody>
      </p:sp>
    </p:spTree>
    <p:extLst>
      <p:ext uri="{BB962C8B-B14F-4D97-AF65-F5344CB8AC3E}">
        <p14:creationId xmlns:p14="http://schemas.microsoft.com/office/powerpoint/2010/main" val="1600270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43</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52600"/>
            <a:ext cx="7886700" cy="646331"/>
          </a:xfrm>
          <a:prstGeom prst="rect">
            <a:avLst/>
          </a:prstGeom>
        </p:spPr>
        <p:txBody>
          <a:bodyPr wrap="square">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Dataset: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236787"/>
            <a:ext cx="7541836" cy="4240212"/>
          </a:xfrm>
          <a:prstGeom prst="rect">
            <a:avLst/>
          </a:prstGeom>
        </p:spPr>
      </p:pic>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CNN Models - 	Model 2</a:t>
            </a:r>
          </a:p>
        </p:txBody>
      </p:sp>
    </p:spTree>
    <p:extLst>
      <p:ext uri="{BB962C8B-B14F-4D97-AF65-F5344CB8AC3E}">
        <p14:creationId xmlns:p14="http://schemas.microsoft.com/office/powerpoint/2010/main" val="6884052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44</a:t>
            </a:fld>
            <a:endParaRPr lang="en-US"/>
          </a:p>
        </p:txBody>
      </p:sp>
      <p:graphicFrame>
        <p:nvGraphicFramePr>
          <p:cNvPr id="74" name="Diagram 73"/>
          <p:cNvGraphicFramePr/>
          <p:nvPr>
            <p:extLst>
              <p:ext uri="{D42A27DB-BD31-4B8C-83A1-F6EECF244321}">
                <p14:modId xmlns:p14="http://schemas.microsoft.com/office/powerpoint/2010/main" val="3579197964"/>
              </p:ext>
            </p:extLst>
          </p:nvPr>
        </p:nvGraphicFramePr>
        <p:xfrm>
          <a:off x="66760" y="889674"/>
          <a:ext cx="10067840" cy="5587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CNN Models - 	Model 2</a:t>
            </a:r>
          </a:p>
        </p:txBody>
      </p:sp>
    </p:spTree>
    <p:extLst>
      <p:ext uri="{BB962C8B-B14F-4D97-AF65-F5344CB8AC3E}">
        <p14:creationId xmlns:p14="http://schemas.microsoft.com/office/powerpoint/2010/main" val="14670792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45</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76571"/>
            <a:ext cx="7886700" cy="1477328"/>
          </a:xfrm>
          <a:prstGeom prst="rect">
            <a:avLst/>
          </a:prstGeom>
        </p:spPr>
        <p:txBody>
          <a:bodyPr wrap="square">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Array representing the Chess Board is converted into </a:t>
            </a:r>
            <a:r>
              <a:rPr lang="en-US" sz="2000" b="1" dirty="0" smtClean="0">
                <a:latin typeface="Times New Roman" panose="02020603050405020304" pitchFamily="18" charset="0"/>
                <a:cs typeface="Times New Roman" panose="02020603050405020304" pitchFamily="18" charset="0"/>
              </a:rPr>
              <a:t>FEN Notation </a:t>
            </a:r>
            <a:r>
              <a:rPr lang="en-US" sz="2000" dirty="0" smtClean="0">
                <a:latin typeface="Times New Roman" panose="02020603050405020304" pitchFamily="18" charset="0"/>
                <a:cs typeface="Times New Roman" panose="02020603050405020304" pitchFamily="18" charset="0"/>
              </a:rPr>
              <a:t>so it can be sent as an input to the </a:t>
            </a:r>
            <a:r>
              <a:rPr lang="en-US" sz="2000" b="1" dirty="0" smtClean="0">
                <a:latin typeface="Times New Roman" panose="02020603050405020304" pitchFamily="18" charset="0"/>
                <a:cs typeface="Times New Roman" panose="02020603050405020304" pitchFamily="18" charset="0"/>
              </a:rPr>
              <a:t>Chess Engine </a:t>
            </a:r>
            <a:r>
              <a:rPr lang="en-US" sz="2000" dirty="0" smtClean="0">
                <a:latin typeface="Times New Roman" panose="02020603050405020304" pitchFamily="18" charset="0"/>
                <a:cs typeface="Times New Roman" panose="02020603050405020304" pitchFamily="18" charset="0"/>
              </a:rPr>
              <a:t>which will generate the counter move of the Robot.</a:t>
            </a: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3635887"/>
            <a:ext cx="4181475" cy="28411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1915" y="4352928"/>
            <a:ext cx="4742085" cy="1295399"/>
          </a:xfrm>
          <a:prstGeom prst="rect">
            <a:avLst/>
          </a:prstGeom>
        </p:spPr>
      </p:pic>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FEN Notation Creation</a:t>
            </a:r>
          </a:p>
        </p:txBody>
      </p:sp>
    </p:spTree>
    <p:extLst>
      <p:ext uri="{BB962C8B-B14F-4D97-AF65-F5344CB8AC3E}">
        <p14:creationId xmlns:p14="http://schemas.microsoft.com/office/powerpoint/2010/main" val="22870806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46</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76571"/>
            <a:ext cx="7886700" cy="1990288"/>
          </a:xfrm>
          <a:prstGeom prst="rect">
            <a:avLst/>
          </a:prstGeom>
        </p:spPr>
        <p:txBody>
          <a:bodyPr wrap="square">
            <a:spAutoFit/>
          </a:bodyPr>
          <a:lstStyle/>
          <a:p>
            <a:pPr marL="342900" indent="-342900" algn="just">
              <a:spcBef>
                <a:spcPts val="144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FEN is the abbreviation of Forsyth-Edwards Notation, and it is the standard notation to describe positions of a chess </a:t>
            </a:r>
            <a:r>
              <a:rPr lang="en-US" sz="2000" dirty="0" smtClean="0">
                <a:latin typeface="Times New Roman" panose="02020603050405020304" pitchFamily="18" charset="0"/>
                <a:cs typeface="Times New Roman" panose="02020603050405020304" pitchFamily="18" charset="0"/>
              </a:rPr>
              <a:t>game.</a:t>
            </a:r>
          </a:p>
          <a:p>
            <a:pPr marL="342900" indent="-342900" algn="just">
              <a:spcBef>
                <a:spcPts val="1440"/>
              </a:spcBef>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spcBef>
                <a:spcPts val="144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FEN differs from the Portable Game Notation (PGN) because it denotes only a single position instead of the moves that lead to it</a:t>
            </a:r>
            <a:r>
              <a:rPr lang="en-US" sz="2000" dirty="0" smtClean="0">
                <a:latin typeface="Times New Roman" panose="02020603050405020304" pitchFamily="18" charset="0"/>
                <a:cs typeface="Times New Roman" panose="02020603050405020304" pitchFamily="18" charset="0"/>
              </a:rPr>
              <a:t>.</a:t>
            </a: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FEN Notation</a:t>
            </a:r>
          </a:p>
        </p:txBody>
      </p:sp>
    </p:spTree>
    <p:extLst>
      <p:ext uri="{BB962C8B-B14F-4D97-AF65-F5344CB8AC3E}">
        <p14:creationId xmlns:p14="http://schemas.microsoft.com/office/powerpoint/2010/main" val="24343387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47</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76571"/>
            <a:ext cx="7886700" cy="2298065"/>
          </a:xfrm>
          <a:prstGeom prst="rect">
            <a:avLst/>
          </a:prstGeom>
        </p:spPr>
        <p:txBody>
          <a:bodyPr wrap="square">
            <a:spAutoFit/>
          </a:bodyPr>
          <a:lstStyle/>
          <a:p>
            <a:pPr marL="342900" indent="-342900" algn="just">
              <a:spcBef>
                <a:spcPts val="144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FEN is important because it makes it easy to translate any chess position into a single line of </a:t>
            </a:r>
            <a:r>
              <a:rPr lang="en-US" sz="2000" dirty="0" smtClean="0">
                <a:latin typeface="Times New Roman" panose="02020603050405020304" pitchFamily="18" charset="0"/>
                <a:cs typeface="Times New Roman" panose="02020603050405020304" pitchFamily="18" charset="0"/>
              </a:rPr>
              <a:t>text.</a:t>
            </a:r>
          </a:p>
          <a:p>
            <a:pPr marL="342900" indent="-342900" algn="just">
              <a:spcBef>
                <a:spcPts val="1440"/>
              </a:spcBef>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spcBef>
                <a:spcPts val="144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facilitates the process of recreating positions using computers and allows players to share them and restart games from any point they desire.</a:t>
            </a:r>
            <a:endParaRPr lang="en-US" sz="2000" dirty="0" smtClean="0">
              <a:latin typeface="Times New Roman" panose="02020603050405020304" pitchFamily="18" charset="0"/>
              <a:cs typeface="Times New Roman" panose="02020603050405020304" pitchFamily="18" charset="0"/>
            </a:endParaRP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FEN Notation Importance</a:t>
            </a:r>
          </a:p>
        </p:txBody>
      </p:sp>
    </p:spTree>
    <p:extLst>
      <p:ext uri="{BB962C8B-B14F-4D97-AF65-F5344CB8AC3E}">
        <p14:creationId xmlns:p14="http://schemas.microsoft.com/office/powerpoint/2010/main" val="19270475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48</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916" y="1622286"/>
            <a:ext cx="7006168" cy="4851311"/>
          </a:xfrm>
          <a:prstGeom prst="rect">
            <a:avLst/>
          </a:prstGeom>
        </p:spPr>
      </p:pic>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FEN Notation</a:t>
            </a:r>
          </a:p>
        </p:txBody>
      </p:sp>
    </p:spTree>
    <p:extLst>
      <p:ext uri="{BB962C8B-B14F-4D97-AF65-F5344CB8AC3E}">
        <p14:creationId xmlns:p14="http://schemas.microsoft.com/office/powerpoint/2010/main" val="3071543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49</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1622286"/>
            <a:ext cx="7258050" cy="4878168"/>
          </a:xfrm>
          <a:prstGeom prst="rect">
            <a:avLst/>
          </a:prstGeom>
        </p:spPr>
      </p:pic>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solidFill>
                  <a:prstClr val="black"/>
                </a:solidFill>
                <a:latin typeface="Times New Roman" panose="02020603050405020304" pitchFamily="18" charset="0"/>
                <a:cs typeface="Times New Roman" panose="02020603050405020304" pitchFamily="18" charset="0"/>
              </a:rPr>
              <a:t>FEN Notation</a:t>
            </a:r>
          </a:p>
        </p:txBody>
      </p:sp>
    </p:spTree>
    <p:extLst>
      <p:ext uri="{BB962C8B-B14F-4D97-AF65-F5344CB8AC3E}">
        <p14:creationId xmlns:p14="http://schemas.microsoft.com/office/powerpoint/2010/main" val="215056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5</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0" name="Rectangle 9"/>
          <p:cNvSpPr/>
          <p:nvPr/>
        </p:nvSpPr>
        <p:spPr>
          <a:xfrm>
            <a:off x="628650" y="1676400"/>
            <a:ext cx="7886700" cy="4247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Currently chess programs are accessible to any regular </a:t>
            </a:r>
            <a:r>
              <a:rPr lang="en-US" sz="2000" dirty="0" smtClean="0"/>
              <a:t>consumer.</a:t>
            </a:r>
          </a:p>
          <a:p>
            <a:pPr marL="342900" indent="-342900" algn="just">
              <a:lnSpc>
                <a:spcPct val="150000"/>
              </a:lnSpc>
              <a:buFont typeface="Arial" panose="020B0604020202020204" pitchFamily="34" charset="0"/>
              <a:buChar char="•"/>
            </a:pPr>
            <a:endParaRPr lang="en-US" sz="2000" dirty="0" smtClean="0"/>
          </a:p>
          <a:p>
            <a:pPr marL="342900" indent="-342900" algn="just">
              <a:lnSpc>
                <a:spcPct val="150000"/>
              </a:lnSpc>
              <a:buFont typeface="Arial" panose="020B0604020202020204" pitchFamily="34" charset="0"/>
              <a:buChar char="•"/>
            </a:pPr>
            <a:r>
              <a:rPr lang="en-US" sz="2000" dirty="0"/>
              <a:t>There are many chess engines that can be downloaded for free from the internet e.g. Stock fish, Komodo </a:t>
            </a:r>
            <a:r>
              <a:rPr lang="en-US" sz="2000" dirty="0" smtClean="0"/>
              <a:t>Chess, Deep Blue etc. </a:t>
            </a:r>
          </a:p>
          <a:p>
            <a:pPr marL="342900" indent="-342900" algn="just">
              <a:lnSpc>
                <a:spcPct val="150000"/>
              </a:lnSpc>
              <a:buFont typeface="Arial" panose="020B0604020202020204" pitchFamily="34" charset="0"/>
              <a:buChar char="•"/>
            </a:pPr>
            <a:endParaRPr lang="en-US" sz="2000" dirty="0" smtClean="0"/>
          </a:p>
          <a:p>
            <a:pPr marL="342900" indent="-342900" algn="just">
              <a:lnSpc>
                <a:spcPct val="150000"/>
              </a:lnSpc>
              <a:buFont typeface="Arial" panose="020B0604020202020204" pitchFamily="34" charset="0"/>
              <a:buChar char="•"/>
            </a:pPr>
            <a:r>
              <a:rPr lang="en-US" sz="2000" dirty="0"/>
              <a:t>These engines can run on a personal computer and surpass even world </a:t>
            </a:r>
            <a:r>
              <a:rPr lang="en-US" sz="2000" dirty="0" smtClean="0"/>
              <a:t>champion.</a:t>
            </a:r>
            <a:endParaRPr lang="en-US" sz="2200" dirty="0" smtClean="0">
              <a:latin typeface="Times New Roman" panose="02020603050405020304" pitchFamily="18" charset="0"/>
              <a:cs typeface="Times New Roman" panose="02020603050405020304" pitchFamily="18" charset="0"/>
            </a:endParaRPr>
          </a:p>
        </p:txBody>
      </p:sp>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Literature Review</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6867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50</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776571"/>
            <a:ext cx="7886700" cy="2657138"/>
          </a:xfrm>
          <a:prstGeom prst="rect">
            <a:avLst/>
          </a:prstGeom>
        </p:spPr>
        <p:txBody>
          <a:bodyPr wrap="square">
            <a:spAutoFit/>
          </a:bodyPr>
          <a:lstStyle/>
          <a:p>
            <a:pPr marL="342900" indent="-342900" algn="just">
              <a:spcBef>
                <a:spcPts val="144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our FYP we have creates a chess playing robot.</a:t>
            </a:r>
          </a:p>
          <a:p>
            <a:pPr marL="342900" indent="-342900" algn="just">
              <a:spcBef>
                <a:spcPts val="1440"/>
              </a:spcBef>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spcBef>
                <a:spcPts val="144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Shockfish is used as the chess engine.</a:t>
            </a:r>
          </a:p>
          <a:p>
            <a:pPr marL="342900" indent="-342900" algn="just">
              <a:spcBef>
                <a:spcPts val="1440"/>
              </a:spcBef>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spcBef>
                <a:spcPts val="144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have created our own data set for individual chess </a:t>
            </a:r>
            <a:r>
              <a:rPr lang="en-US" sz="2000" dirty="0">
                <a:latin typeface="Times New Roman" panose="02020603050405020304" pitchFamily="18" charset="0"/>
                <a:cs typeface="Times New Roman" panose="02020603050405020304" pitchFamily="18" charset="0"/>
              </a:rPr>
              <a:t>piece recognition for </a:t>
            </a:r>
            <a:r>
              <a:rPr lang="en-US" sz="2000" dirty="0" smtClean="0">
                <a:latin typeface="Times New Roman" panose="02020603050405020304" pitchFamily="18" charset="0"/>
                <a:cs typeface="Times New Roman" panose="02020603050405020304" pitchFamily="18" charset="0"/>
              </a:rPr>
              <a:t>the purpose of recognizing the whole chess board  </a:t>
            </a: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solidFill>
                  <a:prstClr val="black"/>
                </a:solidFill>
                <a:latin typeface="Times New Roman" panose="02020603050405020304" pitchFamily="18" charset="0"/>
                <a:cs typeface="Times New Roman" panose="02020603050405020304" pitchFamily="18" charset="0"/>
              </a:rPr>
              <a:t>Conclusion</a:t>
            </a:r>
            <a:endParaRPr lang="en-US" sz="4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0643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a:hlinkClick r:id="" action="ppaction://noaction" highlightClick="1"/>
          </p:cNvPr>
          <p:cNvSpPr>
            <a:spLocks noChangeArrowheads="1"/>
          </p:cNvSpPr>
          <p:nvPr/>
        </p:nvSpPr>
        <p:spPr bwMode="auto">
          <a:xfrm>
            <a:off x="2971800" y="2590800"/>
            <a:ext cx="3429000" cy="2971800"/>
          </a:xfrm>
          <a:prstGeom prst="actionButtonHelp">
            <a:avLst/>
          </a:prstGeom>
          <a:gradFill rotWithShape="1">
            <a:gsLst>
              <a:gs pos="0">
                <a:srgbClr val="000082"/>
              </a:gs>
              <a:gs pos="30000">
                <a:srgbClr val="66008F"/>
              </a:gs>
              <a:gs pos="64999">
                <a:srgbClr val="BA0066"/>
              </a:gs>
              <a:gs pos="89999">
                <a:srgbClr val="FF0000"/>
              </a:gs>
              <a:gs pos="100000">
                <a:srgbClr val="FF8200"/>
              </a:gs>
            </a:gsLst>
            <a:lin ang="5400000" scaled="1"/>
          </a:gradFill>
          <a:ln w="9525">
            <a:noFill/>
            <a:miter lim="800000"/>
            <a:headEnd/>
            <a:tailEnd/>
          </a:ln>
        </p:spPr>
        <p:txBody>
          <a:bodyPr wrap="none" anchor="ctr"/>
          <a:lstStyle/>
          <a:p>
            <a:pPr>
              <a:lnSpc>
                <a:spcPct val="80000"/>
              </a:lnSpc>
              <a:spcBef>
                <a:spcPct val="20000"/>
              </a:spcBef>
              <a:buClr>
                <a:srgbClr val="0BD0D9"/>
              </a:buClr>
              <a:buSzPct val="95000"/>
              <a:buFont typeface="Wingdings 2" pitchFamily="18" charset="2"/>
              <a:buChar char=""/>
            </a:pPr>
            <a:endParaRPr lang="en-US" b="1">
              <a:solidFill>
                <a:schemeClr val="accent1"/>
              </a:solidFill>
              <a:latin typeface="Constantia" pitchFamily="18" charset="0"/>
            </a:endParaRPr>
          </a:p>
        </p:txBody>
      </p:sp>
      <p:sp>
        <p:nvSpPr>
          <p:cNvPr id="5" name="Date Placeholder 4"/>
          <p:cNvSpPr>
            <a:spLocks noGrp="1"/>
          </p:cNvSpPr>
          <p:nvPr>
            <p:ph type="dt" sz="half" idx="10"/>
          </p:nvPr>
        </p:nvSpPr>
        <p:spPr/>
        <p:txBody>
          <a:bodyPr/>
          <a:lstStyle/>
          <a:p>
            <a:fld id="{32C0412E-9B50-40A5-BA1A-715BEAF3A890}" type="datetime1">
              <a:rPr lang="en-US" smtClean="0"/>
              <a:pPr/>
              <a:t>03-Mar-22</a:t>
            </a:fld>
            <a:endParaRPr lang="en-US"/>
          </a:p>
        </p:txBody>
      </p:sp>
      <p:sp>
        <p:nvSpPr>
          <p:cNvPr id="11"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6" name="Slide Number Placeholder 5"/>
          <p:cNvSpPr>
            <a:spLocks noGrp="1"/>
          </p:cNvSpPr>
          <p:nvPr>
            <p:ph type="sldNum" sz="quarter" idx="12"/>
          </p:nvPr>
        </p:nvSpPr>
        <p:spPr/>
        <p:txBody>
          <a:bodyPr/>
          <a:lstStyle/>
          <a:p>
            <a:fld id="{18AE0659-8AA5-4D82-994B-A268F0A0EFED}" type="slidenum">
              <a:rPr lang="en-US" smtClean="0"/>
              <a:pPr/>
              <a:t>51</a:t>
            </a:fld>
            <a:endParaRPr lang="en-US"/>
          </a:p>
        </p:txBody>
      </p:sp>
      <p:pic>
        <p:nvPicPr>
          <p:cNvPr id="8" name="Picture 7"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2"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Questions!!!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0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5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6</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0" name="Rectangle 9"/>
          <p:cNvSpPr/>
          <p:nvPr/>
        </p:nvSpPr>
        <p:spPr>
          <a:xfrm>
            <a:off x="628650" y="1676400"/>
            <a:ext cx="7886700" cy="4247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Compared to these approaches, our proposed Chess Playing Robot differs in the aspect of simplicity and feasibility. </a:t>
            </a:r>
            <a:endParaRPr lang="en-US" sz="2000" dirty="0" smtClean="0"/>
          </a:p>
          <a:p>
            <a:pPr marL="342900" indent="-342900" algn="just">
              <a:lnSpc>
                <a:spcPct val="150000"/>
              </a:lnSpc>
              <a:buFont typeface="Arial" panose="020B0604020202020204" pitchFamily="34" charset="0"/>
              <a:buChar char="•"/>
            </a:pPr>
            <a:endParaRPr lang="en-US" sz="2000" dirty="0"/>
          </a:p>
          <a:p>
            <a:pPr marL="342900" indent="-342900" algn="just">
              <a:lnSpc>
                <a:spcPct val="150000"/>
              </a:lnSpc>
              <a:buFont typeface="Arial" panose="020B0604020202020204" pitchFamily="34" charset="0"/>
              <a:buChar char="•"/>
            </a:pPr>
            <a:r>
              <a:rPr lang="en-US" sz="2000" dirty="0" smtClean="0"/>
              <a:t>It </a:t>
            </a:r>
            <a:r>
              <a:rPr lang="en-US" sz="2000" dirty="0"/>
              <a:t>is a low cost and compact chess playing robot that shows reliable and consistent </a:t>
            </a:r>
            <a:r>
              <a:rPr lang="en-US" sz="2000" dirty="0" smtClean="0"/>
              <a:t>performance.</a:t>
            </a:r>
          </a:p>
          <a:p>
            <a:pPr marL="342900" indent="-342900" algn="just">
              <a:lnSpc>
                <a:spcPct val="150000"/>
              </a:lnSpc>
              <a:buFont typeface="Arial" panose="020B0604020202020204" pitchFamily="34" charset="0"/>
              <a:buChar char="•"/>
            </a:pPr>
            <a:endParaRPr lang="en-US" sz="2000" dirty="0" smtClean="0"/>
          </a:p>
          <a:p>
            <a:pPr marL="342900" indent="-342900" algn="just">
              <a:lnSpc>
                <a:spcPct val="150000"/>
              </a:lnSpc>
              <a:buFont typeface="Arial" panose="020B0604020202020204" pitchFamily="34" charset="0"/>
              <a:buChar char="•"/>
            </a:pPr>
            <a:r>
              <a:rPr lang="en-US" sz="2000" dirty="0" smtClean="0"/>
              <a:t>Mechanical </a:t>
            </a:r>
            <a:r>
              <a:rPr lang="en-US" sz="2000" dirty="0"/>
              <a:t>simplicity makes it practical in case of personal use for educational and recreational purposes. </a:t>
            </a:r>
            <a:endParaRPr lang="en-US" sz="2200" dirty="0">
              <a:latin typeface="Times New Roman" panose="02020603050405020304" pitchFamily="18" charset="0"/>
              <a:cs typeface="Times New Roman" panose="02020603050405020304" pitchFamily="18" charset="0"/>
            </a:endParaRPr>
          </a:p>
        </p:txBody>
      </p:sp>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Literature Review</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856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7</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0" name="Rectangle 9"/>
          <p:cNvSpPr/>
          <p:nvPr/>
        </p:nvSpPr>
        <p:spPr>
          <a:xfrm>
            <a:off x="628650" y="1676400"/>
            <a:ext cx="7886700" cy="3647152"/>
          </a:xfrm>
          <a:prstGeom prst="rect">
            <a:avLst/>
          </a:prstGeom>
        </p:spPr>
        <p:txBody>
          <a:bodyPr wrap="square">
            <a:sp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	After studying some research papers we came to with an idea to the problem discussed above. The research paper we studied, solved the problem by classifying the chess pieces into three classes (</a:t>
            </a:r>
            <a:r>
              <a:rPr lang="en-US" sz="2200" b="1" dirty="0" smtClean="0">
                <a:latin typeface="Times New Roman" panose="02020603050405020304" pitchFamily="18" charset="0"/>
                <a:cs typeface="Times New Roman" panose="02020603050405020304" pitchFamily="18" charset="0"/>
              </a:rPr>
              <a:t>white pieces, black pieces, empty squares</a:t>
            </a:r>
            <a:r>
              <a:rPr lang="en-US" sz="2200" dirty="0" smtClean="0">
                <a:latin typeface="Times New Roman" panose="02020603050405020304" pitchFamily="18" charset="0"/>
                <a:cs typeface="Times New Roman" panose="02020603050405020304" pitchFamily="18" charset="0"/>
              </a:rPr>
              <a:t>). </a:t>
            </a:r>
          </a:p>
          <a:p>
            <a:pPr algn="just">
              <a:lnSpc>
                <a:spcPct val="150000"/>
              </a:lnSpc>
            </a:pPr>
            <a:r>
              <a:rPr lang="en-US" sz="2200" dirty="0" smtClean="0">
                <a:latin typeface="Times New Roman" panose="02020603050405020304" pitchFamily="18" charset="0"/>
                <a:cs typeface="Times New Roman" panose="02020603050405020304" pitchFamily="18" charset="0"/>
              </a:rPr>
              <a:t>	The idea we came up with is to classify all the chess pieces into different classes i.e. 13 classes (</a:t>
            </a:r>
            <a:r>
              <a:rPr lang="en-US" sz="2200" b="1" dirty="0" smtClean="0">
                <a:latin typeface="Times New Roman" panose="02020603050405020304" pitchFamily="18" charset="0"/>
                <a:cs typeface="Times New Roman" panose="02020603050405020304" pitchFamily="18" charset="0"/>
              </a:rPr>
              <a:t>BB, BK, BN, BP, BQ, BR, ES, WB, WK, WN, WP, WQ, WR</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Literature Review</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785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8</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0" name="Rectangle 9"/>
          <p:cNvSpPr/>
          <p:nvPr/>
        </p:nvSpPr>
        <p:spPr>
          <a:xfrm>
            <a:off x="628650" y="1676400"/>
            <a:ext cx="7886700" cy="1615827"/>
          </a:xfrm>
          <a:prstGeom prst="rect">
            <a:avLst/>
          </a:prstGeom>
        </p:spPr>
        <p:txBody>
          <a:bodyPr wrap="square">
            <a:spAutoFit/>
          </a:bodyPr>
          <a:lstStyle/>
          <a:p>
            <a:pPr algn="ctr">
              <a:lnSpc>
                <a:spcPct val="150000"/>
              </a:lnSpc>
            </a:pPr>
            <a:r>
              <a:rPr lang="en-US" sz="2200" dirty="0">
                <a:latin typeface="Times New Roman" panose="02020603050405020304" pitchFamily="18" charset="0"/>
                <a:cs typeface="Times New Roman" panose="02020603050405020304" pitchFamily="18" charset="0"/>
              </a:rPr>
              <a:t>D</a:t>
            </a:r>
            <a:r>
              <a:rPr lang="en-US" sz="2200" dirty="0" smtClean="0">
                <a:latin typeface="Times New Roman" panose="02020603050405020304" pitchFamily="18" charset="0"/>
                <a:cs typeface="Times New Roman" panose="02020603050405020304" pitchFamily="18" charset="0"/>
              </a:rPr>
              <a:t>esign </a:t>
            </a:r>
            <a:r>
              <a:rPr lang="en-US" sz="2200" dirty="0">
                <a:latin typeface="Times New Roman" panose="02020603050405020304" pitchFamily="18" charset="0"/>
                <a:cs typeface="Times New Roman" panose="02020603050405020304" pitchFamily="18" charset="0"/>
              </a:rPr>
              <a:t>and develop an intelligent chess playing robot able to compete with a human player based on a synthetic dataset while using an existing chess engine.</a:t>
            </a:r>
          </a:p>
        </p:txBody>
      </p:sp>
      <p:sp>
        <p:nvSpPr>
          <p:cNvPr id="8"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Problem Statement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699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4" name="Slide Number Placeholder 3"/>
          <p:cNvSpPr>
            <a:spLocks noGrp="1"/>
          </p:cNvSpPr>
          <p:nvPr>
            <p:ph type="sldNum" sz="quarter" idx="12"/>
          </p:nvPr>
        </p:nvSpPr>
        <p:spPr/>
        <p:txBody>
          <a:bodyPr/>
          <a:lstStyle/>
          <a:p>
            <a:fld id="{18AE0659-8AA5-4D82-994B-A268F0A0EFED}" type="slidenum">
              <a:rPr lang="en-US" smtClean="0"/>
              <a:pPr/>
              <a:t>9</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628650" y="1828800"/>
            <a:ext cx="7886700" cy="2631490"/>
          </a:xfrm>
          <a:prstGeom prst="rect">
            <a:avLst/>
          </a:prstGeom>
        </p:spPr>
        <p:txBody>
          <a:bodyPr wrap="square">
            <a:sp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Build </a:t>
            </a:r>
            <a:r>
              <a:rPr lang="en-US" sz="2200" dirty="0">
                <a:latin typeface="Times New Roman" panose="02020603050405020304" pitchFamily="18" charset="0"/>
                <a:cs typeface="Times New Roman" panose="02020603050405020304" pitchFamily="18" charset="0"/>
              </a:rPr>
              <a:t>an intelligent </a:t>
            </a:r>
            <a:r>
              <a:rPr lang="en-US" sz="2200" dirty="0" smtClean="0">
                <a:latin typeface="Times New Roman" panose="02020603050405020304" pitchFamily="18" charset="0"/>
                <a:cs typeface="Times New Roman" panose="02020603050405020304" pitchFamily="18" charset="0"/>
              </a:rPr>
              <a:t>robotic </a:t>
            </a:r>
            <a:r>
              <a:rPr lang="en-US" sz="2200" dirty="0">
                <a:latin typeface="Times New Roman" panose="02020603050405020304" pitchFamily="18" charset="0"/>
                <a:cs typeface="Times New Roman" panose="02020603050405020304" pitchFamily="18" charset="0"/>
              </a:rPr>
              <a:t>arm capable to play Chess on a real chessboard comprised of.</a:t>
            </a:r>
            <a:endParaRPr lang="en-US" sz="2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Robotic </a:t>
            </a:r>
            <a:r>
              <a:rPr lang="en-US" sz="2200" dirty="0">
                <a:latin typeface="Times New Roman" panose="02020603050405020304" pitchFamily="18" charset="0"/>
                <a:cs typeface="Times New Roman" panose="02020603050405020304" pitchFamily="18" charset="0"/>
              </a:rPr>
              <a:t>arm for chess </a:t>
            </a:r>
            <a:r>
              <a:rPr lang="en-US" sz="2200" dirty="0" smtClean="0">
                <a:latin typeface="Times New Roman" panose="02020603050405020304" pitchFamily="18" charset="0"/>
                <a:cs typeface="Times New Roman" panose="02020603050405020304" pitchFamily="18" charset="0"/>
              </a:rPr>
              <a:t>movement.</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Camera </a:t>
            </a:r>
            <a:r>
              <a:rPr lang="en-US" sz="2200" dirty="0">
                <a:latin typeface="Times New Roman" panose="02020603050405020304" pitchFamily="18" charset="0"/>
                <a:cs typeface="Times New Roman" panose="02020603050405020304" pitchFamily="18" charset="0"/>
              </a:rPr>
              <a:t>for perceiving opponent chess </a:t>
            </a:r>
            <a:r>
              <a:rPr lang="en-US" sz="2200" dirty="0" smtClean="0">
                <a:latin typeface="Times New Roman" panose="02020603050405020304" pitchFamily="18" charset="0"/>
                <a:cs typeface="Times New Roman" panose="02020603050405020304" pitchFamily="18" charset="0"/>
              </a:rPr>
              <a:t>move.</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Chess </a:t>
            </a:r>
            <a:r>
              <a:rPr lang="en-US" sz="2200" dirty="0">
                <a:latin typeface="Times New Roman" panose="02020603050405020304" pitchFamily="18" charset="0"/>
                <a:cs typeface="Times New Roman" panose="02020603050405020304" pitchFamily="18" charset="0"/>
              </a:rPr>
              <a:t>engine as a mind of this intelligent robot </a:t>
            </a:r>
            <a:r>
              <a:rPr lang="en-US" sz="2200" dirty="0" smtClean="0">
                <a:latin typeface="Times New Roman" panose="02020603050405020304" pitchFamily="18" charset="0"/>
                <a:cs typeface="Times New Roman" panose="02020603050405020304" pitchFamily="18" charset="0"/>
              </a:rPr>
              <a:t>arm.</a:t>
            </a:r>
            <a:endParaRPr lang="en-US" sz="2200" dirty="0">
              <a:latin typeface="Times New Roman" panose="02020603050405020304" pitchFamily="18" charset="0"/>
              <a:cs typeface="Times New Roman" panose="02020603050405020304" pitchFamily="18" charset="0"/>
            </a:endParaRPr>
          </a:p>
        </p:txBody>
      </p:sp>
      <p:sp>
        <p:nvSpPr>
          <p:cNvPr id="10" name="Text Box 5"/>
          <p:cNvSpPr txBox="1">
            <a:spLocks noChangeArrowheads="1"/>
          </p:cNvSpPr>
          <p:nvPr/>
        </p:nvSpPr>
        <p:spPr bwMode="auto">
          <a:xfrm>
            <a:off x="6752" y="669701"/>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a:latin typeface="Times New Roman" panose="02020603050405020304" pitchFamily="18" charset="0"/>
                <a:cs typeface="Times New Roman" panose="02020603050405020304" pitchFamily="18" charset="0"/>
              </a:rPr>
              <a:t>Solution Methodology</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481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7339</TotalTime>
  <Words>1851</Words>
  <Application>Microsoft Office PowerPoint</Application>
  <PresentationFormat>On-screen Show (4:3)</PresentationFormat>
  <Paragraphs>442</Paragraphs>
  <Slides>51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SimSun</vt:lpstr>
      <vt:lpstr>Arial</vt:lpstr>
      <vt:lpstr>Calibri</vt:lpstr>
      <vt:lpstr>Calibri Light</vt:lpstr>
      <vt:lpstr>Constantia</vt:lpstr>
      <vt:lpstr>Times</vt:lpstr>
      <vt:lpstr>Times New Roman</vt:lpstr>
      <vt:lpstr>Verdana</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Georgia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School of ECE</dc:creator>
  <cp:lastModifiedBy>Raja Saad</cp:lastModifiedBy>
  <cp:revision>506</cp:revision>
  <dcterms:created xsi:type="dcterms:W3CDTF">2002-05-28T17:15:40Z</dcterms:created>
  <dcterms:modified xsi:type="dcterms:W3CDTF">2022-03-03T07:44:46Z</dcterms:modified>
</cp:coreProperties>
</file>