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1pPr>
    <a:lvl2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2pPr>
    <a:lvl3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3pPr>
    <a:lvl4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4pPr>
    <a:lvl5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5pPr>
    <a:lvl6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6pPr>
    <a:lvl7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7pPr>
    <a:lvl8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8pPr>
    <a:lvl9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no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38100" cap="flat">
              <a:solidFill>
                <a:srgbClr val="FFFFFF"/>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69696">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13"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13"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13"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482346840_2880x1920.jpg"/>
          <p:cNvSpPr/>
          <p:nvPr>
            <p:ph type="pic" sz="half" idx="13"/>
          </p:nvPr>
        </p:nvSpPr>
        <p:spPr>
          <a:xfrm>
            <a:off x="12192000" y="6229350"/>
            <a:ext cx="12192000" cy="8128000"/>
          </a:xfrm>
          <a:prstGeom prst="rect">
            <a:avLst/>
          </a:prstGeom>
        </p:spPr>
        <p:txBody>
          <a:bodyPr lIns="91439" tIns="45719" rIns="91439" bIns="45719">
            <a:noAutofit/>
          </a:bodyPr>
          <a:lstStyle/>
          <a:p>
            <a:pPr/>
          </a:p>
        </p:txBody>
      </p:sp>
      <p:sp>
        <p:nvSpPr>
          <p:cNvPr id="125" name="908252162_2439x1626.jpg"/>
          <p:cNvSpPr/>
          <p:nvPr>
            <p:ph type="pic" sz="half" idx="14"/>
          </p:nvPr>
        </p:nvSpPr>
        <p:spPr>
          <a:xfrm>
            <a:off x="12192000" y="-641351"/>
            <a:ext cx="12192000" cy="8128001"/>
          </a:xfrm>
          <a:prstGeom prst="rect">
            <a:avLst/>
          </a:prstGeom>
        </p:spPr>
        <p:txBody>
          <a:bodyPr lIns="91439" tIns="45719" rIns="91439" bIns="45719">
            <a:noAutofit/>
          </a:bodyPr>
          <a:lstStyle/>
          <a:p>
            <a:pPr/>
          </a:p>
        </p:txBody>
      </p:sp>
      <p:sp>
        <p:nvSpPr>
          <p:cNvPr id="126" name="579215462_1440x2158.jpg"/>
          <p:cNvSpPr/>
          <p:nvPr>
            <p:ph type="pic" idx="15"/>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13"/>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13"/>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14"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Image"/>
          <p:cNvSpPr/>
          <p:nvPr>
            <p:ph type="pic" idx="13"/>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13"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579215462_1440x2158.jpg"/>
          <p:cNvSpPr/>
          <p:nvPr>
            <p:ph type="pic" idx="13"/>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14"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13"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13"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0" defTabSz="825500">
              <a:buClrTx/>
              <a:buSzTx/>
              <a:buNone/>
              <a:defRPr spc="-55" sz="5500"/>
            </a:lvl2pPr>
            <a:lvl3pPr marL="0" indent="0" defTabSz="825500">
              <a:buClrTx/>
              <a:buSzTx/>
              <a:buNone/>
              <a:defRPr spc="-55" sz="5500"/>
            </a:lvl3pPr>
            <a:lvl4pPr marL="0" indent="0" defTabSz="825500">
              <a:buClrTx/>
              <a:buSzTx/>
              <a:buNone/>
              <a:defRPr spc="-55" sz="5500"/>
            </a:lvl4pPr>
            <a:lvl5pPr marL="0" indent="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archive.ics.uci.edu/ml/machine-learning-databases/00426/"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hueOff val="381599"/>
            <a:lumOff val="-17182"/>
          </a:schemeClr>
        </a:solidFill>
      </p:bgPr>
    </p:bg>
    <p:spTree>
      <p:nvGrpSpPr>
        <p:cNvPr id="1" name=""/>
        <p:cNvGrpSpPr/>
        <p:nvPr/>
      </p:nvGrpSpPr>
      <p:grpSpPr>
        <a:xfrm>
          <a:off x="0" y="0"/>
          <a:ext cx="0" cy="0"/>
          <a:chOff x="0" y="0"/>
          <a:chExt cx="0" cy="0"/>
        </a:xfrm>
      </p:grpSpPr>
      <p:sp>
        <p:nvSpPr>
          <p:cNvPr id="151" name="AUTISM SPECTRUM DISORDER DETECTION"/>
          <p:cNvSpPr txBox="1"/>
          <p:nvPr>
            <p:ph type="ctrTitle"/>
          </p:nvPr>
        </p:nvSpPr>
        <p:spPr>
          <a:xfrm>
            <a:off x="1270000" y="1615515"/>
            <a:ext cx="21844000" cy="3879454"/>
          </a:xfrm>
          <a:prstGeom prst="rect">
            <a:avLst/>
          </a:prstGeom>
        </p:spPr>
        <p:txBody>
          <a:bodyPr/>
          <a:lstStyle/>
          <a:p>
            <a:pPr/>
            <a:r>
              <a:t>AUTISM SPECTRUM DISORDER DETECTION</a:t>
            </a:r>
          </a:p>
        </p:txBody>
      </p:sp>
      <p:sp>
        <p:nvSpPr>
          <p:cNvPr id="152" name="Vinayak Kukreja and Rajas Deshpande"/>
          <p:cNvSpPr txBox="1"/>
          <p:nvPr>
            <p:ph type="body" idx="13"/>
          </p:nvPr>
        </p:nvSpPr>
        <p:spPr>
          <a:xfrm>
            <a:off x="1270000" y="11209415"/>
            <a:ext cx="21844000" cy="847259"/>
          </a:xfrm>
          <a:prstGeom prst="rect">
            <a:avLst/>
          </a:prstGeom>
          <a:extLst>
            <a:ext uri="{C572A759-6A51-4108-AA02-DFA0A04FC94B}">
              <ma14:wrappingTextBoxFlag xmlns:ma14="http://schemas.microsoft.com/office/mac/drawingml/2011/main" val="1"/>
            </a:ext>
          </a:extLst>
        </p:spPr>
        <p:txBody>
          <a:bodyPr/>
          <a:lstStyle>
            <a:lvl1pPr defTabSz="363220">
              <a:defRPr sz="4400"/>
            </a:lvl1pPr>
          </a:lstStyle>
          <a:p>
            <a:pPr/>
            <a:r>
              <a:t>Vinayak Kukreja and Rajas Deshpande</a:t>
            </a:r>
          </a:p>
        </p:txBody>
      </p:sp>
      <p:sp>
        <p:nvSpPr>
          <p:cNvPr id="153" name="A COMPARATIVE STUDY OF NATURE INSPIRED ALGORITHMS FOR AUTISM SPECTRUM DISORDER(ASD) DETECTION"/>
          <p:cNvSpPr txBox="1"/>
          <p:nvPr>
            <p:ph type="subTitle" sz="quarter" idx="1"/>
          </p:nvPr>
        </p:nvSpPr>
        <p:spPr>
          <a:xfrm>
            <a:off x="1270000" y="6490472"/>
            <a:ext cx="21844000" cy="2512353"/>
          </a:xfrm>
          <a:prstGeom prst="rect">
            <a:avLst/>
          </a:prstGeom>
        </p:spPr>
        <p:txBody>
          <a:bodyPr/>
          <a:lstStyle>
            <a:lvl1pPr defTabSz="759459">
              <a:defRPr sz="5888"/>
            </a:lvl1pPr>
          </a:lstStyle>
          <a:p>
            <a:pPr/>
            <a:r>
              <a:t>A COMPARATIVE STUDY OF NATURE INSPIRED ALGORITHMS FOR AUTISM SPECTRUM DISORDER(ASD) DETECTION</a:t>
            </a:r>
          </a:p>
        </p:txBody>
      </p:sp>
      <p:sp>
        <p:nvSpPr>
          <p:cNvPr id="154" name="By"/>
          <p:cNvSpPr txBox="1"/>
          <p:nvPr/>
        </p:nvSpPr>
        <p:spPr>
          <a:xfrm>
            <a:off x="11831828" y="9530081"/>
            <a:ext cx="720345"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D5D5D5"/>
                </a:solidFill>
                <a:latin typeface="Graphik Medium"/>
                <a:ea typeface="Graphik Medium"/>
                <a:cs typeface="Graphik Medium"/>
                <a:sym typeface="Graphik Medium"/>
              </a:defRPr>
            </a:lvl1pPr>
          </a:lstStyle>
          <a:p>
            <a:pPr/>
            <a:r>
              <a:t>By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IMPLEMENTATION"/>
          <p:cNvSpPr txBox="1"/>
          <p:nvPr>
            <p:ph type="title"/>
          </p:nvPr>
        </p:nvSpPr>
        <p:spPr>
          <a:prstGeom prst="rect">
            <a:avLst/>
          </a:prstGeom>
        </p:spPr>
        <p:txBody>
          <a:bodyPr/>
          <a:lstStyle/>
          <a:p>
            <a:pPr/>
            <a:r>
              <a:t>IMPLEMENTATION</a:t>
            </a:r>
          </a:p>
        </p:txBody>
      </p:sp>
      <p:sp>
        <p:nvSpPr>
          <p:cNvPr id="188" name="Grey Wolf Optimizat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Grey Wolf Optimization</a:t>
            </a:r>
          </a:p>
        </p:txBody>
      </p:sp>
      <p:sp>
        <p:nvSpPr>
          <p:cNvPr id="189" name="The Grey Wolf Optimization algorithm mimics the leadership hierarchy and hunting mechanism of gray wolves in nature. Wolves live in a pack. The average pack consists of a family of 5–12 animals. wolves have strict social hierarchy which is represented by"/>
          <p:cNvSpPr txBox="1"/>
          <p:nvPr>
            <p:ph type="body" idx="1"/>
          </p:nvPr>
        </p:nvSpPr>
        <p:spPr>
          <a:xfrm>
            <a:off x="1270000" y="3630096"/>
            <a:ext cx="22319810" cy="9069904"/>
          </a:xfrm>
          <a:prstGeom prst="rect">
            <a:avLst/>
          </a:prstGeom>
        </p:spPr>
        <p:txBody>
          <a:bodyPr/>
          <a:lstStyle/>
          <a:p>
            <a:pPr marL="458215" indent="-458215" defTabSz="1999488">
              <a:spcBef>
                <a:spcPts val="1900"/>
              </a:spcBef>
              <a:defRPr sz="3936"/>
            </a:pPr>
            <a:r>
              <a:t>The Grey Wolf Optimization algorithm mimics the leadership hierarchy and hunting mechanism of gray wolves in nature. Wolves live in a pack. The average pack consists of a family of 5–12 animals. wolves have strict social hierarchy which is represented by the division of a pack into four levels: alpha, beta, delta, and omega.</a:t>
            </a:r>
          </a:p>
          <a:p>
            <a:pPr marL="458215" indent="-458215" defTabSz="1999488">
              <a:spcBef>
                <a:spcPts val="1900"/>
              </a:spcBef>
              <a:defRPr sz="3936"/>
            </a:pPr>
            <a:r>
              <a:t>Alpha wolves are the leaders of their pack. They are responsible for making decisions, but sometimes alphas can obey to other wolves of the pack.</a:t>
            </a:r>
          </a:p>
          <a:p>
            <a:pPr marL="458215" indent="-458215" defTabSz="1999488">
              <a:spcBef>
                <a:spcPts val="1900"/>
              </a:spcBef>
              <a:defRPr sz="3936"/>
            </a:pPr>
            <a:r>
              <a:t>Beta wolves help alphas make decisions, every beta is a candidate to become an alpha if an alpha has died or aged. A beta respects an alpha and transfers commands to the pack, ensures discipline among inferior wolves and provides a feedback from the pack to an alpha.</a:t>
            </a:r>
          </a:p>
          <a:p>
            <a:pPr marL="458215" indent="-458215" defTabSz="1999488">
              <a:spcBef>
                <a:spcPts val="1900"/>
              </a:spcBef>
              <a:defRPr sz="3936"/>
            </a:pPr>
            <a:r>
              <a:t>Delta wolves have to submit to alphas and betas, but they dominate the omega.</a:t>
            </a:r>
          </a:p>
          <a:p>
            <a:pPr marL="458215" indent="-458215" defTabSz="1999488">
              <a:spcBef>
                <a:spcPts val="1900"/>
              </a:spcBef>
              <a:defRPr sz="3936"/>
            </a:pPr>
            <a:r>
              <a:t>Finally, omega wolves have to obey all other wolves. Sometimes they play a role of caretakers or scapegoats.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IMPLEMENTATION"/>
          <p:cNvSpPr txBox="1"/>
          <p:nvPr>
            <p:ph type="title"/>
          </p:nvPr>
        </p:nvSpPr>
        <p:spPr>
          <a:prstGeom prst="rect">
            <a:avLst/>
          </a:prstGeom>
        </p:spPr>
        <p:txBody>
          <a:bodyPr/>
          <a:lstStyle/>
          <a:p>
            <a:pPr/>
            <a:r>
              <a:t>IMPLEMENTATION</a:t>
            </a:r>
          </a:p>
        </p:txBody>
      </p:sp>
      <p:sp>
        <p:nvSpPr>
          <p:cNvPr id="192" name="Grey Wolf Optimizat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Grey Wolf Optimization</a:t>
            </a:r>
          </a:p>
        </p:txBody>
      </p:sp>
      <p:sp>
        <p:nvSpPr>
          <p:cNvPr id="193" name="Gray wolf hunting has three main phases:…"/>
          <p:cNvSpPr txBox="1"/>
          <p:nvPr>
            <p:ph type="body" idx="1"/>
          </p:nvPr>
        </p:nvSpPr>
        <p:spPr>
          <a:xfrm>
            <a:off x="1270000" y="3630096"/>
            <a:ext cx="22319810" cy="9069904"/>
          </a:xfrm>
          <a:prstGeom prst="rect">
            <a:avLst/>
          </a:prstGeom>
        </p:spPr>
        <p:txBody>
          <a:bodyPr/>
          <a:lstStyle/>
          <a:p>
            <a:pPr marL="413512" indent="-413512" defTabSz="1804416">
              <a:spcBef>
                <a:spcPts val="1700"/>
              </a:spcBef>
              <a:defRPr sz="3552"/>
            </a:pPr>
            <a:r>
              <a:t>Gray wolf hunting has three main phases:</a:t>
            </a:r>
          </a:p>
          <a:p>
            <a:pPr lvl="1" marL="827024" indent="-413512" defTabSz="1804416">
              <a:spcBef>
                <a:spcPts val="1700"/>
              </a:spcBef>
              <a:defRPr sz="3552"/>
            </a:pPr>
            <a:r>
              <a:t>Tracking, chasing, and approaching the prey</a:t>
            </a:r>
          </a:p>
          <a:p>
            <a:pPr lvl="1" marL="827024" indent="-413512" defTabSz="1804416">
              <a:spcBef>
                <a:spcPts val="1700"/>
              </a:spcBef>
              <a:defRPr sz="3552"/>
            </a:pPr>
            <a:r>
              <a:t>Pursuing, encircling, and harassing the prey until it stops moving</a:t>
            </a:r>
          </a:p>
          <a:p>
            <a:pPr lvl="1" marL="827024" indent="-413512" defTabSz="1804416">
              <a:spcBef>
                <a:spcPts val="1700"/>
              </a:spcBef>
              <a:defRPr sz="3552"/>
            </a:pPr>
            <a:r>
              <a:t>Attack towards the prey</a:t>
            </a:r>
          </a:p>
          <a:p>
            <a:pPr marL="413512" indent="-413512" defTabSz="1804416">
              <a:spcBef>
                <a:spcPts val="1700"/>
              </a:spcBef>
              <a:defRPr sz="3552"/>
            </a:pPr>
          </a:p>
          <a:p>
            <a:pPr marL="413512" indent="-413512" defTabSz="1804416">
              <a:spcBef>
                <a:spcPts val="1700"/>
              </a:spcBef>
              <a:defRPr sz="3552"/>
            </a:pPr>
            <a:r>
              <a:t>Mathematical model:</a:t>
            </a:r>
          </a:p>
          <a:p>
            <a:pPr lvl="1" marL="827024" indent="-413512" defTabSz="1804416">
              <a:spcBef>
                <a:spcPts val="1700"/>
              </a:spcBef>
              <a:defRPr sz="3552"/>
            </a:pPr>
            <a:r>
              <a:t>In mathematical model of the social hierarchy of wolves is mapped to the fittest solution. </a:t>
            </a:r>
          </a:p>
          <a:p>
            <a:pPr lvl="1" marL="827024" indent="-413512" defTabSz="1804416">
              <a:spcBef>
                <a:spcPts val="1700"/>
              </a:spcBef>
              <a:defRPr sz="3552"/>
            </a:pPr>
            <a:r>
              <a:t>The fittest solution is considered to be the alpha. </a:t>
            </a:r>
          </a:p>
          <a:p>
            <a:pPr lvl="1" marL="827024" indent="-413512" defTabSz="1804416">
              <a:spcBef>
                <a:spcPts val="1700"/>
              </a:spcBef>
              <a:defRPr sz="3552"/>
            </a:pPr>
            <a:r>
              <a:t>Beta and delta are the second and third best solutions respectively. </a:t>
            </a:r>
          </a:p>
          <a:p>
            <a:pPr lvl="1" marL="827024" indent="-413512" defTabSz="1804416">
              <a:spcBef>
                <a:spcPts val="1700"/>
              </a:spcBef>
              <a:defRPr sz="3552"/>
            </a:pPr>
            <a:r>
              <a:t>The rest of the candidate solutions are assumed to be omega.</a:t>
            </a:r>
          </a:p>
          <a:p>
            <a:pPr lvl="1" marL="827024" indent="-413512" defTabSz="1804416">
              <a:spcBef>
                <a:spcPts val="1700"/>
              </a:spcBef>
              <a:defRPr sz="3552"/>
            </a:pPr>
            <a:r>
              <a:t>Alpha, beta and delta lead the hunting (optimization) and omega wolves follow these three wolves.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IMPLEMENTATION"/>
          <p:cNvSpPr txBox="1"/>
          <p:nvPr>
            <p:ph type="title"/>
          </p:nvPr>
        </p:nvSpPr>
        <p:spPr>
          <a:prstGeom prst="rect">
            <a:avLst/>
          </a:prstGeom>
        </p:spPr>
        <p:txBody>
          <a:bodyPr/>
          <a:lstStyle/>
          <a:p>
            <a:pPr/>
            <a:r>
              <a:t>IMPLEMENTATION</a:t>
            </a:r>
          </a:p>
        </p:txBody>
      </p:sp>
      <p:sp>
        <p:nvSpPr>
          <p:cNvPr id="196" name="Grey Wolf Optimizat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Grey Wolf Optimization</a:t>
            </a:r>
          </a:p>
        </p:txBody>
      </p:sp>
      <p:pic>
        <p:nvPicPr>
          <p:cNvPr id="197" name="Screen Shot 2020-05-03 at 9.16.21 PM.png" descr="Screen Shot 2020-05-03 at 9.16.21 PM.png"/>
          <p:cNvPicPr>
            <a:picLocks noChangeAspect="1"/>
          </p:cNvPicPr>
          <p:nvPr/>
        </p:nvPicPr>
        <p:blipFill>
          <a:blip r:embed="rId2">
            <a:extLst/>
          </a:blip>
          <a:srcRect l="0" t="0" r="0" b="0"/>
          <a:stretch>
            <a:fillRect/>
          </a:stretch>
        </p:blipFill>
        <p:spPr>
          <a:xfrm>
            <a:off x="17244747" y="3283228"/>
            <a:ext cx="5862971" cy="10001538"/>
          </a:xfrm>
          <a:prstGeom prst="rect">
            <a:avLst/>
          </a:prstGeom>
          <a:ln w="12700">
            <a:miter lim="400000"/>
          </a:ln>
        </p:spPr>
      </p:pic>
      <p:graphicFrame>
        <p:nvGraphicFramePr>
          <p:cNvPr id="198" name="Table"/>
          <p:cNvGraphicFramePr/>
          <p:nvPr/>
        </p:nvGraphicFramePr>
        <p:xfrm>
          <a:off x="963500" y="3648561"/>
          <a:ext cx="11318433" cy="9309081"/>
        </p:xfrm>
        <a:graphic xmlns:a="http://schemas.openxmlformats.org/drawingml/2006/main">
          <a:graphicData uri="http://schemas.openxmlformats.org/drawingml/2006/table">
            <a:tbl>
              <a:tblPr firstCol="1" firstRow="0" lastCol="0" lastRow="0" bandCol="0" bandRow="0" rtl="0">
                <a:tableStyleId>{CF821DB8-F4EB-4A41-A1BA-3FCAFE7338EE}</a:tableStyleId>
              </a:tblPr>
              <a:tblGrid>
                <a:gridCol w="5652866"/>
                <a:gridCol w="5652866"/>
              </a:tblGrid>
              <a:tr h="1162047">
                <a:tc>
                  <a:txBody>
                    <a:bodyPr/>
                    <a:lstStyle/>
                    <a:p>
                      <a:pPr defTabSz="914400">
                        <a:tabLst>
                          <a:tab pos="1663700" algn="l"/>
                        </a:tabLst>
                        <a:defRPr sz="1800"/>
                      </a:pPr>
                      <a:r>
                        <a:rPr sz="3200">
                          <a:sym typeface="Graphik Medium"/>
                        </a:rPr>
                        <a:t>Decision Variable</a:t>
                      </a:r>
                    </a:p>
                  </a:txBody>
                  <a:tcPr marL="50800" marR="50800" marT="50800" marB="50800" anchor="ctr" anchorCtr="0" horzOverflow="overflow">
                    <a:lnT w="12700">
                      <a:solidFill>
                        <a:srgbClr val="E3E5E8"/>
                      </a:solidFill>
                      <a:miter lim="400000"/>
                    </a:lnT>
                  </a:tcPr>
                </a:tc>
                <a:tc>
                  <a:txBody>
                    <a:bodyPr/>
                    <a:lstStyle/>
                    <a:p>
                      <a:pPr defTabSz="914400">
                        <a:defRPr sz="1800">
                          <a:solidFill>
                            <a:srgbClr val="000000"/>
                          </a:solidFill>
                        </a:defRPr>
                      </a:pPr>
                      <a:r>
                        <a:rPr sz="3200">
                          <a:solidFill>
                            <a:srgbClr val="FFFFFF"/>
                          </a:solidFill>
                        </a:rPr>
                        <a:t>Grey Wolf</a:t>
                      </a:r>
                    </a:p>
                  </a:txBody>
                  <a:tcPr marL="50800" marR="50800" marT="50800" marB="50800" anchor="ctr" anchorCtr="0" horzOverflow="overflow">
                    <a:lnR w="12700">
                      <a:solidFill>
                        <a:srgbClr val="E3E5E8"/>
                      </a:solidFill>
                      <a:miter lim="400000"/>
                    </a:lnR>
                    <a:lnT w="12700">
                      <a:solidFill>
                        <a:srgbClr val="E3E5E8"/>
                      </a:solidFill>
                      <a:miter lim="400000"/>
                    </a:lnT>
                  </a:tcPr>
                </a:tc>
              </a:tr>
              <a:tr h="1162047">
                <a:tc>
                  <a:txBody>
                    <a:bodyPr/>
                    <a:lstStyle/>
                    <a:p>
                      <a:pPr defTabSz="914400">
                        <a:tabLst>
                          <a:tab pos="1663700" algn="l"/>
                        </a:tabLst>
                        <a:defRPr sz="1800"/>
                      </a:pPr>
                      <a:r>
                        <a:rPr sz="3200">
                          <a:sym typeface="Graphik Medium"/>
                        </a:rPr>
                        <a:t>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Position of grey wolf</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Old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Old position of grey wolf</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New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New position of grey wolf</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Best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Position of prey</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Fitness Function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Distance between grey wolf and prey</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Initial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Initial random position of grey wolf</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Process of Generating New Solutions</a:t>
                      </a:r>
                    </a:p>
                  </a:txBody>
                  <a:tcPr marL="50800" marR="50800" marT="50800" marB="50800" anchor="ctr" anchorCtr="0" horzOverflow="overflow">
                    <a:lnB w="12700">
                      <a:solidFill>
                        <a:srgbClr val="E3E5E8"/>
                      </a:solidFill>
                      <a:miter lim="400000"/>
                    </a:lnB>
                  </a:tcPr>
                </a:tc>
                <a:tc>
                  <a:txBody>
                    <a:bodyPr/>
                    <a:lstStyle/>
                    <a:p>
                      <a:pPr defTabSz="914400">
                        <a:defRPr sz="1800">
                          <a:solidFill>
                            <a:srgbClr val="000000"/>
                          </a:solidFill>
                        </a:defRPr>
                      </a:pPr>
                      <a:r>
                        <a:rPr sz="3200">
                          <a:solidFill>
                            <a:srgbClr val="FFFFFF"/>
                          </a:solidFill>
                        </a:rPr>
                        <a:t>Hunting operators, i.e., encircling and attacking prey</a:t>
                      </a:r>
                    </a:p>
                  </a:txBody>
                  <a:tcPr marL="50800" marR="50800" marT="50800" marB="50800" anchor="ctr" anchorCtr="0" horzOverflow="overflow">
                    <a:lnR w="12700">
                      <a:solidFill>
                        <a:srgbClr val="E3E5E8"/>
                      </a:solidFill>
                      <a:miter lim="400000"/>
                    </a:lnR>
                    <a:lnB w="12700">
                      <a:solidFill>
                        <a:srgbClr val="E3E5E8"/>
                      </a:solidFill>
                      <a:miter lim="400000"/>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IMPLEMENTATION"/>
          <p:cNvSpPr txBox="1"/>
          <p:nvPr>
            <p:ph type="title"/>
          </p:nvPr>
        </p:nvSpPr>
        <p:spPr>
          <a:prstGeom prst="rect">
            <a:avLst/>
          </a:prstGeom>
        </p:spPr>
        <p:txBody>
          <a:bodyPr/>
          <a:lstStyle/>
          <a:p>
            <a:pPr/>
            <a:r>
              <a:t>IMPLEMENTATION</a:t>
            </a:r>
          </a:p>
        </p:txBody>
      </p:sp>
      <p:sp>
        <p:nvSpPr>
          <p:cNvPr id="201" name="Grey Wolf Optimizat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Grey Wolf Optimization</a:t>
            </a:r>
          </a:p>
        </p:txBody>
      </p:sp>
      <p:sp>
        <p:nvSpPr>
          <p:cNvPr id="202" name="BEGIN…"/>
          <p:cNvSpPr txBox="1"/>
          <p:nvPr>
            <p:ph type="body" idx="1"/>
          </p:nvPr>
        </p:nvSpPr>
        <p:spPr>
          <a:xfrm>
            <a:off x="1270000" y="3630096"/>
            <a:ext cx="22319810" cy="9069904"/>
          </a:xfrm>
          <a:prstGeom prst="rect">
            <a:avLst/>
          </a:prstGeom>
        </p:spPr>
        <p:txBody>
          <a:bodyPr/>
          <a:lstStyle/>
          <a:p>
            <a:pPr marL="0" indent="0" defTabSz="1267967">
              <a:spcBef>
                <a:spcPts val="1200"/>
              </a:spcBef>
              <a:buClrTx/>
              <a:buSzTx/>
              <a:buNone/>
              <a:defRPr sz="2496"/>
            </a:pPr>
            <a:r>
              <a:t>BEGIN</a:t>
            </a:r>
          </a:p>
          <a:p>
            <a:pPr marL="0" indent="0" defTabSz="1267967">
              <a:spcBef>
                <a:spcPts val="1200"/>
              </a:spcBef>
              <a:buClrTx/>
              <a:buSzTx/>
              <a:buNone/>
              <a:defRPr sz="2496"/>
            </a:pPr>
            <a:r>
              <a:t>          Initialize randomly the gray wolf population</a:t>
            </a:r>
          </a:p>
          <a:p>
            <a:pPr marL="0" indent="0" defTabSz="1267967">
              <a:spcBef>
                <a:spcPts val="1200"/>
              </a:spcBef>
              <a:buClrTx/>
              <a:buSzTx/>
              <a:buNone/>
              <a:defRPr sz="2496"/>
            </a:pPr>
            <a:r>
              <a:t>          Find 1st, 2nd and 3rd best agents (α, β, δ)</a:t>
            </a:r>
          </a:p>
          <a:p>
            <a:pPr marL="0" indent="0" defTabSz="1267967">
              <a:spcBef>
                <a:spcPts val="1200"/>
              </a:spcBef>
              <a:buClrTx/>
              <a:buSzTx/>
              <a:buNone/>
              <a:defRPr sz="2496"/>
            </a:pPr>
            <a:r>
              <a:t>          Set global best agent to the 1st best agent</a:t>
            </a:r>
          </a:p>
          <a:p>
            <a:pPr marL="0" indent="0" defTabSz="1267967">
              <a:spcBef>
                <a:spcPts val="1200"/>
              </a:spcBef>
              <a:buClrTx/>
              <a:buSzTx/>
              <a:buNone/>
              <a:defRPr sz="2496"/>
            </a:pPr>
            <a:r>
              <a:t>          Calculate the fitness of each search agent</a:t>
            </a:r>
          </a:p>
          <a:p>
            <a:pPr marL="0" indent="0" defTabSz="1267967">
              <a:spcBef>
                <a:spcPts val="1200"/>
              </a:spcBef>
              <a:buClrTx/>
              <a:buSzTx/>
              <a:buNone/>
              <a:defRPr sz="2496"/>
            </a:pPr>
            <a:r>
              <a:t>          WHILE count &lt; max number of iterations</a:t>
            </a:r>
          </a:p>
          <a:p>
            <a:pPr marL="0" indent="0" defTabSz="1267967">
              <a:spcBef>
                <a:spcPts val="1200"/>
              </a:spcBef>
              <a:buClrTx/>
              <a:buSzTx/>
              <a:buNone/>
              <a:defRPr sz="2496"/>
            </a:pPr>
            <a:r>
              <a:t>                    FOR each search agent</a:t>
            </a:r>
          </a:p>
          <a:p>
            <a:pPr marL="0" indent="0" defTabSz="1267967">
              <a:spcBef>
                <a:spcPts val="1200"/>
              </a:spcBef>
              <a:buClrTx/>
              <a:buSzTx/>
              <a:buNone/>
              <a:defRPr sz="2496"/>
            </a:pPr>
            <a:r>
              <a:t>                              Update the position of the current search agent</a:t>
            </a:r>
          </a:p>
          <a:p>
            <a:pPr marL="0" indent="0" defTabSz="1267967">
              <a:spcBef>
                <a:spcPts val="1200"/>
              </a:spcBef>
              <a:buClrTx/>
              <a:buSzTx/>
              <a:buNone/>
              <a:defRPr sz="2496"/>
            </a:pPr>
            <a:r>
              <a:t>                    END FOR</a:t>
            </a:r>
          </a:p>
          <a:p>
            <a:pPr marL="0" indent="0" defTabSz="1267967">
              <a:spcBef>
                <a:spcPts val="1200"/>
              </a:spcBef>
              <a:buClrTx/>
              <a:buSzTx/>
              <a:buNone/>
              <a:defRPr sz="2496"/>
            </a:pPr>
            <a:r>
              <a:t>                    Update α, β and δ</a:t>
            </a:r>
          </a:p>
          <a:p>
            <a:pPr marL="0" indent="0" defTabSz="1267967">
              <a:spcBef>
                <a:spcPts val="1200"/>
              </a:spcBef>
              <a:buClrTx/>
              <a:buSzTx/>
              <a:buNone/>
              <a:defRPr sz="2496"/>
            </a:pPr>
            <a:r>
              <a:t>                    Calculate the fitness of all search agents</a:t>
            </a:r>
          </a:p>
          <a:p>
            <a:pPr marL="0" indent="0" defTabSz="1267967">
              <a:spcBef>
                <a:spcPts val="1200"/>
              </a:spcBef>
              <a:buClrTx/>
              <a:buSzTx/>
              <a:buNone/>
              <a:defRPr sz="2496"/>
            </a:pPr>
            <a:r>
              <a:t>                    Update the best search agent, the 2nd best search agent, and the 3rd best search agent</a:t>
            </a:r>
          </a:p>
          <a:p>
            <a:pPr marL="0" indent="0" defTabSz="1267967">
              <a:spcBef>
                <a:spcPts val="1200"/>
              </a:spcBef>
              <a:buClrTx/>
              <a:buSzTx/>
              <a:buNone/>
              <a:defRPr sz="2496"/>
            </a:pPr>
            <a:r>
              <a:t>                    ADD 1 to count</a:t>
            </a:r>
          </a:p>
          <a:p>
            <a:pPr marL="0" indent="0" defTabSz="1267967">
              <a:spcBef>
                <a:spcPts val="1200"/>
              </a:spcBef>
              <a:buClrTx/>
              <a:buSzTx/>
              <a:buNone/>
              <a:defRPr sz="2496"/>
            </a:pPr>
            <a:r>
              <a:t>          END WHILE</a:t>
            </a:r>
          </a:p>
          <a:p>
            <a:pPr marL="0" indent="0" defTabSz="1267967">
              <a:spcBef>
                <a:spcPts val="1200"/>
              </a:spcBef>
              <a:buClrTx/>
              <a:buSzTx/>
              <a:buNone/>
              <a:defRPr sz="2496"/>
            </a:pPr>
            <a:r>
              <a:t>          RETURN the best search agent</a:t>
            </a:r>
          </a:p>
          <a:p>
            <a:pPr marL="0" indent="0" defTabSz="1267967">
              <a:spcBef>
                <a:spcPts val="1200"/>
              </a:spcBef>
              <a:buClrTx/>
              <a:buSzTx/>
              <a:buNone/>
              <a:defRPr sz="2496"/>
            </a:pPr>
            <a:r>
              <a:t>END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BAT ALGORITHM"/>
          <p:cNvSpPr txBox="1"/>
          <p:nvPr>
            <p:ph type="title"/>
          </p:nvPr>
        </p:nvSpPr>
        <p:spPr>
          <a:prstGeom prst="rect">
            <a:avLst/>
          </a:prstGeom>
        </p:spPr>
        <p:txBody>
          <a:bodyPr/>
          <a:lstStyle/>
          <a:p>
            <a:pPr/>
            <a:r>
              <a:t>BAT ALGORITHM</a:t>
            </a:r>
          </a:p>
        </p:txBody>
      </p:sp>
      <p:pic>
        <p:nvPicPr>
          <p:cNvPr id="205" name="maxresdefault.jpg" descr="maxresdefault.jpg"/>
          <p:cNvPicPr>
            <a:picLocks noChangeAspect="1"/>
          </p:cNvPicPr>
          <p:nvPr/>
        </p:nvPicPr>
        <p:blipFill>
          <a:blip r:embed="rId2">
            <a:extLst/>
          </a:blip>
          <a:stretch>
            <a:fillRect/>
          </a:stretch>
        </p:blipFill>
        <p:spPr>
          <a:xfrm>
            <a:off x="3499141" y="3049572"/>
            <a:ext cx="17385718" cy="977946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IMPLEMENTATION"/>
          <p:cNvSpPr txBox="1"/>
          <p:nvPr>
            <p:ph type="title"/>
          </p:nvPr>
        </p:nvSpPr>
        <p:spPr>
          <a:prstGeom prst="rect">
            <a:avLst/>
          </a:prstGeom>
        </p:spPr>
        <p:txBody>
          <a:bodyPr/>
          <a:lstStyle/>
          <a:p>
            <a:pPr/>
            <a:r>
              <a:t>IMPLEMENTATION</a:t>
            </a:r>
          </a:p>
        </p:txBody>
      </p:sp>
      <p:sp>
        <p:nvSpPr>
          <p:cNvPr id="208" name="Bat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Bat Algorithm</a:t>
            </a:r>
          </a:p>
        </p:txBody>
      </p:sp>
      <p:sp>
        <p:nvSpPr>
          <p:cNvPr id="209" name="The Bat Algorithm is based on the bats echolocation ability.…"/>
          <p:cNvSpPr txBox="1"/>
          <p:nvPr>
            <p:ph type="body" idx="1"/>
          </p:nvPr>
        </p:nvSpPr>
        <p:spPr>
          <a:xfrm>
            <a:off x="1270000" y="3630096"/>
            <a:ext cx="22319810" cy="9069904"/>
          </a:xfrm>
          <a:prstGeom prst="rect">
            <a:avLst/>
          </a:prstGeom>
        </p:spPr>
        <p:txBody>
          <a:bodyPr/>
          <a:lstStyle/>
          <a:p>
            <a:pPr marL="452627" indent="-452627" defTabSz="1975104">
              <a:spcBef>
                <a:spcPts val="1900"/>
              </a:spcBef>
              <a:defRPr sz="3888"/>
            </a:pPr>
            <a:r>
              <a:t>The Bat Algorithm is based on the bats echolocation ability. </a:t>
            </a:r>
          </a:p>
          <a:p>
            <a:pPr marL="452627" indent="-452627" defTabSz="1975104">
              <a:spcBef>
                <a:spcPts val="1900"/>
              </a:spcBef>
              <a:defRPr sz="3888"/>
            </a:pPr>
            <a:r>
              <a:t>By using echolocation bats can detect their food and preys and even distinguish between the different kinds of insects in the darkness. </a:t>
            </a:r>
          </a:p>
          <a:p>
            <a:pPr marL="452627" indent="-452627" defTabSz="1975104">
              <a:spcBef>
                <a:spcPts val="1900"/>
              </a:spcBef>
              <a:defRPr sz="3888"/>
            </a:pPr>
            <a:r>
              <a:t>A bat emits a loud sound and listens to the echo which is created from the sound reflection from the surrounding objects. </a:t>
            </a:r>
          </a:p>
          <a:p>
            <a:pPr marL="452627" indent="-452627" defTabSz="1975104">
              <a:spcBef>
                <a:spcPts val="1900"/>
              </a:spcBef>
              <a:defRPr sz="3888"/>
            </a:pPr>
            <a:r>
              <a:t>Sounds emitted by a bat are vary in properties and can be used depending on the hunting strategy.</a:t>
            </a:r>
          </a:p>
          <a:p>
            <a:pPr marL="452627" indent="-452627" defTabSz="1975104">
              <a:spcBef>
                <a:spcPts val="1900"/>
              </a:spcBef>
              <a:defRPr sz="3888"/>
            </a:pPr>
            <a:r>
              <a:t>Each sound impulse lasts from 8 to 10 milliseconds and has constant frequency between 25 and 150 KHz. </a:t>
            </a:r>
          </a:p>
          <a:p>
            <a:pPr marL="452627" indent="-452627" defTabSz="1975104">
              <a:spcBef>
                <a:spcPts val="1900"/>
              </a:spcBef>
              <a:defRPr sz="3888"/>
            </a:pPr>
            <a:r>
              <a:t>A bat can emit from 10 to 20 of supersonic impulses per second, an impulse lasts from 5 to 20 milliseconds. The number of signals emitted by a bat can be increased during a hunt to 200.</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IMPLEMENTATION"/>
          <p:cNvSpPr txBox="1"/>
          <p:nvPr>
            <p:ph type="title"/>
          </p:nvPr>
        </p:nvSpPr>
        <p:spPr>
          <a:prstGeom prst="rect">
            <a:avLst/>
          </a:prstGeom>
        </p:spPr>
        <p:txBody>
          <a:bodyPr/>
          <a:lstStyle/>
          <a:p>
            <a:pPr/>
            <a:r>
              <a:t>IMPLEMENTATION</a:t>
            </a:r>
          </a:p>
        </p:txBody>
      </p:sp>
      <p:sp>
        <p:nvSpPr>
          <p:cNvPr id="212" name="Bat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Bat Algorithm</a:t>
            </a:r>
          </a:p>
        </p:txBody>
      </p:sp>
      <p:sp>
        <p:nvSpPr>
          <p:cNvPr id="213" name="The Bat Algorithm uses the following principles:…"/>
          <p:cNvSpPr txBox="1"/>
          <p:nvPr>
            <p:ph type="body" idx="1"/>
          </p:nvPr>
        </p:nvSpPr>
        <p:spPr>
          <a:xfrm>
            <a:off x="1270000" y="3630096"/>
            <a:ext cx="22319810" cy="9069904"/>
          </a:xfrm>
          <a:prstGeom prst="rect">
            <a:avLst/>
          </a:prstGeom>
        </p:spPr>
        <p:txBody>
          <a:bodyPr/>
          <a:lstStyle/>
          <a:p>
            <a:pPr marL="396747" indent="-396747" defTabSz="1731263">
              <a:spcBef>
                <a:spcPts val="1700"/>
              </a:spcBef>
              <a:defRPr sz="3407"/>
            </a:pPr>
            <a:r>
              <a:t>The Bat Algorithm uses the following principles:</a:t>
            </a:r>
          </a:p>
          <a:p>
            <a:pPr lvl="1" marL="793495" indent="-396747" defTabSz="1731263">
              <a:spcBef>
                <a:spcPts val="1700"/>
              </a:spcBef>
              <a:defRPr sz="3407"/>
            </a:pPr>
            <a:r>
              <a:t>A bat uses echolocation for distance estimation and "knows" the difference between the food/prey and an obstacle</a:t>
            </a:r>
          </a:p>
          <a:p>
            <a:pPr lvl="1" marL="793495" indent="-396747" defTabSz="1731263">
              <a:spcBef>
                <a:spcPts val="1700"/>
              </a:spcBef>
              <a:defRPr sz="3407"/>
            </a:pPr>
            <a:r>
              <a:t>Bats fly randomly with a velocity of ν</a:t>
            </a:r>
            <a:r>
              <a:rPr baseline="-5999"/>
              <a:t>i</a:t>
            </a:r>
            <a:r>
              <a:t> in the position x</a:t>
            </a:r>
            <a:r>
              <a:rPr baseline="-5999"/>
              <a:t>i</a:t>
            </a:r>
            <a:r>
              <a:t>, fixed frequency f</a:t>
            </a:r>
            <a:r>
              <a:rPr baseline="-5999"/>
              <a:t>min</a:t>
            </a:r>
            <a:r>
              <a:t>, variable wavelength λ and loudness A</a:t>
            </a:r>
            <a:r>
              <a:rPr baseline="-5999"/>
              <a:t>0</a:t>
            </a:r>
            <a:r>
              <a:t> for the search of a prey. They can automatically adjust the wave length (or frequency) of emitted sound impulse and level of emission r ∈ [0, 1] depending on the proximity to the prey.</a:t>
            </a:r>
          </a:p>
          <a:p>
            <a:pPr lvl="1" marL="793495" indent="-396747" defTabSz="1731263">
              <a:spcBef>
                <a:spcPts val="1700"/>
              </a:spcBef>
              <a:defRPr sz="3407"/>
            </a:pPr>
            <a:r>
              <a:t>While the loudness can be changed by different means we assume that the loudness vary from big positive value A</a:t>
            </a:r>
            <a:r>
              <a:rPr baseline="-5999"/>
              <a:t>0</a:t>
            </a:r>
            <a:r>
              <a:t> to minimum constant A</a:t>
            </a:r>
            <a:r>
              <a:rPr baseline="-5999"/>
              <a:t>min</a:t>
            </a:r>
            <a:r>
              <a:t>. In addition to these simplified principles, let's use the next approximations: frequency f from the segment [f</a:t>
            </a:r>
            <a:r>
              <a:rPr baseline="-5999"/>
              <a:t>min</a:t>
            </a:r>
            <a:r>
              <a:t>, f</a:t>
            </a:r>
            <a:r>
              <a:rPr baseline="-5999"/>
              <a:t>max</a:t>
            </a:r>
            <a:r>
              <a:t>] corresponds to the wavelength segment [λ</a:t>
            </a:r>
            <a:r>
              <a:rPr baseline="-5999"/>
              <a:t>min</a:t>
            </a:r>
            <a:r>
              <a:t>, λ</a:t>
            </a:r>
            <a:r>
              <a:rPr baseline="-5999"/>
              <a:t>max</a:t>
            </a:r>
            <a:r>
              <a:t>]. For instance, a frequency segment [20 KHz, 500 KHz] corresponds to wavelength segment [0.7 mm, 17 mm].</a:t>
            </a:r>
          </a:p>
          <a:p>
            <a:pPr lvl="1" marL="793495" indent="-396747" defTabSz="1731263">
              <a:spcBef>
                <a:spcPts val="1700"/>
              </a:spcBef>
              <a:defRPr sz="3407"/>
            </a:pPr>
            <a:r>
              <a:t>The loudness usually decreases once a bat has found its prey, while the pulsation rate increases</a:t>
            </a:r>
          </a:p>
          <a:p>
            <a:pPr lvl="1" marL="793495" indent="-396747" defTabSz="1731263">
              <a:spcBef>
                <a:spcPts val="1700"/>
              </a:spcBef>
              <a:defRPr sz="3407"/>
            </a:pPr>
            <a:r>
              <a:t>A new solution is locally generated using random walk once a solution has been selected among the current best solutions. This is the local search part (random fly) of the BA.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IMPLEMENTATION"/>
          <p:cNvSpPr txBox="1"/>
          <p:nvPr>
            <p:ph type="title"/>
          </p:nvPr>
        </p:nvSpPr>
        <p:spPr>
          <a:prstGeom prst="rect">
            <a:avLst/>
          </a:prstGeom>
        </p:spPr>
        <p:txBody>
          <a:bodyPr/>
          <a:lstStyle/>
          <a:p>
            <a:pPr/>
            <a:r>
              <a:t>IMPLEMENTATION</a:t>
            </a:r>
          </a:p>
        </p:txBody>
      </p:sp>
      <p:sp>
        <p:nvSpPr>
          <p:cNvPr id="216" name="Bat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Bat Algorithm</a:t>
            </a:r>
          </a:p>
        </p:txBody>
      </p:sp>
      <p:graphicFrame>
        <p:nvGraphicFramePr>
          <p:cNvPr id="217" name="Table"/>
          <p:cNvGraphicFramePr/>
          <p:nvPr/>
        </p:nvGraphicFramePr>
        <p:xfrm>
          <a:off x="963500" y="3648561"/>
          <a:ext cx="11318433" cy="9309081"/>
        </p:xfrm>
        <a:graphic xmlns:a="http://schemas.openxmlformats.org/drawingml/2006/main">
          <a:graphicData uri="http://schemas.openxmlformats.org/drawingml/2006/table">
            <a:tbl>
              <a:tblPr firstCol="1" firstRow="0" lastCol="0" lastRow="0" bandCol="0" bandRow="0" rtl="0">
                <a:tableStyleId>{CF821DB8-F4EB-4A41-A1BA-3FCAFE7338EE}</a:tableStyleId>
              </a:tblPr>
              <a:tblGrid>
                <a:gridCol w="5652866"/>
                <a:gridCol w="5652866"/>
              </a:tblGrid>
              <a:tr h="1162047">
                <a:tc>
                  <a:txBody>
                    <a:bodyPr/>
                    <a:lstStyle/>
                    <a:p>
                      <a:pPr defTabSz="914400">
                        <a:tabLst>
                          <a:tab pos="1663700" algn="l"/>
                        </a:tabLst>
                        <a:defRPr sz="1800"/>
                      </a:pPr>
                      <a:r>
                        <a:rPr sz="3200">
                          <a:sym typeface="Graphik Medium"/>
                        </a:rPr>
                        <a:t>Decision Variable</a:t>
                      </a:r>
                    </a:p>
                  </a:txBody>
                  <a:tcPr marL="50800" marR="50800" marT="50800" marB="50800" anchor="ctr" anchorCtr="0" horzOverflow="overflow">
                    <a:lnT w="12700">
                      <a:solidFill>
                        <a:srgbClr val="E3E5E8"/>
                      </a:solidFill>
                      <a:miter lim="400000"/>
                    </a:lnT>
                  </a:tcPr>
                </a:tc>
                <a:tc>
                  <a:txBody>
                    <a:bodyPr/>
                    <a:lstStyle/>
                    <a:p>
                      <a:pPr defTabSz="914400">
                        <a:defRPr sz="1800">
                          <a:solidFill>
                            <a:srgbClr val="000000"/>
                          </a:solidFill>
                        </a:defRPr>
                      </a:pPr>
                      <a:r>
                        <a:rPr sz="3200">
                          <a:solidFill>
                            <a:srgbClr val="FFFFFF"/>
                          </a:solidFill>
                        </a:rPr>
                        <a:t>Position of bat in any dimension</a:t>
                      </a:r>
                    </a:p>
                  </a:txBody>
                  <a:tcPr marL="50800" marR="50800" marT="50800" marB="50800" anchor="ctr" anchorCtr="0" horzOverflow="overflow">
                    <a:lnR w="12700">
                      <a:solidFill>
                        <a:srgbClr val="E3E5E8"/>
                      </a:solidFill>
                      <a:miter lim="400000"/>
                    </a:lnR>
                    <a:lnT w="12700">
                      <a:solidFill>
                        <a:srgbClr val="E3E5E8"/>
                      </a:solidFill>
                      <a:miter lim="400000"/>
                    </a:lnT>
                  </a:tcPr>
                </a:tc>
              </a:tr>
              <a:tr h="1162047">
                <a:tc>
                  <a:txBody>
                    <a:bodyPr/>
                    <a:lstStyle/>
                    <a:p>
                      <a:pPr defTabSz="914400">
                        <a:tabLst>
                          <a:tab pos="1663700" algn="l"/>
                        </a:tabLst>
                        <a:defRPr sz="1800"/>
                      </a:pPr>
                      <a:r>
                        <a:rPr sz="3200">
                          <a:sym typeface="Graphik Medium"/>
                        </a:rPr>
                        <a:t>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Position of bat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Old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Old position of bat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New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New position of bat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Best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Best bat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Fitness Function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Distance with food</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Initial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Random Bat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Process of Generating New Solutions</a:t>
                      </a:r>
                    </a:p>
                  </a:txBody>
                  <a:tcPr marL="50800" marR="50800" marT="50800" marB="50800" anchor="ctr" anchorCtr="0" horzOverflow="overflow">
                    <a:lnB w="12700">
                      <a:solidFill>
                        <a:srgbClr val="E3E5E8"/>
                      </a:solidFill>
                      <a:miter lim="400000"/>
                    </a:lnB>
                  </a:tcPr>
                </a:tc>
                <a:tc>
                  <a:txBody>
                    <a:bodyPr/>
                    <a:lstStyle/>
                    <a:p>
                      <a:pPr defTabSz="914400">
                        <a:defRPr sz="1800">
                          <a:solidFill>
                            <a:srgbClr val="000000"/>
                          </a:solidFill>
                        </a:defRPr>
                      </a:pPr>
                      <a:r>
                        <a:rPr sz="3200">
                          <a:solidFill>
                            <a:srgbClr val="FFFFFF"/>
                          </a:solidFill>
                        </a:rPr>
                        <a:t>Fly bats</a:t>
                      </a:r>
                    </a:p>
                  </a:txBody>
                  <a:tcPr marL="50800" marR="50800" marT="50800" marB="50800" anchor="ctr" anchorCtr="0" horzOverflow="overflow">
                    <a:lnR w="12700">
                      <a:solidFill>
                        <a:srgbClr val="E3E5E8"/>
                      </a:solidFill>
                      <a:miter lim="400000"/>
                    </a:lnR>
                    <a:lnB w="12700">
                      <a:solidFill>
                        <a:srgbClr val="E3E5E8"/>
                      </a:solidFill>
                      <a:miter lim="400000"/>
                    </a:lnB>
                  </a:tcPr>
                </a:tc>
              </a:tr>
            </a:tbl>
          </a:graphicData>
        </a:graphic>
      </p:graphicFrame>
      <p:pic>
        <p:nvPicPr>
          <p:cNvPr id="218" name="Screen Shot 2020-05-03 at 11.14.46 PM.png" descr="Screen Shot 2020-05-03 at 11.14.46 PM.png"/>
          <p:cNvPicPr>
            <a:picLocks noChangeAspect="1"/>
          </p:cNvPicPr>
          <p:nvPr/>
        </p:nvPicPr>
        <p:blipFill>
          <a:blip r:embed="rId2">
            <a:extLst/>
          </a:blip>
          <a:stretch>
            <a:fillRect/>
          </a:stretch>
        </p:blipFill>
        <p:spPr>
          <a:xfrm>
            <a:off x="13892855" y="3562350"/>
            <a:ext cx="9380827" cy="930908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IMPLEMENTATION"/>
          <p:cNvSpPr txBox="1"/>
          <p:nvPr>
            <p:ph type="title"/>
          </p:nvPr>
        </p:nvSpPr>
        <p:spPr>
          <a:prstGeom prst="rect">
            <a:avLst/>
          </a:prstGeom>
        </p:spPr>
        <p:txBody>
          <a:bodyPr/>
          <a:lstStyle/>
          <a:p>
            <a:pPr/>
            <a:r>
              <a:t>IMPLEMENTATION</a:t>
            </a:r>
          </a:p>
        </p:txBody>
      </p:sp>
      <p:sp>
        <p:nvSpPr>
          <p:cNvPr id="221" name="Bat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Bat Algorithm</a:t>
            </a:r>
          </a:p>
        </p:txBody>
      </p:sp>
      <p:sp>
        <p:nvSpPr>
          <p:cNvPr id="222" name="BEGIN…"/>
          <p:cNvSpPr txBox="1"/>
          <p:nvPr>
            <p:ph type="body" idx="1"/>
          </p:nvPr>
        </p:nvSpPr>
        <p:spPr>
          <a:xfrm>
            <a:off x="1270000" y="3630096"/>
            <a:ext cx="22319810" cy="9069904"/>
          </a:xfrm>
          <a:prstGeom prst="rect">
            <a:avLst/>
          </a:prstGeom>
        </p:spPr>
        <p:txBody>
          <a:bodyPr/>
          <a:lstStyle/>
          <a:p>
            <a:pPr marL="0" indent="0" defTabSz="1097279">
              <a:spcBef>
                <a:spcPts val="1000"/>
              </a:spcBef>
              <a:buClrTx/>
              <a:buSzTx/>
              <a:buNone/>
              <a:defRPr sz="2159"/>
            </a:pPr>
            <a:r>
              <a:t>BEGIN</a:t>
            </a:r>
          </a:p>
          <a:p>
            <a:pPr marL="0" indent="0" defTabSz="1097279">
              <a:spcBef>
                <a:spcPts val="1000"/>
              </a:spcBef>
              <a:buClrTx/>
              <a:buSzTx/>
              <a:buNone/>
              <a:defRPr sz="2159"/>
            </a:pPr>
            <a:r>
              <a:t>Initialize the bat population x</a:t>
            </a:r>
            <a:r>
              <a:rPr baseline="-5999"/>
              <a:t>i</a:t>
            </a:r>
            <a:r>
              <a:t> (i= 1, 2, ..., n) and v</a:t>
            </a:r>
            <a:r>
              <a:rPr baseline="-5999"/>
              <a:t>i</a:t>
            </a:r>
          </a:p>
          <a:p>
            <a:pPr marL="0" indent="0" defTabSz="1097279">
              <a:spcBef>
                <a:spcPts val="1000"/>
              </a:spcBef>
              <a:buClrTx/>
              <a:buSzTx/>
              <a:buNone/>
              <a:defRPr sz="2159"/>
            </a:pPr>
            <a:r>
              <a:t>Define pulse frequency f</a:t>
            </a:r>
            <a:r>
              <a:rPr baseline="-5999"/>
              <a:t>i</a:t>
            </a:r>
            <a:r>
              <a:t> at x</a:t>
            </a:r>
            <a:r>
              <a:rPr baseline="-5999"/>
              <a:t>i</a:t>
            </a:r>
          </a:p>
          <a:p>
            <a:pPr marL="0" indent="0" defTabSz="1097279">
              <a:spcBef>
                <a:spcPts val="1000"/>
              </a:spcBef>
              <a:buClrTx/>
              <a:buSzTx/>
              <a:buNone/>
              <a:defRPr sz="2159"/>
            </a:pPr>
            <a:r>
              <a:t>Initialize pulse rates r</a:t>
            </a:r>
            <a:r>
              <a:rPr baseline="-5999"/>
              <a:t>i</a:t>
            </a:r>
            <a:r>
              <a:t> and the loudness A</a:t>
            </a:r>
            <a:r>
              <a:rPr baseline="-5999"/>
              <a:t>i</a:t>
            </a:r>
          </a:p>
          <a:p>
            <a:pPr marL="0" indent="0" defTabSz="1097279">
              <a:spcBef>
                <a:spcPts val="1000"/>
              </a:spcBef>
              <a:buClrTx/>
              <a:buSzTx/>
              <a:buNone/>
              <a:defRPr sz="2159"/>
            </a:pPr>
            <a:r>
              <a:t>          WHILE count &lt; max number of iterations</a:t>
            </a:r>
          </a:p>
          <a:p>
            <a:pPr marL="0" indent="0" defTabSz="1097279">
              <a:spcBef>
                <a:spcPts val="1000"/>
              </a:spcBef>
              <a:buClrTx/>
              <a:buSzTx/>
              <a:buNone/>
              <a:defRPr sz="2159"/>
            </a:pPr>
            <a:r>
              <a:t>                    Generate new solutions by adjusting frequency, and updating velocities and locations/solutions</a:t>
            </a:r>
          </a:p>
          <a:p>
            <a:pPr marL="0" indent="0" defTabSz="1097279">
              <a:spcBef>
                <a:spcPts val="1000"/>
              </a:spcBef>
              <a:buClrTx/>
              <a:buSzTx/>
              <a:buNone/>
              <a:defRPr sz="2159"/>
            </a:pPr>
            <a:r>
              <a:t>                    IF rand &gt; r</a:t>
            </a:r>
            <a:r>
              <a:rPr baseline="-5999"/>
              <a:t>i</a:t>
            </a:r>
          </a:p>
          <a:p>
            <a:pPr marL="0" indent="0" defTabSz="1097279">
              <a:spcBef>
                <a:spcPts val="1000"/>
              </a:spcBef>
              <a:buClrTx/>
              <a:buSzTx/>
              <a:buNone/>
              <a:defRPr sz="2159"/>
            </a:pPr>
            <a:r>
              <a:t>                              Select a solution among the best solutions</a:t>
            </a:r>
          </a:p>
          <a:p>
            <a:pPr marL="0" indent="0" defTabSz="1097279">
              <a:spcBef>
                <a:spcPts val="1000"/>
              </a:spcBef>
              <a:buClrTx/>
              <a:buSzTx/>
              <a:buNone/>
              <a:defRPr sz="2159"/>
            </a:pPr>
            <a:r>
              <a:t>                              Generate a local solution around the selected best solution</a:t>
            </a:r>
          </a:p>
          <a:p>
            <a:pPr marL="0" indent="0" defTabSz="1097279">
              <a:spcBef>
                <a:spcPts val="1000"/>
              </a:spcBef>
              <a:buClrTx/>
              <a:buSzTx/>
              <a:buNone/>
              <a:defRPr sz="2159"/>
            </a:pPr>
            <a:r>
              <a:t>                    END IF</a:t>
            </a:r>
          </a:p>
          <a:p>
            <a:pPr marL="0" indent="0" defTabSz="1097279">
              <a:spcBef>
                <a:spcPts val="1000"/>
              </a:spcBef>
              <a:buClrTx/>
              <a:buSzTx/>
              <a:buNone/>
              <a:defRPr sz="2159"/>
            </a:pPr>
            <a:r>
              <a:t>                    Generate a new solution by flying randomly</a:t>
            </a:r>
          </a:p>
          <a:p>
            <a:pPr marL="0" indent="0" defTabSz="1097279">
              <a:spcBef>
                <a:spcPts val="1000"/>
              </a:spcBef>
              <a:buClrTx/>
              <a:buSzTx/>
              <a:buNone/>
              <a:defRPr sz="2159"/>
            </a:pPr>
            <a:r>
              <a:t>                    IF rand &lt; A</a:t>
            </a:r>
            <a:r>
              <a:rPr baseline="-5999"/>
              <a:t>i</a:t>
            </a:r>
            <a:r>
              <a:t> AND f(x</a:t>
            </a:r>
            <a:r>
              <a:rPr baseline="-5999"/>
              <a:t>i</a:t>
            </a:r>
            <a:r>
              <a:t>) &lt; f(x*)</a:t>
            </a:r>
          </a:p>
          <a:p>
            <a:pPr marL="0" indent="0" defTabSz="1097279">
              <a:spcBef>
                <a:spcPts val="1000"/>
              </a:spcBef>
              <a:buClrTx/>
              <a:buSzTx/>
              <a:buNone/>
              <a:defRPr sz="2159"/>
            </a:pPr>
            <a:r>
              <a:t>                              Accept the new solutions</a:t>
            </a:r>
          </a:p>
          <a:p>
            <a:pPr marL="0" indent="0" defTabSz="1097279">
              <a:spcBef>
                <a:spcPts val="1000"/>
              </a:spcBef>
              <a:buClrTx/>
              <a:buSzTx/>
              <a:buNone/>
              <a:defRPr sz="2159"/>
            </a:pPr>
            <a:r>
              <a:t>                              Increase r</a:t>
            </a:r>
            <a:r>
              <a:rPr baseline="-5999"/>
              <a:t>i</a:t>
            </a:r>
            <a:r>
              <a:t> and reduce A</a:t>
            </a:r>
            <a:r>
              <a:rPr baseline="-5999"/>
              <a:t>i</a:t>
            </a:r>
            <a:endParaRPr baseline="-5999"/>
          </a:p>
          <a:p>
            <a:pPr marL="0" indent="0" defTabSz="1097279">
              <a:spcBef>
                <a:spcPts val="1000"/>
              </a:spcBef>
              <a:buClrTx/>
              <a:buSzTx/>
              <a:buNone/>
              <a:defRPr sz="2159"/>
            </a:pPr>
            <a:r>
              <a:t>                    END IF</a:t>
            </a:r>
          </a:p>
          <a:p>
            <a:pPr marL="0" indent="0" defTabSz="1097279">
              <a:spcBef>
                <a:spcPts val="1000"/>
              </a:spcBef>
              <a:buClrTx/>
              <a:buSzTx/>
              <a:buNone/>
              <a:defRPr sz="2159"/>
            </a:pPr>
            <a:r>
              <a:t>                    Rank the bats and find the current best x*</a:t>
            </a:r>
          </a:p>
          <a:p>
            <a:pPr marL="0" indent="0" defTabSz="1097279">
              <a:spcBef>
                <a:spcPts val="1000"/>
              </a:spcBef>
              <a:buClrTx/>
              <a:buSzTx/>
              <a:buNone/>
              <a:defRPr sz="2159"/>
            </a:pPr>
            <a:r>
              <a:t>          END WHILE</a:t>
            </a:r>
          </a:p>
          <a:p>
            <a:pPr marL="0" indent="0" defTabSz="1097279">
              <a:spcBef>
                <a:spcPts val="1000"/>
              </a:spcBef>
              <a:buClrTx/>
              <a:buSzTx/>
              <a:buNone/>
              <a:defRPr sz="2159"/>
            </a:pPr>
            <a:r>
              <a:t>Post-process results and visualization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FIREFLY ALGORITHM"/>
          <p:cNvSpPr txBox="1"/>
          <p:nvPr>
            <p:ph type="title"/>
          </p:nvPr>
        </p:nvSpPr>
        <p:spPr>
          <a:prstGeom prst="rect">
            <a:avLst/>
          </a:prstGeom>
        </p:spPr>
        <p:txBody>
          <a:bodyPr/>
          <a:lstStyle/>
          <a:p>
            <a:pPr/>
            <a:r>
              <a:t>FIREFLY ALGORITHM</a:t>
            </a:r>
          </a:p>
        </p:txBody>
      </p:sp>
      <p:pic>
        <p:nvPicPr>
          <p:cNvPr id="225" name="fireflies2.jpg.1440x960_q100_crop-scale_upscale.jpg" descr="fireflies2.jpg.1440x960_q100_crop-scale_upscale.jpg"/>
          <p:cNvPicPr>
            <a:picLocks noChangeAspect="1"/>
          </p:cNvPicPr>
          <p:nvPr/>
        </p:nvPicPr>
        <p:blipFill>
          <a:blip r:embed="rId2">
            <a:extLst/>
          </a:blip>
          <a:stretch>
            <a:fillRect/>
          </a:stretch>
        </p:blipFill>
        <p:spPr>
          <a:xfrm>
            <a:off x="4033063" y="2664725"/>
            <a:ext cx="16034033" cy="1068935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PROBLEM STATEMENT"/>
          <p:cNvSpPr txBox="1"/>
          <p:nvPr>
            <p:ph type="title"/>
          </p:nvPr>
        </p:nvSpPr>
        <p:spPr>
          <a:prstGeom prst="rect">
            <a:avLst/>
          </a:prstGeom>
        </p:spPr>
        <p:txBody>
          <a:bodyPr/>
          <a:lstStyle/>
          <a:p>
            <a:pPr/>
            <a:r>
              <a:t>PROBLEM STATEMENT</a:t>
            </a:r>
          </a:p>
        </p:txBody>
      </p:sp>
      <p:sp>
        <p:nvSpPr>
          <p:cNvPr id="157" name="Perform a comparative study of five nature-inspired optimization algorithms for detecting autism in young adults.…"/>
          <p:cNvSpPr txBox="1"/>
          <p:nvPr>
            <p:ph type="body" idx="1"/>
          </p:nvPr>
        </p:nvSpPr>
        <p:spPr>
          <a:prstGeom prst="rect">
            <a:avLst/>
          </a:prstGeom>
        </p:spPr>
        <p:txBody>
          <a:bodyPr/>
          <a:lstStyle/>
          <a:p>
            <a:pPr marL="452627" indent="-452627" defTabSz="1975104">
              <a:spcBef>
                <a:spcPts val="1900"/>
              </a:spcBef>
              <a:defRPr sz="3888"/>
            </a:pPr>
            <a:r>
              <a:t>Perform a comparative study of five nature-inspired optimization algorithms for detecting autism in young adults.</a:t>
            </a:r>
          </a:p>
          <a:p>
            <a:pPr marL="452627" indent="-452627" defTabSz="1975104">
              <a:spcBef>
                <a:spcPts val="1900"/>
              </a:spcBef>
              <a:defRPr sz="3888"/>
            </a:pPr>
            <a:r>
              <a:t>The five algorithms used are -</a:t>
            </a:r>
          </a:p>
          <a:p>
            <a:pPr lvl="2" marL="1357883" indent="-452627" defTabSz="1975104">
              <a:spcBef>
                <a:spcPts val="1900"/>
              </a:spcBef>
              <a:defRPr sz="3888"/>
            </a:pPr>
            <a:r>
              <a:t>Bat Algorithm</a:t>
            </a:r>
          </a:p>
          <a:p>
            <a:pPr lvl="2" marL="1357883" indent="-452627" defTabSz="1975104">
              <a:spcBef>
                <a:spcPts val="1900"/>
              </a:spcBef>
              <a:defRPr sz="3888"/>
            </a:pPr>
            <a:r>
              <a:t>Cat Swarm Optimization</a:t>
            </a:r>
          </a:p>
          <a:p>
            <a:pPr lvl="2" marL="1357883" indent="-452627" defTabSz="1975104">
              <a:spcBef>
                <a:spcPts val="1900"/>
              </a:spcBef>
              <a:defRPr sz="3888"/>
            </a:pPr>
            <a:r>
              <a:t>Cuckoo Optimization Algorithm</a:t>
            </a:r>
          </a:p>
          <a:p>
            <a:pPr lvl="2" marL="1357883" indent="-452627" defTabSz="1975104">
              <a:spcBef>
                <a:spcPts val="1900"/>
              </a:spcBef>
              <a:defRPr sz="3888"/>
            </a:pPr>
            <a:r>
              <a:t>Firefly Algorithm</a:t>
            </a:r>
          </a:p>
          <a:p>
            <a:pPr lvl="2" marL="1357883" indent="-452627" defTabSz="1975104">
              <a:spcBef>
                <a:spcPts val="1900"/>
              </a:spcBef>
              <a:defRPr sz="3888"/>
            </a:pPr>
            <a:r>
              <a:t>Grey Wolf Optimization</a:t>
            </a:r>
          </a:p>
          <a:p>
            <a:pPr marL="452627" indent="-452627" defTabSz="1975104">
              <a:spcBef>
                <a:spcPts val="1900"/>
              </a:spcBef>
              <a:defRPr sz="3888"/>
            </a:pPr>
            <a:r>
              <a:t>The results of all these optimization algorithms is compared with Backpropagation algorithm to find out which algorithm suits the best for Autism detection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IMPLEMENTATION"/>
          <p:cNvSpPr txBox="1"/>
          <p:nvPr>
            <p:ph type="title"/>
          </p:nvPr>
        </p:nvSpPr>
        <p:spPr>
          <a:prstGeom prst="rect">
            <a:avLst/>
          </a:prstGeom>
        </p:spPr>
        <p:txBody>
          <a:bodyPr/>
          <a:lstStyle/>
          <a:p>
            <a:pPr/>
            <a:r>
              <a:t>IMPLEMENTATION</a:t>
            </a:r>
          </a:p>
        </p:txBody>
      </p:sp>
      <p:sp>
        <p:nvSpPr>
          <p:cNvPr id="228" name="Firefly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Firefly Algorithm</a:t>
            </a:r>
          </a:p>
        </p:txBody>
      </p:sp>
      <p:sp>
        <p:nvSpPr>
          <p:cNvPr id="229" name="There are about 2000 firefly species, most of which produce short and rhythmic flashes.…"/>
          <p:cNvSpPr txBox="1"/>
          <p:nvPr>
            <p:ph type="body" idx="1"/>
          </p:nvPr>
        </p:nvSpPr>
        <p:spPr>
          <a:xfrm>
            <a:off x="1270000" y="3630096"/>
            <a:ext cx="22319810" cy="9069904"/>
          </a:xfrm>
          <a:prstGeom prst="rect">
            <a:avLst/>
          </a:prstGeom>
        </p:spPr>
        <p:txBody>
          <a:bodyPr/>
          <a:lstStyle/>
          <a:p>
            <a:pPr/>
            <a:r>
              <a:t>There are about 2000 firefly species, most of which produce short and rhythmic flashes. </a:t>
            </a:r>
          </a:p>
          <a:p>
            <a:pPr/>
            <a:r>
              <a:t>Usually a particular species exhibits a unique flashing pattern. </a:t>
            </a:r>
          </a:p>
          <a:p>
            <a:pPr/>
            <a:r>
              <a:t>The flashing light is generated by bioluminescence.</a:t>
            </a:r>
          </a:p>
          <a:p>
            <a:pPr/>
            <a:r>
              <a:t>It is considered that the main function of flashes are to attract fireflies of the opposite sex, evade predators and attract potential preys. </a:t>
            </a:r>
          </a:p>
          <a:p>
            <a:pPr/>
            <a:r>
              <a:t>A signal flash can communicate to a predator that a firefly has a bitter taste.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IMPLEMENTATION"/>
          <p:cNvSpPr txBox="1"/>
          <p:nvPr>
            <p:ph type="title"/>
          </p:nvPr>
        </p:nvSpPr>
        <p:spPr>
          <a:prstGeom prst="rect">
            <a:avLst/>
          </a:prstGeom>
        </p:spPr>
        <p:txBody>
          <a:bodyPr/>
          <a:lstStyle/>
          <a:p>
            <a:pPr/>
            <a:r>
              <a:t>IMPLEMENTATION</a:t>
            </a:r>
          </a:p>
        </p:txBody>
      </p:sp>
      <p:sp>
        <p:nvSpPr>
          <p:cNvPr id="232" name="Firefly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Firefly Algorithm</a:t>
            </a:r>
          </a:p>
        </p:txBody>
      </p:sp>
      <p:sp>
        <p:nvSpPr>
          <p:cNvPr id="233" name="The Firefly Algorithm is based on two important things: the change in light intensity and attractiveness. For simplicity, it is assumed that the attractiveness of a firefly is defined by its brightness which is connected with the objective function.…"/>
          <p:cNvSpPr txBox="1"/>
          <p:nvPr>
            <p:ph type="body" idx="1"/>
          </p:nvPr>
        </p:nvSpPr>
        <p:spPr>
          <a:xfrm>
            <a:off x="1270000" y="3630096"/>
            <a:ext cx="22319810" cy="9069904"/>
          </a:xfrm>
          <a:prstGeom prst="rect">
            <a:avLst/>
          </a:prstGeom>
        </p:spPr>
        <p:txBody>
          <a:bodyPr/>
          <a:lstStyle/>
          <a:p>
            <a:pPr marL="497331" indent="-497331" defTabSz="2170176">
              <a:spcBef>
                <a:spcPts val="2100"/>
              </a:spcBef>
              <a:defRPr sz="4272"/>
            </a:pPr>
            <a:r>
              <a:t>The Firefly Algorithm is based on two important things: the change in light intensity and attractiveness. For simplicity, it is assumed that the attractiveness of a firefly is defined by its brightness which is connected with the objective function.</a:t>
            </a:r>
          </a:p>
          <a:p>
            <a:pPr marL="497331" indent="-497331" defTabSz="2170176">
              <a:spcBef>
                <a:spcPts val="2100"/>
              </a:spcBef>
              <a:defRPr sz="4272"/>
            </a:pPr>
            <a:r>
              <a:t>The algorithm utilizes the following firefly behavior model:</a:t>
            </a:r>
          </a:p>
          <a:p>
            <a:pPr lvl="1" marL="994663" indent="-497331" defTabSz="2170176">
              <a:spcBef>
                <a:spcPts val="2100"/>
              </a:spcBef>
              <a:defRPr sz="4272"/>
            </a:pPr>
            <a:r>
              <a:t>All fireflies are able to attract each other independently of their gender;</a:t>
            </a:r>
          </a:p>
          <a:p>
            <a:pPr lvl="1" marL="994663" indent="-497331" defTabSz="2170176">
              <a:spcBef>
                <a:spcPts val="2100"/>
              </a:spcBef>
              <a:defRPr sz="4272"/>
            </a:pPr>
            <a:r>
              <a:t>A firefly attractiveness for other individuals is proportional to its brightness.</a:t>
            </a:r>
          </a:p>
          <a:p>
            <a:pPr lvl="1" marL="994663" indent="-497331" defTabSz="2170176">
              <a:spcBef>
                <a:spcPts val="2100"/>
              </a:spcBef>
              <a:defRPr sz="4272"/>
            </a:pPr>
            <a:r>
              <a:t>Less attractive fireflies move in the direction of the most attractive one.</a:t>
            </a:r>
          </a:p>
          <a:p>
            <a:pPr lvl="1" marL="994663" indent="-497331" defTabSz="2170176">
              <a:spcBef>
                <a:spcPts val="2100"/>
              </a:spcBef>
              <a:defRPr sz="4272"/>
            </a:pPr>
            <a:r>
              <a:t>As the distance between two fireflies increases, the visible brightness of the given firefly for the other decreases.</a:t>
            </a:r>
          </a:p>
          <a:p>
            <a:pPr lvl="1" marL="994663" indent="-497331" defTabSz="2170176">
              <a:spcBef>
                <a:spcPts val="2100"/>
              </a:spcBef>
              <a:defRPr sz="4272"/>
            </a:pPr>
            <a:r>
              <a:t>If a firefly sees no firefly that is brighter than itself, it moves randomly.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IMPLEMENTATION"/>
          <p:cNvSpPr txBox="1"/>
          <p:nvPr>
            <p:ph type="title"/>
          </p:nvPr>
        </p:nvSpPr>
        <p:spPr>
          <a:prstGeom prst="rect">
            <a:avLst/>
          </a:prstGeom>
        </p:spPr>
        <p:txBody>
          <a:bodyPr/>
          <a:lstStyle/>
          <a:p>
            <a:pPr/>
            <a:r>
              <a:t>IMPLEMENTATION</a:t>
            </a:r>
          </a:p>
        </p:txBody>
      </p:sp>
      <p:sp>
        <p:nvSpPr>
          <p:cNvPr id="236" name="Firefly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Firefly Algorithm</a:t>
            </a:r>
          </a:p>
        </p:txBody>
      </p:sp>
      <p:graphicFrame>
        <p:nvGraphicFramePr>
          <p:cNvPr id="237" name="Table"/>
          <p:cNvGraphicFramePr/>
          <p:nvPr/>
        </p:nvGraphicFramePr>
        <p:xfrm>
          <a:off x="963500" y="3648561"/>
          <a:ext cx="11318433" cy="9309081"/>
        </p:xfrm>
        <a:graphic xmlns:a="http://schemas.openxmlformats.org/drawingml/2006/main">
          <a:graphicData uri="http://schemas.openxmlformats.org/drawingml/2006/table">
            <a:tbl>
              <a:tblPr firstCol="1" firstRow="0" lastCol="0" lastRow="0" bandCol="0" bandRow="0" rtl="0">
                <a:tableStyleId>{CF821DB8-F4EB-4A41-A1BA-3FCAFE7338EE}</a:tableStyleId>
              </a:tblPr>
              <a:tblGrid>
                <a:gridCol w="5652866"/>
                <a:gridCol w="5652866"/>
              </a:tblGrid>
              <a:tr h="1162047">
                <a:tc>
                  <a:txBody>
                    <a:bodyPr/>
                    <a:lstStyle/>
                    <a:p>
                      <a:pPr defTabSz="914400">
                        <a:tabLst>
                          <a:tab pos="1663700" algn="l"/>
                        </a:tabLst>
                        <a:defRPr sz="1800"/>
                      </a:pPr>
                      <a:r>
                        <a:rPr sz="3200">
                          <a:sym typeface="Graphik Medium"/>
                        </a:rPr>
                        <a:t>Decision Variable</a:t>
                      </a:r>
                    </a:p>
                  </a:txBody>
                  <a:tcPr marL="50800" marR="50800" marT="50800" marB="50800" anchor="ctr" anchorCtr="0" horzOverflow="overflow">
                    <a:lnT w="12700">
                      <a:solidFill>
                        <a:srgbClr val="E3E5E8"/>
                      </a:solidFill>
                      <a:miter lim="400000"/>
                    </a:lnT>
                  </a:tcPr>
                </a:tc>
                <a:tc>
                  <a:txBody>
                    <a:bodyPr/>
                    <a:lstStyle/>
                    <a:p>
                      <a:pPr defTabSz="914400">
                        <a:defRPr sz="1800">
                          <a:solidFill>
                            <a:srgbClr val="000000"/>
                          </a:solidFill>
                        </a:defRPr>
                      </a:pPr>
                      <a:r>
                        <a:rPr sz="3200">
                          <a:solidFill>
                            <a:srgbClr val="FFFFFF"/>
                          </a:solidFill>
                        </a:rPr>
                        <a:t>Position of firefly in each dimension</a:t>
                      </a:r>
                    </a:p>
                  </a:txBody>
                  <a:tcPr marL="50800" marR="50800" marT="50800" marB="50800" anchor="ctr" anchorCtr="0" horzOverflow="overflow">
                    <a:lnR w="12700">
                      <a:solidFill>
                        <a:srgbClr val="E3E5E8"/>
                      </a:solidFill>
                      <a:miter lim="400000"/>
                    </a:lnR>
                    <a:lnT w="12700">
                      <a:solidFill>
                        <a:srgbClr val="E3E5E8"/>
                      </a:solidFill>
                      <a:miter lim="400000"/>
                    </a:lnT>
                  </a:tcPr>
                </a:tc>
              </a:tr>
              <a:tr h="1162047">
                <a:tc>
                  <a:txBody>
                    <a:bodyPr/>
                    <a:lstStyle/>
                    <a:p>
                      <a:pPr defTabSz="914400">
                        <a:tabLst>
                          <a:tab pos="1663700" algn="l"/>
                        </a:tabLst>
                        <a:defRPr sz="1800"/>
                      </a:pPr>
                      <a:r>
                        <a:rPr sz="3200">
                          <a:sym typeface="Graphik Medium"/>
                        </a:rPr>
                        <a:t>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Position of firefly</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Old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Old position of firefly</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New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New position of firefly</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Best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Best firefly</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Fitness Function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Brightness</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Initial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Random firefly</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Process of Generating New Solutions</a:t>
                      </a:r>
                    </a:p>
                  </a:txBody>
                  <a:tcPr marL="50800" marR="50800" marT="50800" marB="50800" anchor="ctr" anchorCtr="0" horzOverflow="overflow">
                    <a:lnB w="12700">
                      <a:solidFill>
                        <a:srgbClr val="E3E5E8"/>
                      </a:solidFill>
                      <a:miter lim="400000"/>
                    </a:lnB>
                  </a:tcPr>
                </a:tc>
                <a:tc>
                  <a:txBody>
                    <a:bodyPr/>
                    <a:lstStyle/>
                    <a:p>
                      <a:pPr defTabSz="914400">
                        <a:defRPr sz="1800">
                          <a:solidFill>
                            <a:srgbClr val="000000"/>
                          </a:solidFill>
                        </a:defRPr>
                      </a:pPr>
                      <a:r>
                        <a:rPr sz="3200">
                          <a:solidFill>
                            <a:srgbClr val="FFFFFF"/>
                          </a:solidFill>
                        </a:rPr>
                        <a:t>Movement of firefly</a:t>
                      </a:r>
                    </a:p>
                  </a:txBody>
                  <a:tcPr marL="50800" marR="50800" marT="50800" marB="50800" anchor="ctr" anchorCtr="0" horzOverflow="overflow">
                    <a:lnR w="12700">
                      <a:solidFill>
                        <a:srgbClr val="E3E5E8"/>
                      </a:solidFill>
                      <a:miter lim="400000"/>
                    </a:lnR>
                    <a:lnB w="12700">
                      <a:solidFill>
                        <a:srgbClr val="E3E5E8"/>
                      </a:solidFill>
                      <a:miter lim="400000"/>
                    </a:lnB>
                  </a:tcPr>
                </a:tc>
              </a:tr>
            </a:tbl>
          </a:graphicData>
        </a:graphic>
      </p:graphicFrame>
      <p:pic>
        <p:nvPicPr>
          <p:cNvPr id="238" name="Screen Shot 2020-05-03 at 10.45.16 PM.png" descr="Screen Shot 2020-05-03 at 10.45.16 PM.png"/>
          <p:cNvPicPr>
            <a:picLocks noChangeAspect="1"/>
          </p:cNvPicPr>
          <p:nvPr/>
        </p:nvPicPr>
        <p:blipFill>
          <a:blip r:embed="rId2">
            <a:extLst/>
          </a:blip>
          <a:stretch>
            <a:fillRect/>
          </a:stretch>
        </p:blipFill>
        <p:spPr>
          <a:xfrm>
            <a:off x="13933245" y="3642211"/>
            <a:ext cx="9507915" cy="930908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IMPLEMENTATION"/>
          <p:cNvSpPr txBox="1"/>
          <p:nvPr>
            <p:ph type="title"/>
          </p:nvPr>
        </p:nvSpPr>
        <p:spPr>
          <a:prstGeom prst="rect">
            <a:avLst/>
          </a:prstGeom>
        </p:spPr>
        <p:txBody>
          <a:bodyPr/>
          <a:lstStyle/>
          <a:p>
            <a:pPr/>
            <a:r>
              <a:t>IMPLEMENTATION</a:t>
            </a:r>
          </a:p>
        </p:txBody>
      </p:sp>
      <p:sp>
        <p:nvSpPr>
          <p:cNvPr id="241" name="Firefly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Firefly Algorithm</a:t>
            </a:r>
          </a:p>
        </p:txBody>
      </p:sp>
      <p:sp>
        <p:nvSpPr>
          <p:cNvPr id="242" name="Begin…"/>
          <p:cNvSpPr txBox="1"/>
          <p:nvPr>
            <p:ph type="body" idx="1"/>
          </p:nvPr>
        </p:nvSpPr>
        <p:spPr>
          <a:xfrm>
            <a:off x="1270000" y="3630096"/>
            <a:ext cx="22319810" cy="9069904"/>
          </a:xfrm>
          <a:prstGeom prst="rect">
            <a:avLst/>
          </a:prstGeom>
        </p:spPr>
        <p:txBody>
          <a:bodyPr/>
          <a:lstStyle/>
          <a:p>
            <a:pPr marL="0" indent="0" defTabSz="1267967">
              <a:spcBef>
                <a:spcPts val="1200"/>
              </a:spcBef>
              <a:buClrTx/>
              <a:buSzTx/>
              <a:buNone/>
              <a:defRPr sz="2496"/>
            </a:pPr>
            <a:r>
              <a:t>Begin</a:t>
            </a:r>
          </a:p>
          <a:p>
            <a:pPr marL="0" indent="0" defTabSz="1267967">
              <a:spcBef>
                <a:spcPts val="1200"/>
              </a:spcBef>
              <a:buClrTx/>
              <a:buSzTx/>
              <a:buNone/>
              <a:defRPr sz="2496"/>
            </a:pPr>
            <a:r>
              <a:t>          Input the parameters of the algorithm and initial data</a:t>
            </a:r>
          </a:p>
          <a:p>
            <a:pPr marL="0" indent="0" defTabSz="1267967">
              <a:spcBef>
                <a:spcPts val="1200"/>
              </a:spcBef>
              <a:buClrTx/>
              <a:buSzTx/>
              <a:buNone/>
              <a:defRPr sz="2496"/>
            </a:pPr>
            <a:r>
              <a:t>          Generate M initial possible solutions randomly</a:t>
            </a:r>
          </a:p>
          <a:p>
            <a:pPr marL="0" indent="0" defTabSz="1267967">
              <a:spcBef>
                <a:spcPts val="1200"/>
              </a:spcBef>
              <a:buClrTx/>
              <a:buSzTx/>
              <a:buNone/>
              <a:defRPr sz="2496"/>
            </a:pPr>
            <a:r>
              <a:t>          While (the termination criteria are not satisfied)</a:t>
            </a:r>
          </a:p>
          <a:p>
            <a:pPr marL="0" indent="0" defTabSz="1267967">
              <a:spcBef>
                <a:spcPts val="1200"/>
              </a:spcBef>
              <a:buClrTx/>
              <a:buSzTx/>
              <a:buNone/>
              <a:defRPr sz="2496"/>
            </a:pPr>
            <a:r>
              <a:t>                    Determine fitness value of all solutions</a:t>
            </a:r>
          </a:p>
          <a:p>
            <a:pPr marL="0" indent="0" defTabSz="1267967">
              <a:spcBef>
                <a:spcPts val="1200"/>
              </a:spcBef>
              <a:buClrTx/>
              <a:buSzTx/>
              <a:buNone/>
              <a:defRPr sz="2496"/>
            </a:pPr>
            <a:r>
              <a:t>                    Sort all solutions according to their fitness values</a:t>
            </a:r>
          </a:p>
          <a:p>
            <a:pPr marL="0" indent="0" defTabSz="1267967">
              <a:spcBef>
                <a:spcPts val="1200"/>
              </a:spcBef>
              <a:buClrTx/>
              <a:buSzTx/>
              <a:buNone/>
              <a:defRPr sz="2496"/>
            </a:pPr>
            <a:r>
              <a:t>                    For k = 1 to M</a:t>
            </a:r>
          </a:p>
          <a:p>
            <a:pPr marL="0" indent="0" defTabSz="1267967">
              <a:spcBef>
                <a:spcPts val="1200"/>
              </a:spcBef>
              <a:buClrTx/>
              <a:buSzTx/>
              <a:buNone/>
              <a:defRPr sz="2496"/>
            </a:pPr>
            <a:r>
              <a:t>                              For j = 1 to M</a:t>
            </a:r>
          </a:p>
          <a:p>
            <a:pPr marL="0" indent="0" defTabSz="1267967">
              <a:spcBef>
                <a:spcPts val="1200"/>
              </a:spcBef>
              <a:buClrTx/>
              <a:buSzTx/>
              <a:buNone/>
              <a:defRPr sz="2496"/>
            </a:pPr>
            <a:r>
              <a:t>                                        If F(X</a:t>
            </a:r>
            <a:r>
              <a:rPr baseline="-5999"/>
              <a:t>j</a:t>
            </a:r>
            <a:r>
              <a:t>) is better than F(X</a:t>
            </a:r>
            <a:r>
              <a:rPr baseline="-5999"/>
              <a:t>k</a:t>
            </a:r>
            <a:r>
              <a:t>)</a:t>
            </a:r>
          </a:p>
          <a:p>
            <a:pPr marL="0" indent="0" defTabSz="1267967">
              <a:spcBef>
                <a:spcPts val="1200"/>
              </a:spcBef>
              <a:buClrTx/>
              <a:buSzTx/>
              <a:buNone/>
              <a:defRPr sz="2496"/>
            </a:pPr>
            <a:r>
              <a:t>                                                  Move the solution k toward the solution j </a:t>
            </a:r>
          </a:p>
          <a:p>
            <a:pPr lvl="2" marL="0" indent="0" defTabSz="1267967">
              <a:spcBef>
                <a:spcPts val="1200"/>
              </a:spcBef>
              <a:buClrTx/>
              <a:buSzTx/>
              <a:buNone/>
              <a:defRPr sz="2496"/>
            </a:pPr>
            <a:r>
              <a:t>                                        End if</a:t>
            </a:r>
          </a:p>
          <a:p>
            <a:pPr marL="0" indent="0" defTabSz="1267967">
              <a:spcBef>
                <a:spcPts val="1200"/>
              </a:spcBef>
              <a:buClrTx/>
              <a:buSzTx/>
              <a:buNone/>
              <a:defRPr sz="2496"/>
            </a:pPr>
            <a:r>
              <a:t>                              Next j</a:t>
            </a:r>
          </a:p>
          <a:p>
            <a:pPr marL="0" indent="0" defTabSz="1267967">
              <a:spcBef>
                <a:spcPts val="1200"/>
              </a:spcBef>
              <a:buClrTx/>
              <a:buSzTx/>
              <a:buNone/>
              <a:defRPr sz="2496"/>
            </a:pPr>
            <a:r>
              <a:t>                    Next k</a:t>
            </a:r>
          </a:p>
          <a:p>
            <a:pPr marL="0" indent="0" defTabSz="1267967">
              <a:spcBef>
                <a:spcPts val="1200"/>
              </a:spcBef>
              <a:buClrTx/>
              <a:buSzTx/>
              <a:buNone/>
              <a:defRPr sz="2496"/>
            </a:pPr>
            <a:r>
              <a:t>          End while</a:t>
            </a:r>
          </a:p>
          <a:p>
            <a:pPr marL="0" indent="0" defTabSz="1267967">
              <a:spcBef>
                <a:spcPts val="1200"/>
              </a:spcBef>
              <a:buClrTx/>
              <a:buSzTx/>
              <a:buNone/>
              <a:defRPr sz="2496"/>
            </a:pPr>
            <a:r>
              <a:t>          Report all solutions</a:t>
            </a:r>
          </a:p>
          <a:p>
            <a:pPr marL="0" indent="0" defTabSz="1267967">
              <a:spcBef>
                <a:spcPts val="1200"/>
              </a:spcBef>
              <a:buClrTx/>
              <a:buSzTx/>
              <a:buNone/>
              <a:defRPr sz="2496"/>
            </a:pPr>
            <a:r>
              <a:t>End</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CUCKOO OPTIMIZATION ALGORITHM"/>
          <p:cNvSpPr txBox="1"/>
          <p:nvPr>
            <p:ph type="title"/>
          </p:nvPr>
        </p:nvSpPr>
        <p:spPr>
          <a:prstGeom prst="rect">
            <a:avLst/>
          </a:prstGeom>
        </p:spPr>
        <p:txBody>
          <a:bodyPr/>
          <a:lstStyle/>
          <a:p>
            <a:pPr/>
            <a:r>
              <a:t>CUCKOO OPTIMIZATION ALGORITHM</a:t>
            </a:r>
          </a:p>
        </p:txBody>
      </p:sp>
      <p:pic>
        <p:nvPicPr>
          <p:cNvPr id="245" name="explore-cuckoo-bird.ngsversion.1515646934374.adapt.1900.1.jpg" descr="explore-cuckoo-bird.ngsversion.1515646934374.adapt.1900.1.jpg"/>
          <p:cNvPicPr>
            <a:picLocks noChangeAspect="1"/>
          </p:cNvPicPr>
          <p:nvPr/>
        </p:nvPicPr>
        <p:blipFill>
          <a:blip r:embed="rId2">
            <a:extLst/>
          </a:blip>
          <a:stretch>
            <a:fillRect/>
          </a:stretch>
        </p:blipFill>
        <p:spPr>
          <a:xfrm>
            <a:off x="5532058" y="2608412"/>
            <a:ext cx="13319884" cy="10487656"/>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IMPLEMENTATION"/>
          <p:cNvSpPr txBox="1"/>
          <p:nvPr>
            <p:ph type="title"/>
          </p:nvPr>
        </p:nvSpPr>
        <p:spPr>
          <a:prstGeom prst="rect">
            <a:avLst/>
          </a:prstGeom>
        </p:spPr>
        <p:txBody>
          <a:bodyPr/>
          <a:lstStyle/>
          <a:p>
            <a:pPr/>
            <a:r>
              <a:t>IMPLEMENTATION</a:t>
            </a:r>
          </a:p>
        </p:txBody>
      </p:sp>
      <p:sp>
        <p:nvSpPr>
          <p:cNvPr id="248" name="Cuckoo Optimization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Cuckoo Optimization Algorithm</a:t>
            </a:r>
          </a:p>
        </p:txBody>
      </p:sp>
      <p:sp>
        <p:nvSpPr>
          <p:cNvPr id="249" name="The algorithm was inspired by cuckoo bird’s lifestyle, egg laying features, and breeding technique.…"/>
          <p:cNvSpPr txBox="1"/>
          <p:nvPr>
            <p:ph type="body" idx="1"/>
          </p:nvPr>
        </p:nvSpPr>
        <p:spPr>
          <a:xfrm>
            <a:off x="1270000" y="3630096"/>
            <a:ext cx="22319810" cy="9069904"/>
          </a:xfrm>
          <a:prstGeom prst="rect">
            <a:avLst/>
          </a:prstGeom>
        </p:spPr>
        <p:txBody>
          <a:bodyPr/>
          <a:lstStyle/>
          <a:p>
            <a:pPr marL="542036" indent="-542036" defTabSz="2365248">
              <a:spcBef>
                <a:spcPts val="2300"/>
              </a:spcBef>
              <a:defRPr sz="4656"/>
            </a:pPr>
            <a:r>
              <a:t>The algorithm was inspired by cuckoo bird’s lifestyle, egg laying features, and breeding technique. </a:t>
            </a:r>
          </a:p>
          <a:p>
            <a:pPr marL="542036" indent="-542036" defTabSz="2365248">
              <a:spcBef>
                <a:spcPts val="2300"/>
              </a:spcBef>
              <a:defRPr sz="4656"/>
            </a:pPr>
            <a:r>
              <a:t>This as other evolutionary approaches start off with an initial population and this population consists of mature cuckoos and eggs.</a:t>
            </a:r>
          </a:p>
          <a:p>
            <a:pPr marL="542036" indent="-542036" defTabSz="2365248">
              <a:spcBef>
                <a:spcPts val="2300"/>
              </a:spcBef>
              <a:defRPr sz="4656"/>
            </a:pPr>
            <a:r>
              <a:t>Cuckoo being a brood parasite i.e. birds that have detached themselves from the challenge of nest making for survival and evading predators, lay their eggs in other specie’s nests and hence uses a cunning way to raise their families. </a:t>
            </a:r>
          </a:p>
          <a:p>
            <a:pPr marL="542036" indent="-542036" defTabSz="2365248">
              <a:spcBef>
                <a:spcPts val="2300"/>
              </a:spcBef>
              <a:defRPr sz="4656"/>
            </a:pPr>
            <a:r>
              <a:t>A mother cuckoo lays eggs in hosts nest and destroys the host’s eggs and flies away from the location fast and the caring for the egg is left to the host species. This process takes hardly ten seconds.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IMPLEMENTATION"/>
          <p:cNvSpPr txBox="1"/>
          <p:nvPr>
            <p:ph type="title"/>
          </p:nvPr>
        </p:nvSpPr>
        <p:spPr>
          <a:prstGeom prst="rect">
            <a:avLst/>
          </a:prstGeom>
        </p:spPr>
        <p:txBody>
          <a:bodyPr/>
          <a:lstStyle/>
          <a:p>
            <a:pPr/>
            <a:r>
              <a:t>IMPLEMENTATION</a:t>
            </a:r>
          </a:p>
        </p:txBody>
      </p:sp>
      <p:sp>
        <p:nvSpPr>
          <p:cNvPr id="252" name="Cuckoo Optimization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Cuckoo Optimization Algorithm</a:t>
            </a:r>
          </a:p>
        </p:txBody>
      </p:sp>
      <p:sp>
        <p:nvSpPr>
          <p:cNvPr id="253" name="Therefore, they make other’s nests parasitized by their own eggs and mimic the color and the patterns of the existing eggs carefully so that the new eggs in the nest looks like the previous eggs. Each female cuckoo is specialized for a certain host speci"/>
          <p:cNvSpPr txBox="1"/>
          <p:nvPr>
            <p:ph type="body" idx="1"/>
          </p:nvPr>
        </p:nvSpPr>
        <p:spPr>
          <a:xfrm>
            <a:off x="1270000" y="3630096"/>
            <a:ext cx="22319810" cy="9069904"/>
          </a:xfrm>
          <a:prstGeom prst="rect">
            <a:avLst/>
          </a:prstGeom>
        </p:spPr>
        <p:txBody>
          <a:bodyPr/>
          <a:lstStyle/>
          <a:p>
            <a:pPr marL="553212" indent="-553212" defTabSz="2414016">
              <a:spcBef>
                <a:spcPts val="2300"/>
              </a:spcBef>
              <a:defRPr sz="4752"/>
            </a:pPr>
            <a:r>
              <a:t>Therefore, they make other’s nests parasitized by their own eggs and mimic the color and the patterns of the existing eggs carefully so that the new eggs in the nest looks like the previous eggs. Each female cuckoo is specialized for a certain host species.</a:t>
            </a:r>
          </a:p>
          <a:p>
            <a:pPr marL="553212" indent="-553212" defTabSz="2414016">
              <a:spcBef>
                <a:spcPts val="2300"/>
              </a:spcBef>
              <a:defRPr sz="4752"/>
            </a:pPr>
            <a:r>
              <a:t>Some of the birds recognize cuckoos’ eggs and either they throw the eggs out of the nest or completely leave the nest and build a new one. </a:t>
            </a:r>
          </a:p>
          <a:p>
            <a:pPr marL="553212" indent="-553212" defTabSz="2414016">
              <a:spcBef>
                <a:spcPts val="2300"/>
              </a:spcBef>
              <a:defRPr sz="4752"/>
            </a:pPr>
            <a:r>
              <a:t>Cuckoo eggs hatch earlier than their host’s eggs. In most cases, a cuckoo chick throws the host’s eggs or the host’s chicks out of the nest. </a:t>
            </a:r>
          </a:p>
          <a:p>
            <a:pPr marL="553212" indent="-553212" defTabSz="2414016">
              <a:spcBef>
                <a:spcPts val="2300"/>
              </a:spcBef>
              <a:defRPr sz="4752"/>
            </a:pPr>
            <a:r>
              <a:t>A cuckoo chick makes the host provide a food suitable to its growth and beg for food again and again.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IMPLEMENTATION"/>
          <p:cNvSpPr txBox="1"/>
          <p:nvPr>
            <p:ph type="title"/>
          </p:nvPr>
        </p:nvSpPr>
        <p:spPr>
          <a:prstGeom prst="rect">
            <a:avLst/>
          </a:prstGeom>
        </p:spPr>
        <p:txBody>
          <a:bodyPr/>
          <a:lstStyle/>
          <a:p>
            <a:pPr/>
            <a:r>
              <a:t>IMPLEMENTATION</a:t>
            </a:r>
          </a:p>
        </p:txBody>
      </p:sp>
      <p:sp>
        <p:nvSpPr>
          <p:cNvPr id="256" name="Cuckoo Optimization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Cuckoo Optimization Algorithm</a:t>
            </a:r>
          </a:p>
        </p:txBody>
      </p:sp>
      <p:sp>
        <p:nvSpPr>
          <p:cNvPr id="257" name="COA starts with an initial population (population of cuckoos). These cuckoos have got some eggs that will be laid in other species’ nests. Some of these eggs that look like the host’s eggs are more probable to be raised and turned into cuckoos. Other egg"/>
          <p:cNvSpPr txBox="1"/>
          <p:nvPr>
            <p:ph type="body" idx="1"/>
          </p:nvPr>
        </p:nvSpPr>
        <p:spPr>
          <a:xfrm>
            <a:off x="1270000" y="3630096"/>
            <a:ext cx="22319810" cy="9069904"/>
          </a:xfrm>
          <a:prstGeom prst="rect">
            <a:avLst/>
          </a:prstGeom>
        </p:spPr>
        <p:txBody>
          <a:bodyPr/>
          <a:lstStyle/>
          <a:p>
            <a:pPr marL="508508" indent="-508508" defTabSz="2218944">
              <a:spcBef>
                <a:spcPts val="2100"/>
              </a:spcBef>
              <a:defRPr sz="4368"/>
            </a:pPr>
            <a:r>
              <a:t>COA starts with an initial population (population of cuckoos). These cuckoos have got some eggs that will be laid in other species’ nests. Some of these eggs that look like the host’s eggs are more probable to be raised and turned into cuckoos. Other eggs are detected by the host and are demised. </a:t>
            </a:r>
          </a:p>
          <a:p>
            <a:pPr marL="508508" indent="-508508" defTabSz="2218944">
              <a:spcBef>
                <a:spcPts val="2100"/>
              </a:spcBef>
              <a:defRPr sz="4368"/>
            </a:pPr>
            <a:r>
              <a:t>The rate of the raised eggs shows the suitability of the area. If there are more eggs to be survived in an area, there is more profits to that area. Thus, the situation in which more eggs are survived will be a parameter for the cuckoos to be optimized.</a:t>
            </a:r>
          </a:p>
          <a:p>
            <a:pPr marL="508508" indent="-508508" defTabSz="2218944">
              <a:spcBef>
                <a:spcPts val="2100"/>
              </a:spcBef>
              <a:defRPr sz="4368"/>
            </a:pPr>
            <a:r>
              <a:t>Cuckoos search for the best area to maximize their eggs’ life lengths. After hatching and turning into mature cuckoos, they form societies and communities. Each community has its habitat to live. The best habitat of all communities will be the next destination for cuckoos in other groups.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IMPLEMENTATION"/>
          <p:cNvSpPr txBox="1"/>
          <p:nvPr>
            <p:ph type="title"/>
          </p:nvPr>
        </p:nvSpPr>
        <p:spPr>
          <a:prstGeom prst="rect">
            <a:avLst/>
          </a:prstGeom>
        </p:spPr>
        <p:txBody>
          <a:bodyPr/>
          <a:lstStyle/>
          <a:p>
            <a:pPr/>
            <a:r>
              <a:t>IMPLEMENTATION</a:t>
            </a:r>
          </a:p>
        </p:txBody>
      </p:sp>
      <p:sp>
        <p:nvSpPr>
          <p:cNvPr id="260" name="Cuckoo Optimization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Cuckoo Optimization Algorithm</a:t>
            </a:r>
          </a:p>
        </p:txBody>
      </p:sp>
      <p:sp>
        <p:nvSpPr>
          <p:cNvPr id="261" name="All groups immigrate to the best current existing area. Each group will be the resident in an area near the best current existing area. An egg laying radius (ELR) will be calculated regarding the number of eggs each cuckoo lay and its distance from the c"/>
          <p:cNvSpPr txBox="1"/>
          <p:nvPr>
            <p:ph type="body" idx="1"/>
          </p:nvPr>
        </p:nvSpPr>
        <p:spPr>
          <a:xfrm>
            <a:off x="1270000" y="3630096"/>
            <a:ext cx="22319810" cy="9069904"/>
          </a:xfrm>
          <a:prstGeom prst="rect">
            <a:avLst/>
          </a:prstGeom>
        </p:spPr>
        <p:txBody>
          <a:bodyPr/>
          <a:lstStyle/>
          <a:p>
            <a:pPr/>
            <a:r>
              <a:t>All groups immigrate to the best current existing area. Each group will be the resident in an area near the best current existing area. An egg laying radius (ELR) will be calculated regarding the number of eggs each cuckoo lay and its distance from the current optimized area.</a:t>
            </a:r>
          </a:p>
          <a:p>
            <a:pPr/>
            <a:r>
              <a:t>Afterwards, cuckoos start laying eggs randomly in the nests within their egg laying radii. This process continues until reaching the best place for egg laying (a zone with the most profit). This optimized zone is the place in which the maximum number of cuckoos gathers together.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IMPLEMENTATION"/>
          <p:cNvSpPr txBox="1"/>
          <p:nvPr>
            <p:ph type="title"/>
          </p:nvPr>
        </p:nvSpPr>
        <p:spPr>
          <a:prstGeom prst="rect">
            <a:avLst/>
          </a:prstGeom>
        </p:spPr>
        <p:txBody>
          <a:bodyPr/>
          <a:lstStyle/>
          <a:p>
            <a:pPr/>
            <a:r>
              <a:t>IMPLEMENTATION</a:t>
            </a:r>
          </a:p>
        </p:txBody>
      </p:sp>
      <p:sp>
        <p:nvSpPr>
          <p:cNvPr id="264" name="Cuckoo Optimization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Cuckoo Optimization Algorithm</a:t>
            </a:r>
          </a:p>
        </p:txBody>
      </p:sp>
      <p:graphicFrame>
        <p:nvGraphicFramePr>
          <p:cNvPr id="265" name="Table"/>
          <p:cNvGraphicFramePr/>
          <p:nvPr/>
        </p:nvGraphicFramePr>
        <p:xfrm>
          <a:off x="963500" y="3648561"/>
          <a:ext cx="10608094" cy="9309081"/>
        </p:xfrm>
        <a:graphic xmlns:a="http://schemas.openxmlformats.org/drawingml/2006/main">
          <a:graphicData uri="http://schemas.openxmlformats.org/drawingml/2006/table">
            <a:tbl>
              <a:tblPr firstCol="1" firstRow="0" lastCol="0" lastRow="0" bandCol="0" bandRow="0" rtl="0">
                <a:tableStyleId>{CF821DB8-F4EB-4A41-A1BA-3FCAFE7338EE}</a:tableStyleId>
              </a:tblPr>
              <a:tblGrid>
                <a:gridCol w="5297696"/>
                <a:gridCol w="5297696"/>
              </a:tblGrid>
              <a:tr h="1162047">
                <a:tc>
                  <a:txBody>
                    <a:bodyPr/>
                    <a:lstStyle/>
                    <a:p>
                      <a:pPr defTabSz="914400">
                        <a:tabLst>
                          <a:tab pos="1663700" algn="l"/>
                        </a:tabLst>
                        <a:defRPr sz="1800"/>
                      </a:pPr>
                      <a:r>
                        <a:rPr sz="3200">
                          <a:sym typeface="Graphik Medium"/>
                        </a:rPr>
                        <a:t>Decision Variable</a:t>
                      </a:r>
                    </a:p>
                  </a:txBody>
                  <a:tcPr marL="50800" marR="50800" marT="50800" marB="50800" anchor="ctr" anchorCtr="0" horzOverflow="overflow">
                    <a:lnT w="12700">
                      <a:solidFill>
                        <a:srgbClr val="E3E5E8"/>
                      </a:solidFill>
                      <a:miter lim="400000"/>
                    </a:lnT>
                  </a:tcPr>
                </a:tc>
                <a:tc>
                  <a:txBody>
                    <a:bodyPr/>
                    <a:lstStyle/>
                    <a:p>
                      <a:pPr defTabSz="914400">
                        <a:defRPr sz="1800">
                          <a:solidFill>
                            <a:srgbClr val="000000"/>
                          </a:solidFill>
                        </a:defRPr>
                      </a:pPr>
                      <a:r>
                        <a:rPr sz="3200">
                          <a:solidFill>
                            <a:srgbClr val="FFFFFF"/>
                          </a:solidFill>
                        </a:rPr>
                        <a:t>Cuckoo habitat</a:t>
                      </a:r>
                    </a:p>
                  </a:txBody>
                  <a:tcPr marL="50800" marR="50800" marT="50800" marB="50800" anchor="ctr" anchorCtr="0" horzOverflow="overflow">
                    <a:lnR w="12700">
                      <a:solidFill>
                        <a:srgbClr val="E3E5E8"/>
                      </a:solidFill>
                      <a:miter lim="400000"/>
                    </a:lnR>
                    <a:lnT w="12700">
                      <a:solidFill>
                        <a:srgbClr val="E3E5E8"/>
                      </a:solidFill>
                      <a:miter lim="400000"/>
                    </a:lnT>
                  </a:tcPr>
                </a:tc>
              </a:tr>
              <a:tr h="1162047">
                <a:tc>
                  <a:txBody>
                    <a:bodyPr/>
                    <a:lstStyle/>
                    <a:p>
                      <a:pPr defTabSz="914400">
                        <a:tabLst>
                          <a:tab pos="1663700" algn="l"/>
                        </a:tabLst>
                        <a:defRPr sz="1800"/>
                      </a:pPr>
                      <a:r>
                        <a:rPr sz="3200">
                          <a:sym typeface="Graphik Medium"/>
                        </a:rPr>
                        <a:t>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Habitat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Old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Old habitat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New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New habitat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Best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Habitat with best rate of life</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Fitness Function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Distance between best habitat and recent habitat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Initial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Random eggs for all cuckoos</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Process of Generating New Solutions</a:t>
                      </a:r>
                    </a:p>
                  </a:txBody>
                  <a:tcPr marL="50800" marR="50800" marT="50800" marB="50800" anchor="ctr" anchorCtr="0" horzOverflow="overflow">
                    <a:lnB w="12700">
                      <a:solidFill>
                        <a:srgbClr val="E3E5E8"/>
                      </a:solidFill>
                      <a:miter lim="400000"/>
                    </a:lnB>
                  </a:tcPr>
                </a:tc>
                <a:tc>
                  <a:txBody>
                    <a:bodyPr/>
                    <a:lstStyle/>
                    <a:p>
                      <a:pPr defTabSz="914400">
                        <a:defRPr sz="1800">
                          <a:solidFill>
                            <a:srgbClr val="000000"/>
                          </a:solidFill>
                        </a:defRPr>
                      </a:pPr>
                      <a:r>
                        <a:rPr sz="3200">
                          <a:solidFill>
                            <a:srgbClr val="FFFFFF"/>
                          </a:solidFill>
                        </a:rPr>
                        <a:t>Emigration cuckoos toward best area</a:t>
                      </a:r>
                    </a:p>
                  </a:txBody>
                  <a:tcPr marL="50800" marR="50800" marT="50800" marB="50800" anchor="ctr" anchorCtr="0" horzOverflow="overflow">
                    <a:lnR w="12700">
                      <a:solidFill>
                        <a:srgbClr val="E3E5E8"/>
                      </a:solidFill>
                      <a:miter lim="400000"/>
                    </a:lnR>
                    <a:lnB w="12700">
                      <a:solidFill>
                        <a:srgbClr val="E3E5E8"/>
                      </a:solidFill>
                      <a:miter lim="400000"/>
                    </a:lnB>
                  </a:tcPr>
                </a:tc>
              </a:tr>
            </a:tbl>
          </a:graphicData>
        </a:graphic>
      </p:graphicFrame>
      <p:pic>
        <p:nvPicPr>
          <p:cNvPr id="266" name="Screen Shot 2020-05-03 at 8.55.34 PM.png" descr="Screen Shot 2020-05-03 at 8.55.34 PM.png"/>
          <p:cNvPicPr>
            <a:picLocks noChangeAspect="1"/>
          </p:cNvPicPr>
          <p:nvPr/>
        </p:nvPicPr>
        <p:blipFill>
          <a:blip r:embed="rId2">
            <a:extLst/>
          </a:blip>
          <a:stretch>
            <a:fillRect/>
          </a:stretch>
        </p:blipFill>
        <p:spPr>
          <a:xfrm>
            <a:off x="12100172" y="3691619"/>
            <a:ext cx="12092401" cy="930908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PPROACH"/>
          <p:cNvSpPr txBox="1"/>
          <p:nvPr>
            <p:ph type="title"/>
          </p:nvPr>
        </p:nvSpPr>
        <p:spPr>
          <a:prstGeom prst="rect">
            <a:avLst/>
          </a:prstGeom>
        </p:spPr>
        <p:txBody>
          <a:bodyPr/>
          <a:lstStyle/>
          <a:p>
            <a:pPr/>
            <a:r>
              <a:t>APPROACH</a:t>
            </a:r>
          </a:p>
        </p:txBody>
      </p:sp>
      <p:sp>
        <p:nvSpPr>
          <p:cNvPr id="160" name="What is Autism Spectrum Disorder?"/>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What is Autism Spectrum Disorder?</a:t>
            </a:r>
          </a:p>
        </p:txBody>
      </p:sp>
      <p:sp>
        <p:nvSpPr>
          <p:cNvPr id="161" name="Autism Spectrum Disorder (ASD) is a condition related to brain development that impacts how a person perceives and socializes with other, causing problems in social interaction and communication.…"/>
          <p:cNvSpPr txBox="1"/>
          <p:nvPr>
            <p:ph type="body" idx="1"/>
          </p:nvPr>
        </p:nvSpPr>
        <p:spPr>
          <a:prstGeom prst="rect">
            <a:avLst/>
          </a:prstGeom>
        </p:spPr>
        <p:txBody>
          <a:bodyPr/>
          <a:lstStyle/>
          <a:p>
            <a:pPr/>
            <a:r>
              <a:t>Autism Spectrum Disorder (ASD) is a condition related to brain development that impacts how a person perceives and socializes with other, causing problems in social interaction and communication.</a:t>
            </a:r>
          </a:p>
          <a:p>
            <a:pPr/>
            <a:r>
              <a:t>ASD typically begins in early childhood and can show a wide range of symptoms and severity. </a:t>
            </a:r>
          </a:p>
          <a:p>
            <a:pPr/>
            <a:r>
              <a:t>Till now, there is no cure for ASD, but early treatment can make a big difference in the lives of many children.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IMPLEMENTATION"/>
          <p:cNvSpPr txBox="1"/>
          <p:nvPr>
            <p:ph type="title"/>
          </p:nvPr>
        </p:nvSpPr>
        <p:spPr>
          <a:prstGeom prst="rect">
            <a:avLst/>
          </a:prstGeom>
        </p:spPr>
        <p:txBody>
          <a:bodyPr/>
          <a:lstStyle/>
          <a:p>
            <a:pPr/>
            <a:r>
              <a:t>IMPLEMENTATION</a:t>
            </a:r>
          </a:p>
        </p:txBody>
      </p:sp>
      <p:sp>
        <p:nvSpPr>
          <p:cNvPr id="269" name="Cuckoo Optimization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Cuckoo Optimization Algorithm</a:t>
            </a:r>
          </a:p>
        </p:txBody>
      </p:sp>
      <p:sp>
        <p:nvSpPr>
          <p:cNvPr id="270" name="Begin…"/>
          <p:cNvSpPr txBox="1"/>
          <p:nvPr>
            <p:ph type="body" idx="1"/>
          </p:nvPr>
        </p:nvSpPr>
        <p:spPr>
          <a:xfrm>
            <a:off x="1270000" y="3630096"/>
            <a:ext cx="22319810" cy="9069904"/>
          </a:xfrm>
          <a:prstGeom prst="rect">
            <a:avLst/>
          </a:prstGeom>
        </p:spPr>
        <p:txBody>
          <a:bodyPr/>
          <a:lstStyle/>
          <a:p>
            <a:pPr marL="0" indent="0" defTabSz="1170431">
              <a:spcBef>
                <a:spcPts val="1100"/>
              </a:spcBef>
              <a:buClrTx/>
              <a:buSzTx/>
              <a:buNone/>
              <a:defRPr sz="2304"/>
            </a:pPr>
            <a:r>
              <a:t>Begin</a:t>
            </a:r>
          </a:p>
          <a:p>
            <a:pPr lvl="1" marL="0" indent="0" defTabSz="1170431">
              <a:spcBef>
                <a:spcPts val="1100"/>
              </a:spcBef>
              <a:buClrTx/>
              <a:buSzTx/>
              <a:buNone/>
              <a:defRPr sz="2304"/>
            </a:pPr>
            <a:r>
              <a:t>          Define the number of habitats by generating X</a:t>
            </a:r>
            <a:r>
              <a:rPr baseline="-5999"/>
              <a:t>i</a:t>
            </a:r>
            <a:r>
              <a:t> for i =. 1, 2, 3,…., N</a:t>
            </a:r>
          </a:p>
          <a:p>
            <a:pPr lvl="1" marL="0" indent="0" defTabSz="1170431">
              <a:spcBef>
                <a:spcPts val="1100"/>
              </a:spcBef>
              <a:buClrTx/>
              <a:buSzTx/>
              <a:buNone/>
              <a:defRPr sz="2304"/>
            </a:pPr>
            <a:r>
              <a:t>          Determine the upper and lower limits of parameters of the optimization problem (var</a:t>
            </a:r>
            <a:r>
              <a:rPr baseline="-5999"/>
              <a:t>hi</a:t>
            </a:r>
            <a:r>
              <a:t>, var</a:t>
            </a:r>
            <a:r>
              <a:rPr baseline="-5999"/>
              <a:t>low</a:t>
            </a:r>
            <a:r>
              <a:t>)</a:t>
            </a:r>
          </a:p>
          <a:p>
            <a:pPr lvl="1" marL="0" indent="0" defTabSz="1170431">
              <a:spcBef>
                <a:spcPts val="1100"/>
              </a:spcBef>
              <a:buClrTx/>
              <a:buSzTx/>
              <a:buNone/>
              <a:defRPr sz="2304"/>
            </a:pPr>
            <a:r>
              <a:t>          Consider the maximum number of cuckoos(N</a:t>
            </a:r>
            <a:r>
              <a:rPr baseline="-5999"/>
              <a:t>max</a:t>
            </a:r>
            <a:r>
              <a:t>)</a:t>
            </a:r>
          </a:p>
          <a:p>
            <a:pPr lvl="1" marL="0" indent="0" defTabSz="1170431">
              <a:spcBef>
                <a:spcPts val="1100"/>
              </a:spcBef>
              <a:buClrTx/>
              <a:buSzTx/>
              <a:buNone/>
              <a:defRPr sz="2304"/>
            </a:pPr>
            <a:r>
              <a:t>          Specify the maximum and minimum number of eggs(E</a:t>
            </a:r>
            <a:r>
              <a:rPr baseline="-5999"/>
              <a:t>max</a:t>
            </a:r>
            <a:r>
              <a:t>, E</a:t>
            </a:r>
            <a:r>
              <a:rPr baseline="-5999"/>
              <a:t>min</a:t>
            </a:r>
            <a:r>
              <a:t>)</a:t>
            </a:r>
          </a:p>
          <a:p>
            <a:pPr lvl="1" marL="0" indent="0" defTabSz="1170431">
              <a:spcBef>
                <a:spcPts val="1100"/>
              </a:spcBef>
              <a:buClrTx/>
              <a:buSzTx/>
              <a:buNone/>
              <a:defRPr sz="2304"/>
            </a:pPr>
            <a:r>
              <a:t>          Specify the maximum number of iterations(Iter</a:t>
            </a:r>
            <a:r>
              <a:rPr baseline="-5999"/>
              <a:t>max</a:t>
            </a:r>
            <a:r>
              <a:t>)</a:t>
            </a:r>
          </a:p>
          <a:p>
            <a:pPr lvl="1" marL="0" indent="0" defTabSz="1170431">
              <a:spcBef>
                <a:spcPts val="1100"/>
              </a:spcBef>
              <a:buClrTx/>
              <a:buSzTx/>
              <a:buNone/>
              <a:defRPr sz="2304"/>
            </a:pPr>
            <a:r>
              <a:t>          While(Stop criterion is not satisfied)</a:t>
            </a:r>
          </a:p>
          <a:p>
            <a:pPr lvl="1" marL="0" indent="0" defTabSz="1170431">
              <a:spcBef>
                <a:spcPts val="1100"/>
              </a:spcBef>
              <a:buClrTx/>
              <a:buSzTx/>
              <a:buNone/>
              <a:defRPr sz="2304"/>
            </a:pPr>
            <a:r>
              <a:t>                    Define some cuckoos and assign some eggs to each cuckoo</a:t>
            </a:r>
          </a:p>
          <a:p>
            <a:pPr lvl="1" marL="0" indent="0" defTabSz="1170431">
              <a:spcBef>
                <a:spcPts val="1100"/>
              </a:spcBef>
              <a:buClrTx/>
              <a:buSzTx/>
              <a:buNone/>
              <a:defRPr sz="2304"/>
            </a:pPr>
            <a:r>
              <a:t>                    Calculate the radius of laying eggs for each cuckoo(ELR)</a:t>
            </a:r>
          </a:p>
          <a:p>
            <a:pPr lvl="1" marL="0" indent="0" defTabSz="1170431">
              <a:spcBef>
                <a:spcPts val="1100"/>
              </a:spcBef>
              <a:buClrTx/>
              <a:buSzTx/>
              <a:buNone/>
              <a:defRPr sz="2304"/>
            </a:pPr>
            <a:r>
              <a:t>                    Consider egg position or population(X</a:t>
            </a:r>
            <a:r>
              <a:rPr baseline="-5999"/>
              <a:t>i,new</a:t>
            </a:r>
            <a:r>
              <a:t>) for each cuckoo in ELR</a:t>
            </a:r>
          </a:p>
          <a:p>
            <a:pPr lvl="1" marL="0" indent="0" defTabSz="1170431">
              <a:spcBef>
                <a:spcPts val="1100"/>
              </a:spcBef>
              <a:buClrTx/>
              <a:buSzTx/>
              <a:buNone/>
              <a:defRPr sz="2304"/>
            </a:pPr>
            <a:r>
              <a:t>                    If the population is lower than the minimum number of cuckoos(X</a:t>
            </a:r>
            <a:r>
              <a:rPr baseline="-5999"/>
              <a:t>i,new</a:t>
            </a:r>
            <a:r>
              <a:t> &lt; N</a:t>
            </a:r>
            <a:r>
              <a:rPr baseline="-5999"/>
              <a:t>max</a:t>
            </a:r>
            <a:r>
              <a:t>)</a:t>
            </a:r>
          </a:p>
          <a:p>
            <a:pPr lvl="1" marL="0" indent="0" defTabSz="1170431">
              <a:spcBef>
                <a:spcPts val="1100"/>
              </a:spcBef>
              <a:buClrTx/>
              <a:buSzTx/>
              <a:buNone/>
              <a:defRPr sz="2304"/>
            </a:pPr>
            <a:r>
              <a:t>                              Evaluate the fitness function of each egg(F</a:t>
            </a:r>
            <a:r>
              <a:rPr baseline="-5999"/>
              <a:t>x</a:t>
            </a:r>
            <a:r>
              <a:t>)</a:t>
            </a:r>
          </a:p>
          <a:p>
            <a:pPr lvl="1" marL="0" indent="0" defTabSz="1170431">
              <a:spcBef>
                <a:spcPts val="1100"/>
              </a:spcBef>
              <a:buClrTx/>
              <a:buSzTx/>
              <a:buNone/>
              <a:defRPr sz="2304"/>
            </a:pPr>
            <a:r>
              <a:t>                    Else</a:t>
            </a:r>
          </a:p>
          <a:p>
            <a:pPr lvl="1" marL="0" indent="0" defTabSz="1170431">
              <a:spcBef>
                <a:spcPts val="1100"/>
              </a:spcBef>
              <a:buClrTx/>
              <a:buSzTx/>
              <a:buNone/>
              <a:defRPr sz="2304"/>
            </a:pPr>
            <a:r>
              <a:t>                              Destroy cuckoos in unsuitable areas</a:t>
            </a:r>
          </a:p>
          <a:p>
            <a:pPr lvl="1" marL="0" indent="0" defTabSz="1170431">
              <a:spcBef>
                <a:spcPts val="1100"/>
              </a:spcBef>
              <a:buClrTx/>
              <a:buSzTx/>
              <a:buNone/>
              <a:defRPr sz="2304"/>
            </a:pPr>
            <a:r>
              <a:t>                    End if</a:t>
            </a:r>
          </a:p>
          <a:p>
            <a:pPr lvl="1" marL="0" indent="0" defTabSz="1170431">
              <a:spcBef>
                <a:spcPts val="1100"/>
              </a:spcBef>
              <a:buClrTx/>
              <a:buSzTx/>
              <a:buNone/>
              <a:defRPr sz="2304"/>
            </a:pPr>
            <a:r>
              <a:t>          End while</a:t>
            </a:r>
          </a:p>
          <a:p>
            <a:pPr lvl="1" marL="0" indent="0" defTabSz="1170431">
              <a:spcBef>
                <a:spcPts val="1100"/>
              </a:spcBef>
              <a:buClrTx/>
              <a:buSzTx/>
              <a:buNone/>
              <a:defRPr sz="2304"/>
            </a:pPr>
            <a:r>
              <a:t>End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CAT SWARM OPTIMIZATION"/>
          <p:cNvSpPr txBox="1"/>
          <p:nvPr>
            <p:ph type="title"/>
          </p:nvPr>
        </p:nvSpPr>
        <p:spPr>
          <a:prstGeom prst="rect">
            <a:avLst/>
          </a:prstGeom>
        </p:spPr>
        <p:txBody>
          <a:bodyPr/>
          <a:lstStyle/>
          <a:p>
            <a:pPr/>
            <a:r>
              <a:t>CAT SWARM OPTIMIZATION</a:t>
            </a:r>
          </a:p>
        </p:txBody>
      </p:sp>
      <p:pic>
        <p:nvPicPr>
          <p:cNvPr id="273" name="39b74e0091a1f505f1e1f9aea61616e8 (1).jpg" descr="39b74e0091a1f505f1e1f9aea61616e8 (1).jpg"/>
          <p:cNvPicPr>
            <a:picLocks noChangeAspect="1"/>
          </p:cNvPicPr>
          <p:nvPr/>
        </p:nvPicPr>
        <p:blipFill>
          <a:blip r:embed="rId2">
            <a:extLst/>
          </a:blip>
          <a:stretch>
            <a:fillRect/>
          </a:stretch>
        </p:blipFill>
        <p:spPr>
          <a:xfrm>
            <a:off x="4064000" y="2524942"/>
            <a:ext cx="16256000" cy="108077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IMPLEMENTATION"/>
          <p:cNvSpPr txBox="1"/>
          <p:nvPr>
            <p:ph type="title"/>
          </p:nvPr>
        </p:nvSpPr>
        <p:spPr>
          <a:prstGeom prst="rect">
            <a:avLst/>
          </a:prstGeom>
        </p:spPr>
        <p:txBody>
          <a:bodyPr/>
          <a:lstStyle/>
          <a:p>
            <a:pPr/>
            <a:r>
              <a:t>IMPLEMENTATION</a:t>
            </a:r>
          </a:p>
        </p:txBody>
      </p:sp>
      <p:sp>
        <p:nvSpPr>
          <p:cNvPr id="276" name="Cat Swarm Optimizat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Cat Swarm Optimization</a:t>
            </a:r>
          </a:p>
        </p:txBody>
      </p:sp>
      <p:sp>
        <p:nvSpPr>
          <p:cNvPr id="277" name="Despite spending most of their time in resting, cats have high alertness and curiosity about their surroundings and moving objects in their environment.…"/>
          <p:cNvSpPr txBox="1"/>
          <p:nvPr>
            <p:ph type="body" idx="1"/>
          </p:nvPr>
        </p:nvSpPr>
        <p:spPr>
          <a:xfrm>
            <a:off x="1270000" y="3630096"/>
            <a:ext cx="22319810" cy="9069904"/>
          </a:xfrm>
          <a:prstGeom prst="rect">
            <a:avLst/>
          </a:prstGeom>
        </p:spPr>
        <p:txBody>
          <a:bodyPr/>
          <a:lstStyle/>
          <a:p>
            <a:pPr marL="553212" indent="-553212" defTabSz="2414016">
              <a:spcBef>
                <a:spcPts val="2300"/>
              </a:spcBef>
              <a:defRPr sz="4752"/>
            </a:pPr>
            <a:r>
              <a:t>Despite spending most of their time in resting, cats have high alertness and curiosity about their surroundings and moving objects in their environment.</a:t>
            </a:r>
          </a:p>
          <a:p>
            <a:pPr marL="553212" indent="-553212" defTabSz="2414016">
              <a:spcBef>
                <a:spcPts val="2300"/>
              </a:spcBef>
              <a:defRPr sz="4752"/>
            </a:pPr>
            <a:r>
              <a:t>Compared to the time dedicated to their resting, they spend too little time on chasing preys to conserve their energy. </a:t>
            </a:r>
          </a:p>
          <a:p>
            <a:pPr marL="553212" indent="-553212" defTabSz="2414016">
              <a:spcBef>
                <a:spcPts val="2300"/>
              </a:spcBef>
              <a:defRPr sz="4752"/>
            </a:pPr>
            <a:r>
              <a:t>Inspired by this hunting pattern, CSO was developed with two modes: “seeking mode” for when cats are resting and “tracing mode” for when they are chasing their prey.</a:t>
            </a:r>
          </a:p>
          <a:p>
            <a:pPr marL="553212" indent="-553212" defTabSz="2414016">
              <a:spcBef>
                <a:spcPts val="2300"/>
              </a:spcBef>
              <a:defRPr sz="4752"/>
            </a:pPr>
            <a:r>
              <a:t>In CSO, a population of cats are created and randomly distributed in the M-dimensional solution space, with each cat representing a solution. This population is divided into two subgroups.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IMPLEMENTATION"/>
          <p:cNvSpPr txBox="1"/>
          <p:nvPr>
            <p:ph type="title"/>
          </p:nvPr>
        </p:nvSpPr>
        <p:spPr>
          <a:prstGeom prst="rect">
            <a:avLst/>
          </a:prstGeom>
        </p:spPr>
        <p:txBody>
          <a:bodyPr/>
          <a:lstStyle/>
          <a:p>
            <a:pPr/>
            <a:r>
              <a:t>IMPLEMENTATION</a:t>
            </a:r>
          </a:p>
        </p:txBody>
      </p:sp>
      <p:sp>
        <p:nvSpPr>
          <p:cNvPr id="280" name="Cat Swarm Optimizat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Cat Swarm Optimization</a:t>
            </a:r>
          </a:p>
        </p:txBody>
      </p:sp>
      <p:sp>
        <p:nvSpPr>
          <p:cNvPr id="281" name="The cats in the first sub- group are resting and keeping an eye on their surroundings (i.e., seeking mode), while the cats in the second subgroup start moving around and chasing their preys (i.e., tracing mode).…"/>
          <p:cNvSpPr txBox="1"/>
          <p:nvPr>
            <p:ph type="body" idx="1"/>
          </p:nvPr>
        </p:nvSpPr>
        <p:spPr>
          <a:xfrm>
            <a:off x="1270000" y="3630096"/>
            <a:ext cx="22319810" cy="9069904"/>
          </a:xfrm>
          <a:prstGeom prst="rect">
            <a:avLst/>
          </a:prstGeom>
        </p:spPr>
        <p:txBody>
          <a:bodyPr/>
          <a:lstStyle/>
          <a:p>
            <a:pPr marL="508508" indent="-508508" defTabSz="2218944">
              <a:spcBef>
                <a:spcPts val="2100"/>
              </a:spcBef>
              <a:defRPr sz="4368"/>
            </a:pPr>
            <a:r>
              <a:t>The cats in the first sub- group are resting and keeping an eye on their surroundings (i.e., seeking mode), while the cats in the second subgroup start moving around and chasing their preys (i.e., tracing mode). </a:t>
            </a:r>
          </a:p>
          <a:p>
            <a:pPr marL="508508" indent="-508508" defTabSz="2218944">
              <a:spcBef>
                <a:spcPts val="2100"/>
              </a:spcBef>
              <a:defRPr sz="4368"/>
            </a:pPr>
            <a:r>
              <a:t>The mixture of these two modes helps CSO to move toward the global solution in the M-dimensional solution space. </a:t>
            </a:r>
          </a:p>
          <a:p>
            <a:pPr marL="508508" indent="-508508" defTabSz="2218944">
              <a:spcBef>
                <a:spcPts val="2100"/>
              </a:spcBef>
              <a:defRPr sz="4368"/>
            </a:pPr>
            <a:r>
              <a:t>Since the cats spend too little time in the tracing mode, the number of the cats in the tracing subgroup should be small. This number is defined by using the </a:t>
            </a:r>
            <a:r>
              <a:rPr b="1" i="1">
                <a:solidFill>
                  <a:schemeClr val="accent4">
                    <a:hueOff val="-613784"/>
                    <a:lumOff val="1275"/>
                  </a:schemeClr>
                </a:solidFill>
              </a:rPr>
              <a:t>mixture ratio (MR)</a:t>
            </a:r>
            <a:r>
              <a:t> which has a small value. </a:t>
            </a:r>
          </a:p>
          <a:p>
            <a:pPr marL="508508" indent="-508508" defTabSz="2218944">
              <a:spcBef>
                <a:spcPts val="2100"/>
              </a:spcBef>
              <a:defRPr sz="4368"/>
            </a:pPr>
            <a:r>
              <a:t>After sorting the cats into these two modes, new positions and fitness functions will be available, from which the cat with the best solution will be saved in the memory. These steps are repeated until the stopping criteria are satisfied</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IMPLEMENTATION"/>
          <p:cNvSpPr txBox="1"/>
          <p:nvPr>
            <p:ph type="title"/>
          </p:nvPr>
        </p:nvSpPr>
        <p:spPr>
          <a:prstGeom prst="rect">
            <a:avLst/>
          </a:prstGeom>
        </p:spPr>
        <p:txBody>
          <a:bodyPr/>
          <a:lstStyle/>
          <a:p>
            <a:pPr/>
            <a:r>
              <a:t>IMPLEMENTATION</a:t>
            </a:r>
          </a:p>
        </p:txBody>
      </p:sp>
      <p:sp>
        <p:nvSpPr>
          <p:cNvPr id="284" name="Cat Swarm Optimizat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Cat Swarm Optimization</a:t>
            </a:r>
          </a:p>
        </p:txBody>
      </p:sp>
      <p:graphicFrame>
        <p:nvGraphicFramePr>
          <p:cNvPr id="285" name="Table"/>
          <p:cNvGraphicFramePr/>
          <p:nvPr/>
        </p:nvGraphicFramePr>
        <p:xfrm>
          <a:off x="963500" y="3648561"/>
          <a:ext cx="10608094" cy="9309081"/>
        </p:xfrm>
        <a:graphic xmlns:a="http://schemas.openxmlformats.org/drawingml/2006/main">
          <a:graphicData uri="http://schemas.openxmlformats.org/drawingml/2006/table">
            <a:tbl>
              <a:tblPr firstCol="1" firstRow="0" lastCol="0" lastRow="0" bandCol="0" bandRow="0" rtl="0">
                <a:tableStyleId>{CF821DB8-F4EB-4A41-A1BA-3FCAFE7338EE}</a:tableStyleId>
              </a:tblPr>
              <a:tblGrid>
                <a:gridCol w="5297696"/>
                <a:gridCol w="5297696"/>
              </a:tblGrid>
              <a:tr h="1162047">
                <a:tc>
                  <a:txBody>
                    <a:bodyPr/>
                    <a:lstStyle/>
                    <a:p>
                      <a:pPr defTabSz="914400">
                        <a:tabLst>
                          <a:tab pos="1663700" algn="l"/>
                        </a:tabLst>
                        <a:defRPr sz="1800"/>
                      </a:pPr>
                      <a:r>
                        <a:rPr sz="3200">
                          <a:sym typeface="Graphik Medium"/>
                        </a:rPr>
                        <a:t>Decision Variable</a:t>
                      </a:r>
                    </a:p>
                  </a:txBody>
                  <a:tcPr marL="50800" marR="50800" marT="50800" marB="50800" anchor="ctr" anchorCtr="0" horzOverflow="overflow">
                    <a:lnT w="12700">
                      <a:solidFill>
                        <a:srgbClr val="E3E5E8"/>
                      </a:solidFill>
                      <a:miter lim="400000"/>
                    </a:lnT>
                  </a:tcPr>
                </a:tc>
                <a:tc>
                  <a:txBody>
                    <a:bodyPr/>
                    <a:lstStyle/>
                    <a:p>
                      <a:pPr defTabSz="914400">
                        <a:defRPr sz="1800">
                          <a:solidFill>
                            <a:srgbClr val="000000"/>
                          </a:solidFill>
                        </a:defRPr>
                      </a:pPr>
                      <a:r>
                        <a:rPr sz="3200">
                          <a:solidFill>
                            <a:srgbClr val="FFFFFF"/>
                          </a:solidFill>
                        </a:rPr>
                        <a:t>Cat’s position in each dimension</a:t>
                      </a:r>
                    </a:p>
                  </a:txBody>
                  <a:tcPr marL="50800" marR="50800" marT="50800" marB="50800" anchor="ctr" anchorCtr="0" horzOverflow="overflow">
                    <a:lnR w="12700">
                      <a:solidFill>
                        <a:srgbClr val="E3E5E8"/>
                      </a:solidFill>
                      <a:miter lim="400000"/>
                    </a:lnR>
                    <a:lnT w="12700">
                      <a:solidFill>
                        <a:srgbClr val="E3E5E8"/>
                      </a:solidFill>
                      <a:miter lim="400000"/>
                    </a:lnT>
                  </a:tcPr>
                </a:tc>
              </a:tr>
              <a:tr h="1162047">
                <a:tc>
                  <a:txBody>
                    <a:bodyPr/>
                    <a:lstStyle/>
                    <a:p>
                      <a:pPr defTabSz="914400">
                        <a:tabLst>
                          <a:tab pos="1663700" algn="l"/>
                        </a:tabLst>
                        <a:defRPr sz="1800"/>
                      </a:pPr>
                      <a:r>
                        <a:rPr sz="3200">
                          <a:sym typeface="Graphik Medium"/>
                        </a:rPr>
                        <a:t>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Cat’s Position</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Old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Old position of cat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New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New position of cat</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Best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Any cat with the best fitness</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Fitness Function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Distance between cat and prey</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Initial Solution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Random position of cats</a:t>
                      </a:r>
                    </a:p>
                  </a:txBody>
                  <a:tcPr marL="50800" marR="50800" marT="50800" marB="50800" anchor="ctr" anchorCtr="0" horzOverflow="overflow">
                    <a:lnR w="12700">
                      <a:solidFill>
                        <a:srgbClr val="E3E5E8"/>
                      </a:solidFill>
                      <a:miter lim="400000"/>
                    </a:lnR>
                  </a:tcPr>
                </a:tc>
              </a:tr>
              <a:tr h="1162047">
                <a:tc>
                  <a:txBody>
                    <a:bodyPr/>
                    <a:lstStyle/>
                    <a:p>
                      <a:pPr defTabSz="914400">
                        <a:tabLst>
                          <a:tab pos="1663700" algn="l"/>
                        </a:tabLst>
                        <a:defRPr sz="1800"/>
                      </a:pPr>
                      <a:r>
                        <a:rPr sz="3200">
                          <a:sym typeface="Graphik Medium"/>
                        </a:rPr>
                        <a:t>Process of Generating New Solutions</a:t>
                      </a:r>
                    </a:p>
                  </a:txBody>
                  <a:tcPr marL="50800" marR="50800" marT="50800" marB="50800" anchor="ctr" anchorCtr="0" horzOverflow="overflow">
                    <a:lnB w="12700">
                      <a:solidFill>
                        <a:srgbClr val="E3E5E8"/>
                      </a:solidFill>
                      <a:miter lim="400000"/>
                    </a:lnB>
                  </a:tcPr>
                </a:tc>
                <a:tc>
                  <a:txBody>
                    <a:bodyPr/>
                    <a:lstStyle/>
                    <a:p>
                      <a:pPr defTabSz="914400">
                        <a:defRPr sz="1800">
                          <a:solidFill>
                            <a:srgbClr val="000000"/>
                          </a:solidFill>
                        </a:defRPr>
                      </a:pPr>
                      <a:r>
                        <a:rPr sz="3200">
                          <a:solidFill>
                            <a:srgbClr val="FFFFFF"/>
                          </a:solidFill>
                        </a:rPr>
                        <a:t>Seeking and tracing a prey</a:t>
                      </a:r>
                    </a:p>
                  </a:txBody>
                  <a:tcPr marL="50800" marR="50800" marT="50800" marB="50800" anchor="ctr" anchorCtr="0" horzOverflow="overflow">
                    <a:lnR w="12700">
                      <a:solidFill>
                        <a:srgbClr val="E3E5E8"/>
                      </a:solidFill>
                      <a:miter lim="400000"/>
                    </a:lnR>
                    <a:lnB w="12700">
                      <a:solidFill>
                        <a:srgbClr val="E3E5E8"/>
                      </a:solidFill>
                      <a:miter lim="400000"/>
                    </a:lnB>
                  </a:tcPr>
                </a:tc>
              </a:tr>
            </a:tbl>
          </a:graphicData>
        </a:graphic>
      </p:graphicFrame>
      <p:pic>
        <p:nvPicPr>
          <p:cNvPr id="286" name="Screen Shot 2020-05-03 at 7.33.14 PM.png" descr="Screen Shot 2020-05-03 at 7.33.14 PM.png"/>
          <p:cNvPicPr>
            <a:picLocks noChangeAspect="1"/>
          </p:cNvPicPr>
          <p:nvPr/>
        </p:nvPicPr>
        <p:blipFill>
          <a:blip r:embed="rId2">
            <a:extLst/>
          </a:blip>
          <a:stretch>
            <a:fillRect/>
          </a:stretch>
        </p:blipFill>
        <p:spPr>
          <a:xfrm>
            <a:off x="13901397" y="3658142"/>
            <a:ext cx="9125360" cy="9277219"/>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IMPLEMENTATION"/>
          <p:cNvSpPr txBox="1"/>
          <p:nvPr>
            <p:ph type="title"/>
          </p:nvPr>
        </p:nvSpPr>
        <p:spPr>
          <a:prstGeom prst="rect">
            <a:avLst/>
          </a:prstGeom>
        </p:spPr>
        <p:txBody>
          <a:bodyPr/>
          <a:lstStyle/>
          <a:p>
            <a:pPr/>
            <a:r>
              <a:t>IMPLEMENTATION</a:t>
            </a:r>
          </a:p>
        </p:txBody>
      </p:sp>
      <p:sp>
        <p:nvSpPr>
          <p:cNvPr id="289" name="Cat Swarm Optimizat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Cat Swarm Optimization</a:t>
            </a:r>
          </a:p>
        </p:txBody>
      </p:sp>
      <p:sp>
        <p:nvSpPr>
          <p:cNvPr id="290" name="Begin…"/>
          <p:cNvSpPr txBox="1"/>
          <p:nvPr>
            <p:ph type="body" idx="1"/>
          </p:nvPr>
        </p:nvSpPr>
        <p:spPr>
          <a:xfrm>
            <a:off x="1270000" y="3630096"/>
            <a:ext cx="22319810" cy="9069904"/>
          </a:xfrm>
          <a:prstGeom prst="rect">
            <a:avLst/>
          </a:prstGeom>
        </p:spPr>
        <p:txBody>
          <a:bodyPr/>
          <a:lstStyle/>
          <a:p>
            <a:pPr marL="0" indent="0" defTabSz="1267967">
              <a:spcBef>
                <a:spcPts val="1200"/>
              </a:spcBef>
              <a:buClrTx/>
              <a:buSzTx/>
              <a:buNone/>
              <a:defRPr sz="2496"/>
            </a:pPr>
            <a:r>
              <a:t>Begin</a:t>
            </a:r>
          </a:p>
          <a:p>
            <a:pPr lvl="3" marL="0" indent="0" defTabSz="1267967">
              <a:spcBef>
                <a:spcPts val="1200"/>
              </a:spcBef>
              <a:buClrTx/>
              <a:buSzTx/>
              <a:buNone/>
              <a:defRPr sz="2496"/>
            </a:pPr>
            <a:r>
              <a:t>       Input parameters of the algorithm and the initial data </a:t>
            </a:r>
          </a:p>
          <a:p>
            <a:pPr lvl="3" marL="0" indent="0" defTabSz="1267967">
              <a:spcBef>
                <a:spcPts val="1200"/>
              </a:spcBef>
              <a:buClrTx/>
              <a:buSzTx/>
              <a:buNone/>
              <a:defRPr sz="2496"/>
            </a:pPr>
            <a:r>
              <a:t>       Initialize the cat population Xi (i = 1, 2, ... , n), v, and SPC </a:t>
            </a:r>
          </a:p>
          <a:p>
            <a:pPr lvl="3" marL="0" indent="0" defTabSz="1267967">
              <a:spcBef>
                <a:spcPts val="1200"/>
              </a:spcBef>
              <a:buClrTx/>
              <a:buSzTx/>
              <a:buNone/>
              <a:defRPr sz="2496"/>
            </a:pPr>
            <a:r>
              <a:t>       While (the stop criterion is not satisfied or I &lt; I</a:t>
            </a:r>
            <a:r>
              <a:rPr baseline="-5999" i="1"/>
              <a:t>max</a:t>
            </a:r>
            <a:r>
              <a:t>)</a:t>
            </a:r>
          </a:p>
          <a:p>
            <a:pPr marL="0" indent="0" defTabSz="1267967">
              <a:spcBef>
                <a:spcPts val="1200"/>
              </a:spcBef>
              <a:buClrTx/>
              <a:buSzTx/>
              <a:buNone/>
              <a:defRPr sz="2496"/>
            </a:pPr>
            <a:r>
              <a:t>               Calculate the fitness function values for all cats and sort them</a:t>
            </a:r>
          </a:p>
          <a:p>
            <a:pPr marL="0" indent="0" defTabSz="1267967">
              <a:spcBef>
                <a:spcPts val="1200"/>
              </a:spcBef>
              <a:buClrTx/>
              <a:buSzTx/>
              <a:buNone/>
              <a:defRPr sz="2496"/>
            </a:pPr>
            <a:r>
              <a:t>               X</a:t>
            </a:r>
            <a:r>
              <a:rPr baseline="-5999" i="1"/>
              <a:t>g</a:t>
            </a:r>
            <a:r>
              <a:t>= cat with the best solution </a:t>
            </a:r>
          </a:p>
          <a:p>
            <a:pPr marL="0" indent="0" defTabSz="1267967">
              <a:spcBef>
                <a:spcPts val="1200"/>
              </a:spcBef>
              <a:buClrTx/>
              <a:buSzTx/>
              <a:buNone/>
              <a:defRPr sz="2496"/>
            </a:pPr>
            <a:r>
              <a:t>               For =1:N</a:t>
            </a:r>
          </a:p>
          <a:p>
            <a:pPr lvl="2" marL="0" indent="0" defTabSz="1267967">
              <a:spcBef>
                <a:spcPts val="1200"/>
              </a:spcBef>
              <a:buClrTx/>
              <a:buSzTx/>
              <a:buNone/>
              <a:defRPr sz="2496"/>
            </a:pPr>
            <a:r>
              <a:t>                     If SPC = 1</a:t>
            </a:r>
          </a:p>
          <a:p>
            <a:pPr lvl="4" marL="0" indent="0" defTabSz="1267967">
              <a:spcBef>
                <a:spcPts val="1200"/>
              </a:spcBef>
              <a:buClrTx/>
              <a:buSzTx/>
              <a:buNone/>
              <a:defRPr sz="2496"/>
            </a:pPr>
            <a:r>
              <a:t>                              Start seeking mode</a:t>
            </a:r>
          </a:p>
          <a:p>
            <a:pPr marL="0" indent="0" defTabSz="1267967">
              <a:spcBef>
                <a:spcPts val="1200"/>
              </a:spcBef>
              <a:buClrTx/>
              <a:buSzTx/>
              <a:buNone/>
              <a:defRPr sz="2496"/>
            </a:pPr>
            <a:r>
              <a:t>                     Else</a:t>
            </a:r>
          </a:p>
          <a:p>
            <a:pPr marL="0" indent="0" defTabSz="1267967">
              <a:spcBef>
                <a:spcPts val="1200"/>
              </a:spcBef>
              <a:buClrTx/>
              <a:buSzTx/>
              <a:buNone/>
              <a:defRPr sz="2496"/>
            </a:pPr>
            <a:r>
              <a:t>                              Start tracing mode</a:t>
            </a:r>
          </a:p>
          <a:p>
            <a:pPr lvl="6" marL="0" indent="0" defTabSz="1267967">
              <a:spcBef>
                <a:spcPts val="1200"/>
              </a:spcBef>
              <a:buClrTx/>
              <a:buSzTx/>
              <a:buNone/>
              <a:defRPr sz="2496"/>
            </a:pPr>
            <a:r>
              <a:t>                     End if </a:t>
            </a:r>
          </a:p>
          <a:p>
            <a:pPr lvl="6" marL="0" indent="0" defTabSz="1267967">
              <a:spcBef>
                <a:spcPts val="1200"/>
              </a:spcBef>
              <a:buClrTx/>
              <a:buSzTx/>
              <a:buNone/>
              <a:defRPr sz="2496"/>
            </a:pPr>
            <a:r>
              <a:t>               End for i</a:t>
            </a:r>
          </a:p>
          <a:p>
            <a:pPr marL="0" indent="0" defTabSz="1267967">
              <a:spcBef>
                <a:spcPts val="1200"/>
              </a:spcBef>
              <a:buClrTx/>
              <a:buSzTx/>
              <a:buNone/>
              <a:defRPr sz="2496"/>
            </a:pPr>
            <a:r>
              <a:t>        End while</a:t>
            </a:r>
          </a:p>
          <a:p>
            <a:pPr marL="0" indent="0" defTabSz="1267967">
              <a:spcBef>
                <a:spcPts val="1200"/>
              </a:spcBef>
              <a:buClrTx/>
              <a:buSzTx/>
              <a:buNone/>
              <a:defRPr sz="2496"/>
            </a:pPr>
            <a:r>
              <a:t>        Post-processing the results and visualization</a:t>
            </a:r>
          </a:p>
          <a:p>
            <a:pPr marL="0" indent="0" defTabSz="1267967">
              <a:spcBef>
                <a:spcPts val="1200"/>
              </a:spcBef>
              <a:buClrTx/>
              <a:buSzTx/>
              <a:buNone/>
              <a:defRPr sz="2496"/>
            </a:pPr>
            <a:r>
              <a:t>End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RESULTS"/>
          <p:cNvSpPr txBox="1"/>
          <p:nvPr>
            <p:ph type="title"/>
          </p:nvPr>
        </p:nvSpPr>
        <p:spPr>
          <a:prstGeom prst="rect">
            <a:avLst/>
          </a:prstGeom>
        </p:spPr>
        <p:txBody>
          <a:bodyPr/>
          <a:lstStyle/>
          <a:p>
            <a:pPr/>
            <a:r>
              <a:t>RESULTS</a:t>
            </a:r>
          </a:p>
        </p:txBody>
      </p:sp>
      <p:sp>
        <p:nvSpPr>
          <p:cNvPr id="293" name="Metrics Analysi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Metrics Analysis</a:t>
            </a:r>
          </a:p>
        </p:txBody>
      </p:sp>
      <p:graphicFrame>
        <p:nvGraphicFramePr>
          <p:cNvPr id="294" name="Table"/>
          <p:cNvGraphicFramePr/>
          <p:nvPr/>
        </p:nvGraphicFramePr>
        <p:xfrm>
          <a:off x="2839445" y="3992412"/>
          <a:ext cx="18041218" cy="8432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575502"/>
                <a:gridCol w="2575502"/>
                <a:gridCol w="2575502"/>
                <a:gridCol w="2575502"/>
                <a:gridCol w="2575502"/>
                <a:gridCol w="2575502"/>
                <a:gridCol w="2575502"/>
              </a:tblGrid>
              <a:tr h="1052512">
                <a:tc>
                  <a:txBody>
                    <a:bodyPr/>
                    <a:lstStyle/>
                    <a:p>
                      <a:pPr defTabSz="914400">
                        <a:tabLst>
                          <a:tab pos="1663700" algn="l"/>
                        </a:tabLst>
                        <a:defRPr b="0" sz="1800">
                          <a:solidFill>
                            <a:srgbClr val="000000"/>
                          </a:solidFill>
                        </a:defRPr>
                      </a:pPr>
                      <a:r>
                        <a:rPr sz="3200">
                          <a:solidFill>
                            <a:srgbClr val="FFFFFF"/>
                          </a:solidFill>
                          <a:sym typeface="Graphik Semibold"/>
                        </a:rPr>
                        <a:t>Sr No.</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200">
                          <a:solidFill>
                            <a:srgbClr val="FFFFFF"/>
                          </a:solidFill>
                          <a:sym typeface="Graphik Semibold"/>
                        </a:rPr>
                        <a:t>Algorithm</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200">
                          <a:solidFill>
                            <a:srgbClr val="FFFFFF"/>
                          </a:solidFill>
                          <a:sym typeface="Graphik Semibold"/>
                        </a:rPr>
                        <a:t>Accuracy</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200">
                          <a:solidFill>
                            <a:srgbClr val="FFFFFF"/>
                          </a:solidFill>
                          <a:sym typeface="Graphik Semibold"/>
                        </a:rPr>
                        <a:t>MSE</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200">
                          <a:solidFill>
                            <a:srgbClr val="FFFFFF"/>
                          </a:solidFill>
                          <a:sym typeface="Graphik Semibold"/>
                        </a:rPr>
                        <a:t>Precision</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200">
                          <a:solidFill>
                            <a:srgbClr val="FFFFFF"/>
                          </a:solidFill>
                          <a:sym typeface="Graphik Semibold"/>
                        </a:rPr>
                        <a:t>Recall</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200">
                          <a:solidFill>
                            <a:srgbClr val="FFFFFF"/>
                          </a:solidFill>
                          <a:sym typeface="Graphik Semibold"/>
                        </a:rPr>
                        <a:t>Runtime</a:t>
                      </a:r>
                    </a:p>
                  </a:txBody>
                  <a:tcPr marL="50800" marR="50800" marT="50800" marB="50800" anchor="ctr" anchorCtr="0" horzOverflow="overflow"/>
                </a:tc>
              </a:tr>
              <a:tr h="1052512">
                <a:tc>
                  <a:txBody>
                    <a:bodyPr/>
                    <a:lstStyle/>
                    <a:p>
                      <a:pPr defTabSz="914400">
                        <a:defRPr sz="1800">
                          <a:solidFill>
                            <a:srgbClr val="000000"/>
                          </a:solidFill>
                        </a:defRPr>
                      </a:pPr>
                      <a:r>
                        <a:rPr sz="3200">
                          <a:solidFill>
                            <a:srgbClr val="FFFFFF"/>
                          </a:solidFill>
                        </a:rPr>
                        <a:t>1</a:t>
                      </a:r>
                    </a:p>
                  </a:txBody>
                  <a:tcPr marL="50800" marR="50800" marT="50800" marB="50800" anchor="ctr" anchorCtr="0" horzOverflow="overflow">
                    <a:lnL w="12700">
                      <a:solidFill>
                        <a:srgbClr val="FFFFFF"/>
                      </a:solidFill>
                      <a:miter lim="400000"/>
                    </a:lnL>
                  </a:tcPr>
                </a:tc>
                <a:tc>
                  <a:txBody>
                    <a:bodyPr/>
                    <a:lstStyle/>
                    <a:p>
                      <a:pPr defTabSz="914400">
                        <a:defRPr sz="1800">
                          <a:solidFill>
                            <a:srgbClr val="000000"/>
                          </a:solidFill>
                        </a:defRPr>
                      </a:pPr>
                      <a:r>
                        <a:rPr sz="3200">
                          <a:solidFill>
                            <a:srgbClr val="FFFFFF"/>
                          </a:solidFill>
                        </a:rPr>
                        <a:t>Bat Algorithm</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92.7%</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0.07</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0.93</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0.97</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16.14 mins </a:t>
                      </a:r>
                    </a:p>
                  </a:txBody>
                  <a:tcPr marL="50800" marR="50800" marT="50800" marB="50800" anchor="ctr" anchorCtr="0" horzOverflow="overflow">
                    <a:lnR w="12700">
                      <a:solidFill>
                        <a:srgbClr val="FFFFFF"/>
                      </a:solidFill>
                      <a:miter lim="400000"/>
                    </a:lnR>
                  </a:tcPr>
                </a:tc>
              </a:tr>
              <a:tr h="1052512">
                <a:tc>
                  <a:txBody>
                    <a:bodyPr/>
                    <a:lstStyle/>
                    <a:p>
                      <a:pPr defTabSz="914400">
                        <a:defRPr sz="1800">
                          <a:solidFill>
                            <a:srgbClr val="000000"/>
                          </a:solidFill>
                        </a:defRPr>
                      </a:pPr>
                      <a:r>
                        <a:rPr sz="3200">
                          <a:solidFill>
                            <a:srgbClr val="FFFFFF"/>
                          </a:solidFill>
                        </a:rPr>
                        <a:t>2</a:t>
                      </a:r>
                    </a:p>
                  </a:txBody>
                  <a:tcPr marL="50800" marR="50800" marT="50800" marB="50800" anchor="ctr" anchorCtr="0" horzOverflow="overflow">
                    <a:lnL w="12700">
                      <a:solidFill>
                        <a:srgbClr val="FFFFFF"/>
                      </a:solidFill>
                      <a:miter lim="400000"/>
                    </a:lnL>
                  </a:tcPr>
                </a:tc>
                <a:tc>
                  <a:txBody>
                    <a:bodyPr/>
                    <a:lstStyle/>
                    <a:p>
                      <a:pPr defTabSz="914400">
                        <a:defRPr sz="1800">
                          <a:solidFill>
                            <a:srgbClr val="000000"/>
                          </a:solidFill>
                        </a:defRPr>
                      </a:pPr>
                      <a:r>
                        <a:rPr sz="3200">
                          <a:solidFill>
                            <a:srgbClr val="FFFFFF"/>
                          </a:solidFill>
                        </a:rPr>
                        <a:t>Cat Algorithm</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83.4%</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0.16</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0.87</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0.87</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6:03 mins</a:t>
                      </a:r>
                    </a:p>
                  </a:txBody>
                  <a:tcPr marL="50800" marR="50800" marT="50800" marB="50800" anchor="ctr" anchorCtr="0" horzOverflow="overflow">
                    <a:lnR w="12700">
                      <a:solidFill>
                        <a:srgbClr val="FFFFFF"/>
                      </a:solidFill>
                      <a:miter lim="400000"/>
                    </a:lnR>
                  </a:tcPr>
                </a:tc>
              </a:tr>
              <a:tr h="1052512">
                <a:tc>
                  <a:txBody>
                    <a:bodyPr/>
                    <a:lstStyle/>
                    <a:p>
                      <a:pPr defTabSz="914400">
                        <a:defRPr sz="1800">
                          <a:solidFill>
                            <a:srgbClr val="000000"/>
                          </a:solidFill>
                        </a:defRPr>
                      </a:pPr>
                      <a:r>
                        <a:rPr sz="3200">
                          <a:solidFill>
                            <a:srgbClr val="FFFFFF"/>
                          </a:solidFill>
                        </a:rPr>
                        <a:t>3</a:t>
                      </a:r>
                    </a:p>
                  </a:txBody>
                  <a:tcPr marL="50800" marR="50800" marT="50800" marB="50800" anchor="ctr" anchorCtr="0" horzOverflow="overflow">
                    <a:lnL w="12700">
                      <a:solidFill>
                        <a:srgbClr val="FFFFFF"/>
                      </a:solidFill>
                      <a:miter lim="400000"/>
                    </a:lnL>
                  </a:tcPr>
                </a:tc>
                <a:tc>
                  <a:txBody>
                    <a:bodyPr/>
                    <a:lstStyle/>
                    <a:p>
                      <a:pPr defTabSz="914400">
                        <a:defRPr sz="1800">
                          <a:solidFill>
                            <a:srgbClr val="000000"/>
                          </a:solidFill>
                        </a:defRPr>
                      </a:pPr>
                      <a:r>
                        <a:rPr sz="3200">
                          <a:solidFill>
                            <a:srgbClr val="FFFFFF"/>
                          </a:solidFill>
                        </a:rPr>
                        <a:t>Grey Wolf Optimization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94.5%</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0.05</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0.96</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0.95</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6:45 mins</a:t>
                      </a:r>
                    </a:p>
                  </a:txBody>
                  <a:tcPr marL="50800" marR="50800" marT="50800" marB="50800" anchor="ctr" anchorCtr="0" horzOverflow="overflow">
                    <a:lnR w="12700">
                      <a:solidFill>
                        <a:srgbClr val="FFFFFF"/>
                      </a:solidFill>
                      <a:miter lim="400000"/>
                    </a:lnR>
                  </a:tcPr>
                </a:tc>
              </a:tr>
              <a:tr h="1052512">
                <a:tc>
                  <a:txBody>
                    <a:bodyPr/>
                    <a:lstStyle/>
                    <a:p>
                      <a:pPr defTabSz="914400">
                        <a:defRPr sz="1800">
                          <a:solidFill>
                            <a:srgbClr val="000000"/>
                          </a:solidFill>
                        </a:defRPr>
                      </a:pPr>
                      <a:r>
                        <a:rPr sz="3200">
                          <a:solidFill>
                            <a:srgbClr val="FFFFFF"/>
                          </a:solidFill>
                        </a:rPr>
                        <a:t>4</a:t>
                      </a:r>
                    </a:p>
                  </a:txBody>
                  <a:tcPr marL="50800" marR="50800" marT="50800" marB="50800" anchor="ctr" anchorCtr="0" horzOverflow="overflow">
                    <a:lnL w="12700">
                      <a:solidFill>
                        <a:srgbClr val="FFFFFF"/>
                      </a:solidFill>
                      <a:miter lim="400000"/>
                    </a:lnL>
                  </a:tcPr>
                </a:tc>
                <a:tc>
                  <a:txBody>
                    <a:bodyPr/>
                    <a:lstStyle/>
                    <a:p>
                      <a:pPr defTabSz="914400">
                        <a:defRPr sz="1800">
                          <a:solidFill>
                            <a:srgbClr val="000000"/>
                          </a:solidFill>
                        </a:defRPr>
                      </a:pPr>
                      <a:r>
                        <a:rPr sz="3200">
                          <a:solidFill>
                            <a:srgbClr val="FFFFFF"/>
                          </a:solidFill>
                        </a:rPr>
                        <a:t>Cuckoo Search Optimization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88.6%</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0.11</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0.92</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0.90</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28:08 mins</a:t>
                      </a:r>
                    </a:p>
                  </a:txBody>
                  <a:tcPr marL="50800" marR="50800" marT="50800" marB="50800" anchor="ctr" anchorCtr="0" horzOverflow="overflow">
                    <a:lnR w="12700">
                      <a:solidFill>
                        <a:srgbClr val="FFFFFF"/>
                      </a:solidFill>
                      <a:miter lim="400000"/>
                    </a:lnR>
                  </a:tcPr>
                </a:tc>
              </a:tr>
              <a:tr h="1052512">
                <a:tc>
                  <a:txBody>
                    <a:bodyPr/>
                    <a:lstStyle/>
                    <a:p>
                      <a:pPr defTabSz="914400">
                        <a:defRPr sz="1800">
                          <a:solidFill>
                            <a:srgbClr val="000000"/>
                          </a:solidFill>
                        </a:defRPr>
                      </a:pPr>
                      <a:r>
                        <a:rPr sz="3200">
                          <a:solidFill>
                            <a:srgbClr val="FFFFFF"/>
                          </a:solidFill>
                        </a:rPr>
                        <a:t>5</a:t>
                      </a:r>
                    </a:p>
                  </a:txBody>
                  <a:tcPr marL="50800" marR="50800" marT="50800" marB="50800" anchor="ctr" anchorCtr="0" horzOverflow="overflow">
                    <a:lnL w="12700">
                      <a:solidFill>
                        <a:srgbClr val="FFFFFF"/>
                      </a:solidFill>
                      <a:miter lim="400000"/>
                    </a:lnL>
                  </a:tcPr>
                </a:tc>
                <a:tc>
                  <a:txBody>
                    <a:bodyPr/>
                    <a:lstStyle/>
                    <a:p>
                      <a:pPr defTabSz="914400">
                        <a:defRPr sz="1800">
                          <a:solidFill>
                            <a:srgbClr val="000000"/>
                          </a:solidFill>
                        </a:defRPr>
                      </a:pPr>
                      <a:r>
                        <a:rPr sz="3200">
                          <a:solidFill>
                            <a:srgbClr val="FFFFFF"/>
                          </a:solidFill>
                        </a:rPr>
                        <a:t>Firefly Algorithm</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85.9%</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0.14</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0.87</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0.92</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4.5 hrs</a:t>
                      </a:r>
                    </a:p>
                  </a:txBody>
                  <a:tcPr marL="50800" marR="50800" marT="50800" marB="50800" anchor="ctr" anchorCtr="0" horzOverflow="overflow">
                    <a:lnR w="12700">
                      <a:solidFill>
                        <a:srgbClr val="FFFFFF"/>
                      </a:solidFill>
                      <a:miter lim="400000"/>
                    </a:lnR>
                  </a:tcPr>
                </a:tc>
              </a:tr>
              <a:tr h="1052512">
                <a:tc>
                  <a:txBody>
                    <a:bodyPr/>
                    <a:lstStyle/>
                    <a:p>
                      <a:pPr defTabSz="914400">
                        <a:defRPr sz="1800">
                          <a:solidFill>
                            <a:srgbClr val="000000"/>
                          </a:solidFill>
                        </a:defRPr>
                      </a:pPr>
                      <a:r>
                        <a:rPr sz="3200">
                          <a:solidFill>
                            <a:srgbClr val="FFFFFF"/>
                          </a:solidFill>
                        </a:rPr>
                        <a:t>6</a:t>
                      </a:r>
                    </a:p>
                  </a:txBody>
                  <a:tcPr marL="50800" marR="50800" marT="50800" marB="50800" anchor="ctr" anchorCtr="0" horzOverflow="overflow">
                    <a:lnL w="12700">
                      <a:solidFill>
                        <a:srgbClr val="FFFFFF"/>
                      </a:solidFill>
                      <a:miter lim="400000"/>
                    </a:lnL>
                  </a:tcPr>
                </a:tc>
                <a:tc>
                  <a:txBody>
                    <a:bodyPr/>
                    <a:lstStyle/>
                    <a:p>
                      <a:pPr defTabSz="914400">
                        <a:defRPr sz="1800">
                          <a:solidFill>
                            <a:srgbClr val="000000"/>
                          </a:solidFill>
                        </a:defRPr>
                      </a:pPr>
                      <a:r>
                        <a:rPr sz="3200">
                          <a:solidFill>
                            <a:srgbClr val="FFFFFF"/>
                          </a:solidFill>
                        </a:rPr>
                        <a:t>Particle Swarm Optimization</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97%</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0.03</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0.99</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0.98</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6:03 mins</a:t>
                      </a:r>
                    </a:p>
                  </a:txBody>
                  <a:tcPr marL="50800" marR="50800" marT="50800" marB="50800" anchor="ctr" anchorCtr="0" horzOverflow="overflow">
                    <a:lnR w="12700">
                      <a:solidFill>
                        <a:srgbClr val="FFFFFF"/>
                      </a:solidFill>
                      <a:miter lim="400000"/>
                    </a:lnR>
                  </a:tcPr>
                </a:tc>
              </a:tr>
              <a:tr h="1052512">
                <a:tc>
                  <a:txBody>
                    <a:bodyPr/>
                    <a:lstStyle/>
                    <a:p>
                      <a:pPr defTabSz="914400">
                        <a:defRPr sz="1800">
                          <a:solidFill>
                            <a:srgbClr val="000000"/>
                          </a:solidFill>
                        </a:defRPr>
                      </a:pPr>
                      <a:r>
                        <a:rPr sz="3200">
                          <a:solidFill>
                            <a:srgbClr val="FFFFFF"/>
                          </a:solidFill>
                        </a:rPr>
                        <a:t>7</a:t>
                      </a:r>
                    </a:p>
                  </a:txBody>
                  <a:tcPr marL="50800" marR="50800" marT="50800" marB="50800" anchor="ctr" anchorCtr="0" horzOverflow="overflow">
                    <a:lnL w="12700">
                      <a:solidFill>
                        <a:srgbClr val="FFFFFF"/>
                      </a:solidFill>
                      <a:miter lim="400000"/>
                    </a:lnL>
                    <a:lnB w="12700">
                      <a:solidFill>
                        <a:srgbClr val="FFFFFF"/>
                      </a:solidFill>
                      <a:miter lim="400000"/>
                    </a:lnB>
                  </a:tcPr>
                </a:tc>
                <a:tc>
                  <a:txBody>
                    <a:bodyPr/>
                    <a:lstStyle/>
                    <a:p>
                      <a:pPr defTabSz="914400">
                        <a:defRPr sz="1800">
                          <a:solidFill>
                            <a:srgbClr val="000000"/>
                          </a:solidFill>
                        </a:defRPr>
                      </a:pPr>
                      <a:r>
                        <a:rPr sz="3200">
                          <a:solidFill>
                            <a:srgbClr val="FFFFFF"/>
                          </a:solidFill>
                        </a:rPr>
                        <a:t>Back Propagation</a:t>
                      </a:r>
                    </a:p>
                  </a:txBody>
                  <a:tcPr marL="50800" marR="50800" marT="50800" marB="50800" anchor="ctr" anchorCtr="0" horzOverflow="overflow">
                    <a:lnB w="12700">
                      <a:solidFill>
                        <a:srgbClr val="FFFFFF"/>
                      </a:solidFill>
                      <a:miter lim="400000"/>
                    </a:lnB>
                  </a:tcPr>
                </a:tc>
                <a:tc>
                  <a:txBody>
                    <a:bodyPr/>
                    <a:lstStyle/>
                    <a:p>
                      <a:pPr defTabSz="914400">
                        <a:defRPr sz="1800">
                          <a:solidFill>
                            <a:srgbClr val="000000"/>
                          </a:solidFill>
                        </a:defRPr>
                      </a:pPr>
                      <a:r>
                        <a:rPr sz="3200">
                          <a:solidFill>
                            <a:srgbClr val="FFFFFF"/>
                          </a:solidFill>
                        </a:rPr>
                        <a:t>98%</a:t>
                      </a:r>
                    </a:p>
                  </a:txBody>
                  <a:tcPr marL="50800" marR="50800" marT="50800" marB="50800" anchor="ctr" anchorCtr="0" horzOverflow="overflow">
                    <a:lnB w="12700">
                      <a:solidFill>
                        <a:srgbClr val="FFFFFF"/>
                      </a:solidFill>
                      <a:miter lim="400000"/>
                    </a:lnB>
                  </a:tcPr>
                </a:tc>
                <a:tc>
                  <a:txBody>
                    <a:bodyPr/>
                    <a:lstStyle/>
                    <a:p>
                      <a:pPr defTabSz="914400">
                        <a:defRPr sz="1800">
                          <a:solidFill>
                            <a:srgbClr val="000000"/>
                          </a:solidFill>
                        </a:defRPr>
                      </a:pPr>
                      <a:r>
                        <a:rPr sz="3200">
                          <a:solidFill>
                            <a:srgbClr val="FFFFFF"/>
                          </a:solidFill>
                        </a:rPr>
                        <a:t>0.02</a:t>
                      </a:r>
                    </a:p>
                  </a:txBody>
                  <a:tcPr marL="50800" marR="50800" marT="50800" marB="50800" anchor="ctr" anchorCtr="0" horzOverflow="overflow">
                    <a:lnB w="12700">
                      <a:solidFill>
                        <a:srgbClr val="FFFFFF"/>
                      </a:solidFill>
                      <a:miter lim="400000"/>
                    </a:lnB>
                  </a:tcPr>
                </a:tc>
                <a:tc>
                  <a:txBody>
                    <a:bodyPr/>
                    <a:lstStyle/>
                    <a:p>
                      <a:pPr defTabSz="914400">
                        <a:defRPr sz="1800">
                          <a:solidFill>
                            <a:srgbClr val="000000"/>
                          </a:solidFill>
                        </a:defRPr>
                      </a:pPr>
                      <a:r>
                        <a:rPr sz="3200">
                          <a:solidFill>
                            <a:srgbClr val="FFFFFF"/>
                          </a:solidFill>
                        </a:rPr>
                        <a:t>0.99</a:t>
                      </a:r>
                    </a:p>
                  </a:txBody>
                  <a:tcPr marL="50800" marR="50800" marT="50800" marB="50800" anchor="ctr" anchorCtr="0" horzOverflow="overflow">
                    <a:lnB w="12700">
                      <a:solidFill>
                        <a:srgbClr val="FFFFFF"/>
                      </a:solidFill>
                      <a:miter lim="400000"/>
                    </a:lnB>
                  </a:tcPr>
                </a:tc>
                <a:tc>
                  <a:txBody>
                    <a:bodyPr/>
                    <a:lstStyle/>
                    <a:p>
                      <a:pPr defTabSz="914400">
                        <a:defRPr sz="1800">
                          <a:solidFill>
                            <a:srgbClr val="000000"/>
                          </a:solidFill>
                        </a:defRPr>
                      </a:pPr>
                      <a:r>
                        <a:rPr sz="3200">
                          <a:solidFill>
                            <a:srgbClr val="FFFFFF"/>
                          </a:solidFill>
                        </a:rPr>
                        <a:t>0.98</a:t>
                      </a:r>
                    </a:p>
                  </a:txBody>
                  <a:tcPr marL="50800" marR="50800" marT="50800" marB="50800" anchor="ctr" anchorCtr="0" horzOverflow="overflow">
                    <a:lnB w="12700">
                      <a:solidFill>
                        <a:srgbClr val="FFFFFF"/>
                      </a:solidFill>
                      <a:miter lim="400000"/>
                    </a:lnB>
                  </a:tcPr>
                </a:tc>
                <a:tc>
                  <a:txBody>
                    <a:bodyPr/>
                    <a:lstStyle/>
                    <a:p>
                      <a:pPr defTabSz="914400">
                        <a:defRPr sz="1800">
                          <a:solidFill>
                            <a:srgbClr val="000000"/>
                          </a:solidFill>
                        </a:defRPr>
                      </a:pPr>
                      <a:r>
                        <a:rPr sz="3200">
                          <a:solidFill>
                            <a:srgbClr val="FFFFFF"/>
                          </a:solidFill>
                        </a:rPr>
                        <a:t>11:17 mins</a:t>
                      </a:r>
                    </a:p>
                  </a:txBody>
                  <a:tcPr marL="50800" marR="50800" marT="50800" marB="50800" anchor="ctr" anchorCtr="0" horzOverflow="overflow">
                    <a:lnR w="12700">
                      <a:solidFill>
                        <a:srgbClr val="FFFFFF"/>
                      </a:solidFill>
                      <a:miter lim="400000"/>
                    </a:lnR>
                    <a:lnB w="12700">
                      <a:solidFill>
                        <a:srgbClr val="FFFFFF"/>
                      </a:solidFill>
                      <a:miter lim="400000"/>
                    </a:lnB>
                  </a:tcPr>
                </a:tc>
              </a:tr>
            </a:tbl>
          </a:graphicData>
        </a:graphic>
      </p:graphicFrame>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RESULTS"/>
          <p:cNvSpPr txBox="1"/>
          <p:nvPr>
            <p:ph type="title"/>
          </p:nvPr>
        </p:nvSpPr>
        <p:spPr>
          <a:xfrm>
            <a:off x="1270000" y="413374"/>
            <a:ext cx="21844000" cy="1557437"/>
          </a:xfrm>
          <a:prstGeom prst="rect">
            <a:avLst/>
          </a:prstGeom>
        </p:spPr>
        <p:txBody>
          <a:bodyPr/>
          <a:lstStyle/>
          <a:p>
            <a:pPr/>
            <a:r>
              <a:t>RESULTS</a:t>
            </a:r>
          </a:p>
        </p:txBody>
      </p:sp>
      <p:sp>
        <p:nvSpPr>
          <p:cNvPr id="297" name="Behavior of Minimization Function"/>
          <p:cNvSpPr txBox="1"/>
          <p:nvPr>
            <p:ph type="body" idx="13"/>
          </p:nvPr>
        </p:nvSpPr>
        <p:spPr>
          <a:xfrm>
            <a:off x="1270000" y="1867316"/>
            <a:ext cx="21844000" cy="1016001"/>
          </a:xfrm>
          <a:prstGeom prst="rect">
            <a:avLst/>
          </a:prstGeom>
          <a:extLst>
            <a:ext uri="{C572A759-6A51-4108-AA02-DFA0A04FC94B}">
              <ma14:wrappingTextBoxFlag xmlns:ma14="http://schemas.microsoft.com/office/mac/drawingml/2011/main" val="1"/>
            </a:ext>
          </a:extLst>
        </p:spPr>
        <p:txBody>
          <a:bodyPr/>
          <a:lstStyle/>
          <a:p>
            <a:pPr/>
            <a:r>
              <a:t>Behavior of Minimization Function</a:t>
            </a:r>
          </a:p>
        </p:txBody>
      </p:sp>
      <p:pic>
        <p:nvPicPr>
          <p:cNvPr id="298" name="Screen Shot 2020-05-04 at 7.17.52 PM.png" descr="Screen Shot 2020-05-04 at 7.17.52 PM.png"/>
          <p:cNvPicPr>
            <a:picLocks noChangeAspect="1"/>
          </p:cNvPicPr>
          <p:nvPr/>
        </p:nvPicPr>
        <p:blipFill>
          <a:blip r:embed="rId2">
            <a:extLst/>
          </a:blip>
          <a:stretch>
            <a:fillRect/>
          </a:stretch>
        </p:blipFill>
        <p:spPr>
          <a:xfrm>
            <a:off x="3334200" y="3381687"/>
            <a:ext cx="17715600" cy="9022268"/>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CONCLUSION"/>
          <p:cNvSpPr txBox="1"/>
          <p:nvPr>
            <p:ph type="title"/>
          </p:nvPr>
        </p:nvSpPr>
        <p:spPr>
          <a:prstGeom prst="rect">
            <a:avLst/>
          </a:prstGeom>
        </p:spPr>
        <p:txBody>
          <a:bodyPr/>
          <a:lstStyle/>
          <a:p>
            <a:pPr/>
            <a:r>
              <a:t>CONCLUSION</a:t>
            </a:r>
          </a:p>
        </p:txBody>
      </p:sp>
      <p:sp>
        <p:nvSpPr>
          <p:cNvPr id="301" name="Based on the metric results and the behavior of minimization function, it can be concluded that back propagation algorithm was the best fit algorithm for this application.…"/>
          <p:cNvSpPr txBox="1"/>
          <p:nvPr>
            <p:ph type="body" idx="1"/>
          </p:nvPr>
        </p:nvSpPr>
        <p:spPr>
          <a:xfrm>
            <a:off x="1270000" y="3335206"/>
            <a:ext cx="21844000" cy="8432801"/>
          </a:xfrm>
          <a:prstGeom prst="rect">
            <a:avLst/>
          </a:prstGeom>
        </p:spPr>
        <p:txBody>
          <a:bodyPr/>
          <a:lstStyle/>
          <a:p>
            <a:pPr/>
            <a:r>
              <a:t>Based on the metric results and the behavior of minimization function, it can be concluded that back propagation algorithm was the best fit algorithm for this application.</a:t>
            </a:r>
          </a:p>
          <a:p>
            <a:pPr/>
            <a:r>
              <a:t>It found the best global solution and the model gave an accuracy of almost 98%. </a:t>
            </a:r>
          </a:p>
          <a:p>
            <a:pPr/>
            <a:r>
              <a:t>The best algorithm amongst the nature-inspired algorithms was the grey wolf optimization algorithm which gave an accuracy of almost 94%.</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Thank You"/>
          <p:cNvSpPr txBox="1"/>
          <p:nvPr/>
        </p:nvSpPr>
        <p:spPr>
          <a:xfrm>
            <a:off x="9032171" y="5969000"/>
            <a:ext cx="6319658"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7000"/>
            </a:pPr>
            <a:r>
              <a:rPr sz="10000"/>
              <a:t>Thank</a:t>
            </a:r>
            <a:r>
              <a:t> </a:t>
            </a:r>
            <a:r>
              <a:rPr sz="10000"/>
              <a:t>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APPROACH"/>
          <p:cNvSpPr txBox="1"/>
          <p:nvPr>
            <p:ph type="title"/>
          </p:nvPr>
        </p:nvSpPr>
        <p:spPr>
          <a:prstGeom prst="rect">
            <a:avLst/>
          </a:prstGeom>
        </p:spPr>
        <p:txBody>
          <a:bodyPr/>
          <a:lstStyle/>
          <a:p>
            <a:pPr/>
            <a:r>
              <a:t>APPROACH</a:t>
            </a:r>
          </a:p>
        </p:txBody>
      </p:sp>
      <p:sp>
        <p:nvSpPr>
          <p:cNvPr id="164" name="Why use nature inspired algorithm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Why use nature inspired algorithms?</a:t>
            </a:r>
          </a:p>
        </p:txBody>
      </p:sp>
      <p:sp>
        <p:nvSpPr>
          <p:cNvPr id="165" name="Back-propagation can be used for such an application but it has a major drawback of getting stuck in a local minima.…"/>
          <p:cNvSpPr txBox="1"/>
          <p:nvPr>
            <p:ph type="body" sz="half" idx="1"/>
          </p:nvPr>
        </p:nvSpPr>
        <p:spPr>
          <a:xfrm>
            <a:off x="927634" y="4267200"/>
            <a:ext cx="12207480" cy="7635658"/>
          </a:xfrm>
          <a:prstGeom prst="rect">
            <a:avLst/>
          </a:prstGeom>
        </p:spPr>
        <p:txBody>
          <a:bodyPr/>
          <a:lstStyle/>
          <a:p>
            <a:pPr marL="536447" indent="-536447" defTabSz="2340863">
              <a:spcBef>
                <a:spcPts val="2300"/>
              </a:spcBef>
              <a:defRPr sz="4608"/>
            </a:pPr>
            <a:r>
              <a:t>Back-propagation can be used for such an application but it has a major drawback of getting stuck in a local minima.</a:t>
            </a:r>
          </a:p>
          <a:p>
            <a:pPr marL="536447" indent="-536447" defTabSz="2340863">
              <a:spcBef>
                <a:spcPts val="2300"/>
              </a:spcBef>
              <a:defRPr sz="4608"/>
            </a:pPr>
            <a:r>
              <a:t>For detecting ASD, the results needs to be accurate and thus the nature-inspired algorithms would help widen the search space and eventually provide the best global solution rather than a local solution.</a:t>
            </a:r>
          </a:p>
        </p:txBody>
      </p:sp>
      <p:pic>
        <p:nvPicPr>
          <p:cNvPr id="166" name="Screen Shot 2020-05-04 at 11.29.59 AM.png" descr="Screen Shot 2020-05-04 at 11.29.59 AM.png"/>
          <p:cNvPicPr>
            <a:picLocks noChangeAspect="1"/>
          </p:cNvPicPr>
          <p:nvPr/>
        </p:nvPicPr>
        <p:blipFill>
          <a:blip r:embed="rId2">
            <a:extLst/>
          </a:blip>
          <a:stretch>
            <a:fillRect/>
          </a:stretch>
        </p:blipFill>
        <p:spPr>
          <a:xfrm>
            <a:off x="14043842" y="4161047"/>
            <a:ext cx="8653471" cy="784796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PPROACH"/>
          <p:cNvSpPr txBox="1"/>
          <p:nvPr>
            <p:ph type="title"/>
          </p:nvPr>
        </p:nvSpPr>
        <p:spPr>
          <a:prstGeom prst="rect">
            <a:avLst/>
          </a:prstGeom>
        </p:spPr>
        <p:txBody>
          <a:bodyPr/>
          <a:lstStyle/>
          <a:p>
            <a:pPr/>
            <a:r>
              <a:t>APPROACH</a:t>
            </a:r>
          </a:p>
        </p:txBody>
      </p:sp>
      <p:sp>
        <p:nvSpPr>
          <p:cNvPr id="169" name="Dataset analysis and preprocessing"/>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Dataset analysis and preprocessing</a:t>
            </a:r>
          </a:p>
        </p:txBody>
      </p:sp>
      <p:sp>
        <p:nvSpPr>
          <p:cNvPr id="170" name="The Autism Spectrum Disorder (ASD) screening dataset has been used for detecting autism in young adults.…"/>
          <p:cNvSpPr txBox="1"/>
          <p:nvPr>
            <p:ph type="body" idx="1"/>
          </p:nvPr>
        </p:nvSpPr>
        <p:spPr>
          <a:prstGeom prst="rect">
            <a:avLst/>
          </a:prstGeom>
        </p:spPr>
        <p:txBody>
          <a:bodyPr/>
          <a:lstStyle/>
          <a:p>
            <a:pPr marL="363219" indent="-363219" algn="just" defTabSz="1584959">
              <a:spcBef>
                <a:spcPts val="1500"/>
              </a:spcBef>
              <a:defRPr sz="3120"/>
            </a:pPr>
            <a:r>
              <a:t>The Autism Spectrum Disorder (ASD) screening dataset has been used for detecting autism in young adults. </a:t>
            </a:r>
          </a:p>
          <a:p>
            <a:pPr marL="363219" indent="-363219" algn="just" defTabSz="1584959">
              <a:spcBef>
                <a:spcPts val="1500"/>
              </a:spcBef>
              <a:defRPr sz="3120"/>
            </a:pPr>
            <a:r>
              <a:t>This dataset is labelled and open source and can be obtained from the UCI machine learning repository - </a:t>
            </a:r>
            <a:r>
              <a:rPr u="sng">
                <a:hlinkClick r:id="rId2" invalidUrl="" action="" tgtFrame="" tooltip="" history="1" highlightClick="0" endSnd="0"/>
              </a:rPr>
              <a:t>http://archive.ics.uci.edu/ml/machine-learning-databases/00426/</a:t>
            </a:r>
          </a:p>
          <a:p>
            <a:pPr marL="363219" indent="-363219" algn="just" defTabSz="1584959">
              <a:spcBef>
                <a:spcPts val="1500"/>
              </a:spcBef>
              <a:defRPr sz="3120"/>
            </a:pPr>
            <a:r>
              <a:t>The data has been pre-processed by removing unwanted features and has been converted to numerical format. </a:t>
            </a:r>
          </a:p>
          <a:p>
            <a:pPr marL="363219" indent="-363219" algn="just" defTabSz="1584959">
              <a:spcBef>
                <a:spcPts val="1500"/>
              </a:spcBef>
              <a:defRPr sz="3120"/>
            </a:pPr>
            <a:r>
              <a:t>The following features are considered for detection of ASD -</a:t>
            </a:r>
          </a:p>
          <a:p>
            <a:pPr lvl="1" marL="726439" indent="-363219" algn="just" defTabSz="1584959">
              <a:spcBef>
                <a:spcPts val="1500"/>
              </a:spcBef>
              <a:defRPr sz="3120"/>
            </a:pPr>
            <a:r>
              <a:t>A1-A10 Scores : These are some answers given by the people to certain questions</a:t>
            </a:r>
          </a:p>
          <a:p>
            <a:pPr lvl="1" marL="726439" indent="-363219" algn="just" defTabSz="1584959">
              <a:spcBef>
                <a:spcPts val="1500"/>
              </a:spcBef>
              <a:defRPr sz="3120"/>
            </a:pPr>
            <a:r>
              <a:t>Gender : 0 - Female, 1 - Male</a:t>
            </a:r>
          </a:p>
          <a:p>
            <a:pPr lvl="1" marL="726439" indent="-363219" algn="just" defTabSz="1584959">
              <a:spcBef>
                <a:spcPts val="1500"/>
              </a:spcBef>
              <a:defRPr sz="3120"/>
            </a:pPr>
            <a:r>
              <a:t>Jaundice : 0 - False, 1 - True</a:t>
            </a:r>
          </a:p>
          <a:p>
            <a:pPr lvl="1" marL="726439" indent="-363219" algn="just" defTabSz="1584959">
              <a:spcBef>
                <a:spcPts val="1500"/>
              </a:spcBef>
              <a:defRPr sz="3120"/>
            </a:pPr>
            <a:r>
              <a:t>PDD : 0- False, 1 - True</a:t>
            </a:r>
          </a:p>
          <a:p>
            <a:pPr lvl="1" marL="726439" indent="-363219" algn="just" defTabSz="1584959">
              <a:spcBef>
                <a:spcPts val="1500"/>
              </a:spcBef>
              <a:defRPr sz="3120"/>
            </a:pPr>
            <a:r>
              <a:t>Age range</a:t>
            </a:r>
          </a:p>
          <a:p>
            <a:pPr lvl="1" marL="726439" indent="-363219" algn="just" defTabSz="1584959">
              <a:spcBef>
                <a:spcPts val="1500"/>
              </a:spcBef>
              <a:defRPr sz="3120"/>
            </a:pPr>
            <a:r>
              <a:t>ASD Class label </a:t>
            </a:r>
          </a:p>
          <a:p>
            <a:pPr marL="363219" indent="-363219" algn="just" defTabSz="1584959">
              <a:spcBef>
                <a:spcPts val="1500"/>
              </a:spcBef>
              <a:defRPr sz="3120"/>
            </a:pPr>
            <a:r>
              <a:t>There are a total of 1100 records and 17 features.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APPROACH"/>
          <p:cNvSpPr txBox="1"/>
          <p:nvPr>
            <p:ph type="title"/>
          </p:nvPr>
        </p:nvSpPr>
        <p:spPr>
          <a:prstGeom prst="rect">
            <a:avLst/>
          </a:prstGeom>
        </p:spPr>
        <p:txBody>
          <a:bodyPr/>
          <a:lstStyle/>
          <a:p>
            <a:pPr/>
            <a:r>
              <a:t>APPROACH</a:t>
            </a:r>
          </a:p>
        </p:txBody>
      </p:sp>
      <p:sp>
        <p:nvSpPr>
          <p:cNvPr id="173" name="Neural Network Model and Analysi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Neural Network Model and Analysis</a:t>
            </a:r>
          </a:p>
        </p:txBody>
      </p:sp>
      <p:sp>
        <p:nvSpPr>
          <p:cNvPr id="174" name="A three-layered neural network model has been designed with 32 neurons in the first two layers and 1 neuron in the output layer.…"/>
          <p:cNvSpPr txBox="1"/>
          <p:nvPr>
            <p:ph type="body" sz="half" idx="1"/>
          </p:nvPr>
        </p:nvSpPr>
        <p:spPr>
          <a:xfrm>
            <a:off x="946655" y="3359724"/>
            <a:ext cx="22188670" cy="5504198"/>
          </a:xfrm>
          <a:prstGeom prst="rect">
            <a:avLst/>
          </a:prstGeom>
        </p:spPr>
        <p:txBody>
          <a:bodyPr/>
          <a:lstStyle/>
          <a:p>
            <a:pPr marL="368808" indent="-368808" algn="just" defTabSz="1609344">
              <a:spcBef>
                <a:spcPts val="1500"/>
              </a:spcBef>
              <a:defRPr sz="3168"/>
            </a:pPr>
            <a:r>
              <a:t>A three-layered neural network model has been designed with 32 neurons in the first two layers and 1 neuron in the output layer.</a:t>
            </a:r>
          </a:p>
          <a:p>
            <a:pPr marL="368808" indent="-368808" algn="just" defTabSz="1609344">
              <a:spcBef>
                <a:spcPts val="1500"/>
              </a:spcBef>
              <a:defRPr sz="3168"/>
            </a:pPr>
            <a:r>
              <a:t>The output layer will basically provide a predicted label which will be either 0 (does not have ASD) or 1 (has ASD).</a:t>
            </a:r>
          </a:p>
          <a:p>
            <a:pPr marL="368808" indent="-368808" algn="just" defTabSz="1609344">
              <a:spcBef>
                <a:spcPts val="1500"/>
              </a:spcBef>
              <a:defRPr sz="3168"/>
            </a:pPr>
            <a:r>
              <a:t>The major goal is to find the best weights and biases for the network so that the model give the highest accuracy.</a:t>
            </a:r>
          </a:p>
          <a:p>
            <a:pPr marL="368808" indent="-368808" algn="just" defTabSz="1609344">
              <a:spcBef>
                <a:spcPts val="1500"/>
              </a:spcBef>
              <a:defRPr sz="3168"/>
            </a:pPr>
            <a:r>
              <a:t>All the nature-based algorithms that are going to be explained in the next few slides will provide a best global solution and this solution will be shaped accordingly to match the weights and biases of the neural network model</a:t>
            </a:r>
          </a:p>
          <a:p>
            <a:pPr marL="368808" indent="-368808" algn="just" defTabSz="1609344">
              <a:spcBef>
                <a:spcPts val="1500"/>
              </a:spcBef>
              <a:defRPr sz="3168"/>
            </a:pPr>
            <a:r>
              <a:t>Accordingly, the metrics of all the models will be calculated to find out which algorithm is most suited for this application.</a:t>
            </a:r>
          </a:p>
        </p:txBody>
      </p:sp>
      <p:pic>
        <p:nvPicPr>
          <p:cNvPr id="175" name="Screen Shot 2020-05-04 at 11.47.36 AM.png" descr="Screen Shot 2020-05-04 at 11.47.36 AM.png"/>
          <p:cNvPicPr>
            <a:picLocks noChangeAspect="1"/>
          </p:cNvPicPr>
          <p:nvPr/>
        </p:nvPicPr>
        <p:blipFill>
          <a:blip r:embed="rId2">
            <a:extLst/>
          </a:blip>
          <a:stretch>
            <a:fillRect/>
          </a:stretch>
        </p:blipFill>
        <p:spPr>
          <a:xfrm>
            <a:off x="6782403" y="9074046"/>
            <a:ext cx="10517174" cy="413232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RESOURCES USED"/>
          <p:cNvSpPr txBox="1"/>
          <p:nvPr>
            <p:ph type="title"/>
          </p:nvPr>
        </p:nvSpPr>
        <p:spPr>
          <a:prstGeom prst="rect">
            <a:avLst/>
          </a:prstGeom>
        </p:spPr>
        <p:txBody>
          <a:bodyPr/>
          <a:lstStyle/>
          <a:p>
            <a:pPr/>
            <a:r>
              <a:t>RESOURCES USED</a:t>
            </a:r>
          </a:p>
        </p:txBody>
      </p:sp>
      <p:sp>
        <p:nvSpPr>
          <p:cNvPr id="178" name="We have used a python library called “SwarmPackagePy” which is a library for swarm optimization algorithms.…"/>
          <p:cNvSpPr txBox="1"/>
          <p:nvPr>
            <p:ph type="body" idx="1"/>
          </p:nvPr>
        </p:nvSpPr>
        <p:spPr>
          <a:prstGeom prst="rect">
            <a:avLst/>
          </a:prstGeom>
        </p:spPr>
        <p:txBody>
          <a:bodyPr/>
          <a:lstStyle/>
          <a:p>
            <a:pPr/>
            <a:r>
              <a:t>We have used a python library called “SwarmPackagePy” which is a library for swarm optimization algorithms.</a:t>
            </a:r>
          </a:p>
          <a:p>
            <a:pPr/>
            <a:r>
              <a:t>This library supports fourteen optimization algorithms which include Grey Wolf Optimization, Bat Algorithm, Firefly Algorithm, Cuckoo Optimization Algorithm and Cat Swarm Optimization Algorithm. </a:t>
            </a:r>
          </a:p>
          <a:p>
            <a:pPr/>
            <a:r>
              <a:t>These are the algorithms that we have used for detection of ASD and compared their efficiency against each other.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IMPLEMENTATION"/>
          <p:cNvSpPr txBox="1"/>
          <p:nvPr>
            <p:ph type="title"/>
          </p:nvPr>
        </p:nvSpPr>
        <p:spPr>
          <a:prstGeom prst="rect">
            <a:avLst/>
          </a:prstGeom>
        </p:spPr>
        <p:txBody>
          <a:bodyPr/>
          <a:lstStyle/>
          <a:p>
            <a:pPr/>
            <a:r>
              <a:t>IMPLEMENTATION</a:t>
            </a:r>
          </a:p>
        </p:txBody>
      </p:sp>
      <p:sp>
        <p:nvSpPr>
          <p:cNvPr id="181" name="Nature Inspired Algorithm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Nature Inspired Algorithms</a:t>
            </a:r>
          </a:p>
        </p:txBody>
      </p:sp>
      <p:sp>
        <p:nvSpPr>
          <p:cNvPr id="182" name="Optimization algorithms based on Swarm Intelligence were developed for simulating intelligent behavior of animals.…"/>
          <p:cNvSpPr txBox="1"/>
          <p:nvPr>
            <p:ph type="body" idx="1"/>
          </p:nvPr>
        </p:nvSpPr>
        <p:spPr>
          <a:prstGeom prst="rect">
            <a:avLst/>
          </a:prstGeom>
        </p:spPr>
        <p:txBody>
          <a:bodyPr/>
          <a:lstStyle/>
          <a:p>
            <a:pPr/>
            <a:r>
              <a:t>Optimization algorithms based on Swarm Intelligence were developed for simulating intelligent behavior of animals.</a:t>
            </a:r>
          </a:p>
          <a:p>
            <a:pPr/>
            <a:r>
              <a:t>Nature Inspired Algorithms are a sub-category of Computational Intelligence which is a branch of Artificial Intelligence.</a:t>
            </a:r>
          </a:p>
          <a:p>
            <a:pPr/>
            <a:r>
              <a:t>We are here using five nature inspired algorithms that help us detect Autism Spectrum Disorder and we are comparing the results obtained by these algorithms with each other.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REY WOLF OPTIMIZATION"/>
          <p:cNvSpPr txBox="1"/>
          <p:nvPr>
            <p:ph type="title"/>
          </p:nvPr>
        </p:nvSpPr>
        <p:spPr>
          <a:prstGeom prst="rect">
            <a:avLst/>
          </a:prstGeom>
        </p:spPr>
        <p:txBody>
          <a:bodyPr/>
          <a:lstStyle/>
          <a:p>
            <a:pPr/>
            <a:r>
              <a:t>GREY WOLF OPTIMIZATION</a:t>
            </a:r>
          </a:p>
        </p:txBody>
      </p:sp>
      <p:pic>
        <p:nvPicPr>
          <p:cNvPr id="185" name="wolf-pack-mentality-560768933.jpg" descr="wolf-pack-mentality-560768933.jpg"/>
          <p:cNvPicPr>
            <a:picLocks noChangeAspect="1"/>
          </p:cNvPicPr>
          <p:nvPr/>
        </p:nvPicPr>
        <p:blipFill>
          <a:blip r:embed="rId2">
            <a:extLst/>
          </a:blip>
          <a:stretch>
            <a:fillRect/>
          </a:stretch>
        </p:blipFill>
        <p:spPr>
          <a:xfrm>
            <a:off x="3936494" y="2832530"/>
            <a:ext cx="16511012" cy="990660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D000FF"/>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