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6" r:id="rId3"/>
    <p:sldId id="275" r:id="rId4"/>
    <p:sldId id="287" r:id="rId5"/>
    <p:sldId id="292" r:id="rId6"/>
    <p:sldId id="288" r:id="rId7"/>
    <p:sldId id="293" r:id="rId8"/>
    <p:sldId id="289" r:id="rId9"/>
    <p:sldId id="294" r:id="rId10"/>
    <p:sldId id="290" r:id="rId11"/>
    <p:sldId id="291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inherits property from more than one class is known as multiple inheritance.</a:t>
            </a:r>
          </a:p>
          <a:p>
            <a:r>
              <a:rPr lang="en-US" dirty="0" smtClean="0"/>
              <a:t>Java doesn’t supports the multiple inheritance directly.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3800" y="55626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Auto</a:t>
            </a:r>
            <a:endParaRPr lang="en-US" sz="1500" dirty="0"/>
          </a:p>
        </p:txBody>
      </p:sp>
      <p:cxnSp>
        <p:nvCxnSpPr>
          <p:cNvPr id="5" name="Straight Arrow Connector 4"/>
          <p:cNvCxnSpPr>
            <a:stCxn id="6" idx="2"/>
            <a:endCxn id="4" idx="0"/>
          </p:cNvCxnSpPr>
          <p:nvPr/>
        </p:nvCxnSpPr>
        <p:spPr>
          <a:xfrm>
            <a:off x="3162300" y="4724400"/>
            <a:ext cx="14478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00" y="3962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Car</a:t>
            </a:r>
            <a:endParaRPr lang="en-US" sz="1500" dirty="0"/>
          </a:p>
        </p:txBody>
      </p:sp>
      <p:sp>
        <p:nvSpPr>
          <p:cNvPr id="7" name="Rectangle 6"/>
          <p:cNvSpPr/>
          <p:nvPr/>
        </p:nvSpPr>
        <p:spPr>
          <a:xfrm>
            <a:off x="6705600" y="3962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Base Class 2</a:t>
            </a:r>
          </a:p>
          <a:p>
            <a:pPr algn="ctr"/>
            <a:r>
              <a:rPr lang="en-US" sz="1500" dirty="0" smtClean="0"/>
              <a:t>(Super Class)</a:t>
            </a:r>
            <a:endParaRPr lang="en-US" sz="1500" dirty="0"/>
          </a:p>
        </p:txBody>
      </p:sp>
      <p:sp>
        <p:nvSpPr>
          <p:cNvPr id="8" name="Rectangle 7"/>
          <p:cNvSpPr/>
          <p:nvPr/>
        </p:nvSpPr>
        <p:spPr>
          <a:xfrm>
            <a:off x="5943600" y="56388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Child Class</a:t>
            </a:r>
          </a:p>
          <a:p>
            <a:pPr algn="ctr"/>
            <a:r>
              <a:rPr lang="en-US" sz="1500" dirty="0" smtClean="0"/>
              <a:t>(Sub Class)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724400" y="3962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Bike</a:t>
            </a:r>
            <a:endParaRPr lang="en-US" sz="1500" dirty="0"/>
          </a:p>
        </p:txBody>
      </p:sp>
      <p:cxnSp>
        <p:nvCxnSpPr>
          <p:cNvPr id="10" name="Straight Arrow Connector 9"/>
          <p:cNvCxnSpPr>
            <a:stCxn id="9" idx="2"/>
            <a:endCxn id="4" idx="0"/>
          </p:cNvCxnSpPr>
          <p:nvPr/>
        </p:nvCxnSpPr>
        <p:spPr>
          <a:xfrm flipH="1">
            <a:off x="4610100" y="4724400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04800" y="3962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Base Class 1</a:t>
            </a:r>
          </a:p>
          <a:p>
            <a:pPr algn="ctr"/>
            <a:r>
              <a:rPr lang="en-US" sz="1500" dirty="0" smtClean="0"/>
              <a:t>(Super Class)</a:t>
            </a:r>
            <a:endParaRPr lang="en-US" sz="1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an inheritance contains more than one inheritance means hybrid inheritance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3810000"/>
            <a:ext cx="1752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Bicycle</a:t>
            </a:r>
            <a:endParaRPr lang="en-US" sz="1500" dirty="0"/>
          </a:p>
        </p:txBody>
      </p:sp>
      <p:cxnSp>
        <p:nvCxnSpPr>
          <p:cNvPr id="5" name="Straight Arrow Connector 4"/>
          <p:cNvCxnSpPr>
            <a:stCxn id="6" idx="2"/>
            <a:endCxn id="4" idx="0"/>
          </p:cNvCxnSpPr>
          <p:nvPr/>
        </p:nvCxnSpPr>
        <p:spPr>
          <a:xfrm flipH="1">
            <a:off x="2019300" y="3276600"/>
            <a:ext cx="260985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752850" y="2819400"/>
            <a:ext cx="1752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Vehicle</a:t>
            </a:r>
            <a:endParaRPr lang="en-US" sz="1500" dirty="0"/>
          </a:p>
        </p:txBody>
      </p:sp>
      <p:sp>
        <p:nvSpPr>
          <p:cNvPr id="9" name="Rectangle 8"/>
          <p:cNvSpPr/>
          <p:nvPr/>
        </p:nvSpPr>
        <p:spPr>
          <a:xfrm>
            <a:off x="3752850" y="3810000"/>
            <a:ext cx="1752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Car</a:t>
            </a:r>
            <a:endParaRPr lang="en-US" sz="1500" dirty="0"/>
          </a:p>
        </p:txBody>
      </p:sp>
      <p:sp>
        <p:nvSpPr>
          <p:cNvPr id="11" name="Rectangle 10"/>
          <p:cNvSpPr/>
          <p:nvPr/>
        </p:nvSpPr>
        <p:spPr>
          <a:xfrm>
            <a:off x="6324600" y="3810000"/>
            <a:ext cx="1752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Aircraft</a:t>
            </a:r>
            <a:endParaRPr lang="en-US" sz="1500" dirty="0"/>
          </a:p>
        </p:txBody>
      </p:sp>
      <p:cxnSp>
        <p:nvCxnSpPr>
          <p:cNvPr id="12" name="Straight Arrow Connector 11"/>
          <p:cNvCxnSpPr>
            <a:stCxn id="6" idx="2"/>
            <a:endCxn id="9" idx="0"/>
          </p:cNvCxnSpPr>
          <p:nvPr/>
        </p:nvCxnSpPr>
        <p:spPr>
          <a:xfrm>
            <a:off x="4629150" y="3276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11" idx="0"/>
          </p:cNvCxnSpPr>
          <p:nvPr/>
        </p:nvCxnSpPr>
        <p:spPr>
          <a:xfrm>
            <a:off x="4629150" y="3276600"/>
            <a:ext cx="257175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43000" y="4572000"/>
            <a:ext cx="1752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Bike</a:t>
            </a:r>
            <a:endParaRPr lang="en-US" sz="1500" dirty="0"/>
          </a:p>
        </p:txBody>
      </p:sp>
      <p:sp>
        <p:nvSpPr>
          <p:cNvPr id="22" name="Rectangle 21"/>
          <p:cNvSpPr/>
          <p:nvPr/>
        </p:nvSpPr>
        <p:spPr>
          <a:xfrm>
            <a:off x="3752850" y="5791200"/>
            <a:ext cx="1752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Auto</a:t>
            </a:r>
            <a:endParaRPr lang="en-US" sz="1500" dirty="0"/>
          </a:p>
        </p:txBody>
      </p:sp>
      <p:cxnSp>
        <p:nvCxnSpPr>
          <p:cNvPr id="23" name="Straight Arrow Connector 22"/>
          <p:cNvCxnSpPr>
            <a:stCxn id="4" idx="2"/>
            <a:endCxn id="21" idx="0"/>
          </p:cNvCxnSpPr>
          <p:nvPr/>
        </p:nvCxnSpPr>
        <p:spPr>
          <a:xfrm>
            <a:off x="2019300" y="4267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22" idx="0"/>
          </p:cNvCxnSpPr>
          <p:nvPr/>
        </p:nvCxnSpPr>
        <p:spPr>
          <a:xfrm>
            <a:off x="4629150" y="4267200"/>
            <a:ext cx="0" cy="152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2"/>
            <a:endCxn id="22" idx="0"/>
          </p:cNvCxnSpPr>
          <p:nvPr/>
        </p:nvCxnSpPr>
        <p:spPr>
          <a:xfrm>
            <a:off x="2019300" y="5029200"/>
            <a:ext cx="260985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Inheritance in java</a:t>
            </a:r>
            <a:r>
              <a:rPr lang="en-IN" dirty="0" smtClean="0"/>
              <a:t> is a mechanism in which one object acquires all the properties and behaviours of parent object.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Inheritance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1676400"/>
            <a:ext cx="2895600" cy="99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Inheritance</a:t>
            </a:r>
            <a:endParaRPr lang="en-US" sz="2500" dirty="0"/>
          </a:p>
        </p:txBody>
      </p:sp>
      <p:sp>
        <p:nvSpPr>
          <p:cNvPr id="5" name="Rectangle 4"/>
          <p:cNvSpPr/>
          <p:nvPr/>
        </p:nvSpPr>
        <p:spPr>
          <a:xfrm>
            <a:off x="685800" y="40767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Simple</a:t>
            </a:r>
          </a:p>
          <a:p>
            <a:pPr algn="ctr"/>
            <a:r>
              <a:rPr lang="en-US" sz="1500" dirty="0" smtClean="0"/>
              <a:t>[Single Level]</a:t>
            </a:r>
            <a:endParaRPr lang="en-US" sz="1500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1562100" y="2667000"/>
            <a:ext cx="2933700" cy="1409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43200" y="40767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Multilevel</a:t>
            </a:r>
            <a:endParaRPr lang="en-US" sz="1500" dirty="0"/>
          </a:p>
        </p:txBody>
      </p:sp>
      <p:sp>
        <p:nvSpPr>
          <p:cNvPr id="13" name="Rectangle 12"/>
          <p:cNvSpPr/>
          <p:nvPr/>
        </p:nvSpPr>
        <p:spPr>
          <a:xfrm>
            <a:off x="4800600" y="40767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Hierarchical </a:t>
            </a:r>
            <a:endParaRPr lang="en-US" sz="1500" dirty="0"/>
          </a:p>
        </p:txBody>
      </p:sp>
      <p:sp>
        <p:nvSpPr>
          <p:cNvPr id="15" name="Rectangle 14"/>
          <p:cNvSpPr/>
          <p:nvPr/>
        </p:nvSpPr>
        <p:spPr>
          <a:xfrm>
            <a:off x="7086600" y="40767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Hybrid</a:t>
            </a:r>
            <a:endParaRPr lang="en-US" sz="1500" dirty="0"/>
          </a:p>
        </p:txBody>
      </p:sp>
      <p:cxnSp>
        <p:nvCxnSpPr>
          <p:cNvPr id="16" name="Straight Arrow Connector 15"/>
          <p:cNvCxnSpPr>
            <a:stCxn id="4" idx="2"/>
            <a:endCxn id="12" idx="0"/>
          </p:cNvCxnSpPr>
          <p:nvPr/>
        </p:nvCxnSpPr>
        <p:spPr>
          <a:xfrm flipH="1">
            <a:off x="3619500" y="2667000"/>
            <a:ext cx="876300" cy="1409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2"/>
            <a:endCxn id="13" idx="0"/>
          </p:cNvCxnSpPr>
          <p:nvPr/>
        </p:nvCxnSpPr>
        <p:spPr>
          <a:xfrm>
            <a:off x="4495800" y="2667000"/>
            <a:ext cx="1181100" cy="1409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  <a:endCxn id="15" idx="0"/>
          </p:cNvCxnSpPr>
          <p:nvPr/>
        </p:nvCxnSpPr>
        <p:spPr>
          <a:xfrm>
            <a:off x="4495800" y="2667000"/>
            <a:ext cx="3467100" cy="1409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086600" y="2819400"/>
            <a:ext cx="17526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Multiple</a:t>
            </a:r>
            <a:endParaRPr lang="en-US" sz="1500" dirty="0"/>
          </a:p>
        </p:txBody>
      </p:sp>
      <p:cxnSp>
        <p:nvCxnSpPr>
          <p:cNvPr id="26" name="Straight Arrow Connector 25"/>
          <p:cNvCxnSpPr>
            <a:stCxn id="4" idx="2"/>
            <a:endCxn id="25" idx="1"/>
          </p:cNvCxnSpPr>
          <p:nvPr/>
        </p:nvCxnSpPr>
        <p:spPr>
          <a:xfrm>
            <a:off x="4495800" y="2667000"/>
            <a:ext cx="2590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simple or single level inheritance a class that inherits a property from only one class.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200" y="55626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Bicycle</a:t>
            </a:r>
            <a:endParaRPr lang="en-US" sz="1500" dirty="0"/>
          </a:p>
        </p:txBody>
      </p:sp>
      <p:cxnSp>
        <p:nvCxnSpPr>
          <p:cNvPr id="6" name="Straight Arrow Connector 5"/>
          <p:cNvCxnSpPr>
            <a:stCxn id="7" idx="2"/>
            <a:endCxn id="5" idx="0"/>
          </p:cNvCxnSpPr>
          <p:nvPr/>
        </p:nvCxnSpPr>
        <p:spPr>
          <a:xfrm>
            <a:off x="4381500" y="3657600"/>
            <a:ext cx="0" cy="1905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505200" y="28956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Vehicle</a:t>
            </a:r>
            <a:endParaRPr lang="en-US" sz="1500" dirty="0"/>
          </a:p>
        </p:txBody>
      </p:sp>
      <p:sp>
        <p:nvSpPr>
          <p:cNvPr id="11" name="Rectangle 10"/>
          <p:cNvSpPr/>
          <p:nvPr/>
        </p:nvSpPr>
        <p:spPr>
          <a:xfrm>
            <a:off x="5867400" y="28956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Base Class</a:t>
            </a:r>
          </a:p>
          <a:p>
            <a:pPr algn="ctr"/>
            <a:r>
              <a:rPr lang="en-US" sz="1500" dirty="0" smtClean="0"/>
              <a:t>(Super Class)</a:t>
            </a:r>
            <a:endParaRPr lang="en-US" sz="1500" dirty="0"/>
          </a:p>
        </p:txBody>
      </p:sp>
      <p:sp>
        <p:nvSpPr>
          <p:cNvPr id="12" name="Rectangle 11"/>
          <p:cNvSpPr/>
          <p:nvPr/>
        </p:nvSpPr>
        <p:spPr>
          <a:xfrm>
            <a:off x="5867400" y="5486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Child Class</a:t>
            </a:r>
          </a:p>
          <a:p>
            <a:pPr algn="ctr"/>
            <a:r>
              <a:rPr lang="en-US" sz="1500" dirty="0" smtClean="0"/>
              <a:t>(Sub Class)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133600" cy="639762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Simple Inheritance</a:t>
            </a:r>
            <a:endParaRPr lang="en-US" sz="2000" dirty="0"/>
          </a:p>
        </p:txBody>
      </p:sp>
      <p:cxnSp>
        <p:nvCxnSpPr>
          <p:cNvPr id="10" name="Straight Arrow Connector 9"/>
          <p:cNvCxnSpPr>
            <a:stCxn id="15" idx="2"/>
            <a:endCxn id="19" idx="0"/>
          </p:cNvCxnSpPr>
          <p:nvPr/>
        </p:nvCxnSpPr>
        <p:spPr>
          <a:xfrm>
            <a:off x="4838700" y="2667000"/>
            <a:ext cx="0" cy="1066800"/>
          </a:xfrm>
          <a:prstGeom prst="straightConnector1">
            <a:avLst/>
          </a:prstGeom>
          <a:ln>
            <a:round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962400" y="609600"/>
            <a:ext cx="1752600" cy="2057400"/>
            <a:chOff x="5410200" y="1981200"/>
            <a:chExt cx="1752600" cy="2057400"/>
          </a:xfrm>
        </p:grpSpPr>
        <p:sp>
          <p:nvSpPr>
            <p:cNvPr id="13" name="Rectangle 12"/>
            <p:cNvSpPr/>
            <p:nvPr/>
          </p:nvSpPr>
          <p:spPr>
            <a:xfrm>
              <a:off x="5410200" y="1981200"/>
              <a:ext cx="1752600" cy="381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mbria" pitchFamily="18" charset="0"/>
                  <a:ea typeface="Cambria" pitchFamily="18" charset="0"/>
                </a:rPr>
                <a:t>Vehicle</a:t>
              </a:r>
              <a:endParaRPr lang="en-US" sz="20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10200" y="2362200"/>
              <a:ext cx="1752600" cy="838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id</a:t>
              </a:r>
            </a:p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isRunning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isOn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10200" y="3200400"/>
              <a:ext cx="1752600" cy="838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start()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stop()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run()</a:t>
              </a:r>
              <a:endParaRPr lang="en-US" sz="1500" dirty="0">
                <a:latin typeface="Cambria" pitchFamily="18" charset="0"/>
                <a:ea typeface="Cambria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62400" y="3733800"/>
            <a:ext cx="1752600" cy="2057400"/>
            <a:chOff x="5410200" y="1981200"/>
            <a:chExt cx="1752600" cy="2057400"/>
          </a:xfrm>
        </p:grpSpPr>
        <p:sp>
          <p:nvSpPr>
            <p:cNvPr id="19" name="Rectangle 18"/>
            <p:cNvSpPr/>
            <p:nvPr/>
          </p:nvSpPr>
          <p:spPr>
            <a:xfrm>
              <a:off x="5410200" y="1981200"/>
              <a:ext cx="1752600" cy="381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mbria" pitchFamily="18" charset="0"/>
                  <a:ea typeface="Cambria" pitchFamily="18" charset="0"/>
                </a:rPr>
                <a:t>Bicycle</a:t>
              </a:r>
              <a:endParaRPr lang="en-US" sz="20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10200" y="2362200"/>
              <a:ext cx="1752600" cy="838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owner</a:t>
              </a:r>
            </a:p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isGeared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10200" y="3200400"/>
              <a:ext cx="1752600" cy="838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accelerate()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horn()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a sub class created from another sub class.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43300" y="42672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Bicycle</a:t>
            </a:r>
            <a:endParaRPr lang="en-US" sz="1500" dirty="0"/>
          </a:p>
        </p:txBody>
      </p:sp>
      <p:cxnSp>
        <p:nvCxnSpPr>
          <p:cNvPr id="6" name="Straight Arrow Connector 5"/>
          <p:cNvCxnSpPr>
            <a:stCxn id="7" idx="2"/>
            <a:endCxn id="5" idx="0"/>
          </p:cNvCxnSpPr>
          <p:nvPr/>
        </p:nvCxnSpPr>
        <p:spPr>
          <a:xfrm>
            <a:off x="4419600" y="3657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543300" y="28956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Vehicle</a:t>
            </a:r>
            <a:endParaRPr lang="en-US" sz="1500" dirty="0"/>
          </a:p>
        </p:txBody>
      </p:sp>
      <p:sp>
        <p:nvSpPr>
          <p:cNvPr id="11" name="Rectangle 10"/>
          <p:cNvSpPr/>
          <p:nvPr/>
        </p:nvSpPr>
        <p:spPr>
          <a:xfrm>
            <a:off x="5981700" y="28956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Base Class</a:t>
            </a:r>
          </a:p>
          <a:p>
            <a:pPr algn="ctr"/>
            <a:r>
              <a:rPr lang="en-US" sz="1500" dirty="0" smtClean="0"/>
              <a:t>(Super Class)</a:t>
            </a:r>
            <a:endParaRPr lang="en-US" sz="1500" dirty="0"/>
          </a:p>
        </p:txBody>
      </p:sp>
      <p:sp>
        <p:nvSpPr>
          <p:cNvPr id="12" name="Rectangle 11"/>
          <p:cNvSpPr/>
          <p:nvPr/>
        </p:nvSpPr>
        <p:spPr>
          <a:xfrm>
            <a:off x="5981700" y="5486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Sub Class</a:t>
            </a:r>
          </a:p>
          <a:p>
            <a:pPr algn="ctr"/>
            <a:r>
              <a:rPr lang="en-US" sz="1500" dirty="0" smtClean="0"/>
              <a:t>(Level 2)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43300" y="56388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Bike</a:t>
            </a:r>
            <a:endParaRPr lang="en-US" sz="1500" dirty="0"/>
          </a:p>
        </p:txBody>
      </p:sp>
      <p:cxnSp>
        <p:nvCxnSpPr>
          <p:cNvPr id="13" name="Straight Arrow Connector 12"/>
          <p:cNvCxnSpPr>
            <a:stCxn id="5" idx="2"/>
            <a:endCxn id="10" idx="0"/>
          </p:cNvCxnSpPr>
          <p:nvPr/>
        </p:nvCxnSpPr>
        <p:spPr>
          <a:xfrm>
            <a:off x="4419600" y="50292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981700" y="42672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Sub Class</a:t>
            </a:r>
          </a:p>
          <a:p>
            <a:pPr algn="ctr"/>
            <a:r>
              <a:rPr lang="en-US" sz="1500" dirty="0" smtClean="0"/>
              <a:t>(Level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stCxn id="8" idx="2"/>
            <a:endCxn id="10" idx="0"/>
          </p:cNvCxnSpPr>
          <p:nvPr/>
        </p:nvCxnSpPr>
        <p:spPr>
          <a:xfrm>
            <a:off x="4564239" y="2590800"/>
            <a:ext cx="0" cy="304800"/>
          </a:xfrm>
          <a:prstGeom prst="straightConnector1">
            <a:avLst/>
          </a:prstGeom>
          <a:ln>
            <a:round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3840339" y="304800"/>
            <a:ext cx="1447800" cy="2286000"/>
            <a:chOff x="5410200" y="1981200"/>
            <a:chExt cx="1752600" cy="2204357"/>
          </a:xfrm>
        </p:grpSpPr>
        <p:sp>
          <p:nvSpPr>
            <p:cNvPr id="6" name="Rectangle 5"/>
            <p:cNvSpPr/>
            <p:nvPr/>
          </p:nvSpPr>
          <p:spPr>
            <a:xfrm>
              <a:off x="5410200" y="1981200"/>
              <a:ext cx="1752600" cy="381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mbria" pitchFamily="18" charset="0"/>
                  <a:ea typeface="Cambria" pitchFamily="18" charset="0"/>
                </a:rPr>
                <a:t>Vehicle</a:t>
              </a:r>
              <a:endParaRPr lang="en-US" sz="20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410200" y="2362200"/>
              <a:ext cx="1752600" cy="838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id</a:t>
              </a:r>
            </a:p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isRunning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isOn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10200" y="3200400"/>
              <a:ext cx="1752600" cy="98515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start()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stop()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run()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17761" y="2895600"/>
            <a:ext cx="1492956" cy="1752600"/>
            <a:chOff x="5410200" y="1981200"/>
            <a:chExt cx="1752600" cy="2057400"/>
          </a:xfrm>
        </p:grpSpPr>
        <p:sp>
          <p:nvSpPr>
            <p:cNvPr id="10" name="Rectangle 9"/>
            <p:cNvSpPr/>
            <p:nvPr/>
          </p:nvSpPr>
          <p:spPr>
            <a:xfrm>
              <a:off x="5410200" y="1981200"/>
              <a:ext cx="1752600" cy="381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mbria" pitchFamily="18" charset="0"/>
                  <a:ea typeface="Cambria" pitchFamily="18" charset="0"/>
                </a:rPr>
                <a:t>Bicycle</a:t>
              </a:r>
              <a:endParaRPr lang="en-US" sz="20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10200" y="2362200"/>
              <a:ext cx="1752600" cy="838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owner</a:t>
              </a:r>
            </a:p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isGeared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10200" y="3200400"/>
              <a:ext cx="1752600" cy="838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accelerate()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horn()</a:t>
              </a: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133600" cy="6397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Multi Level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821289" y="4953000"/>
            <a:ext cx="1485900" cy="1676400"/>
            <a:chOff x="5410200" y="1981200"/>
            <a:chExt cx="1752600" cy="2057400"/>
          </a:xfrm>
        </p:grpSpPr>
        <p:sp>
          <p:nvSpPr>
            <p:cNvPr id="15" name="Rectangle 14"/>
            <p:cNvSpPr/>
            <p:nvPr/>
          </p:nvSpPr>
          <p:spPr>
            <a:xfrm>
              <a:off x="5410200" y="1981200"/>
              <a:ext cx="1752600" cy="381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mbria" pitchFamily="18" charset="0"/>
                  <a:ea typeface="Cambria" pitchFamily="18" charset="0"/>
                </a:rPr>
                <a:t>Bike</a:t>
              </a:r>
              <a:endParaRPr lang="en-US" sz="20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10200" y="2362200"/>
              <a:ext cx="1752600" cy="838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engineno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10200" y="3200400"/>
              <a:ext cx="1752600" cy="838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accelerate()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horn()</a:t>
              </a:r>
            </a:p>
          </p:txBody>
        </p:sp>
      </p:grpSp>
      <p:cxnSp>
        <p:nvCxnSpPr>
          <p:cNvPr id="18" name="Straight Arrow Connector 17"/>
          <p:cNvCxnSpPr>
            <a:stCxn id="12" idx="2"/>
            <a:endCxn id="15" idx="0"/>
          </p:cNvCxnSpPr>
          <p:nvPr/>
        </p:nvCxnSpPr>
        <p:spPr>
          <a:xfrm>
            <a:off x="4564239" y="4648200"/>
            <a:ext cx="0" cy="304800"/>
          </a:xfrm>
          <a:prstGeom prst="straightConnector1">
            <a:avLst/>
          </a:prstGeom>
          <a:ln>
            <a:round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inheritance more than one sub classes created from same base class.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41910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Bike</a:t>
            </a:r>
            <a:endParaRPr lang="en-US" sz="1500" dirty="0"/>
          </a:p>
        </p:txBody>
      </p:sp>
      <p:cxnSp>
        <p:nvCxnSpPr>
          <p:cNvPr id="6" name="Straight Arrow Connector 5"/>
          <p:cNvCxnSpPr>
            <a:stCxn id="7" idx="2"/>
            <a:endCxn id="5" idx="0"/>
          </p:cNvCxnSpPr>
          <p:nvPr/>
        </p:nvCxnSpPr>
        <p:spPr>
          <a:xfrm flipH="1">
            <a:off x="2019300" y="3657600"/>
            <a:ext cx="26289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771900" y="28956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Vehicle</a:t>
            </a:r>
            <a:endParaRPr lang="en-US" sz="1500" dirty="0"/>
          </a:p>
        </p:txBody>
      </p:sp>
      <p:sp>
        <p:nvSpPr>
          <p:cNvPr id="11" name="Rectangle 10"/>
          <p:cNvSpPr/>
          <p:nvPr/>
        </p:nvSpPr>
        <p:spPr>
          <a:xfrm>
            <a:off x="1828800" y="28956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Base Class</a:t>
            </a:r>
          </a:p>
          <a:p>
            <a:pPr algn="ctr"/>
            <a:r>
              <a:rPr lang="en-US" sz="1500" dirty="0" smtClean="0"/>
              <a:t>(Super Class)</a:t>
            </a:r>
            <a:endParaRPr lang="en-US" sz="1500" dirty="0"/>
          </a:p>
        </p:txBody>
      </p:sp>
      <p:sp>
        <p:nvSpPr>
          <p:cNvPr id="12" name="Rectangle 11"/>
          <p:cNvSpPr/>
          <p:nvPr/>
        </p:nvSpPr>
        <p:spPr>
          <a:xfrm>
            <a:off x="1143000" y="5105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Sub Class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71900" y="41910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Car</a:t>
            </a:r>
            <a:endParaRPr lang="en-US" sz="1500" dirty="0"/>
          </a:p>
        </p:txBody>
      </p:sp>
      <p:sp>
        <p:nvSpPr>
          <p:cNvPr id="16" name="Rectangle 15"/>
          <p:cNvSpPr/>
          <p:nvPr/>
        </p:nvSpPr>
        <p:spPr>
          <a:xfrm>
            <a:off x="3810000" y="5105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Sub Class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24600" y="41910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Aircraft</a:t>
            </a:r>
            <a:endParaRPr lang="en-US" sz="1500" dirty="0"/>
          </a:p>
        </p:txBody>
      </p:sp>
      <p:cxnSp>
        <p:nvCxnSpPr>
          <p:cNvPr id="17" name="Straight Arrow Connector 16"/>
          <p:cNvCxnSpPr>
            <a:stCxn id="7" idx="2"/>
            <a:endCxn id="10" idx="0"/>
          </p:cNvCxnSpPr>
          <p:nvPr/>
        </p:nvCxnSpPr>
        <p:spPr>
          <a:xfrm>
            <a:off x="4648200" y="3657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15" idx="0"/>
          </p:cNvCxnSpPr>
          <p:nvPr/>
        </p:nvCxnSpPr>
        <p:spPr>
          <a:xfrm>
            <a:off x="4648200" y="3657600"/>
            <a:ext cx="25527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00800" y="5105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Sub Class 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stCxn id="8" idx="2"/>
            <a:endCxn id="15" idx="0"/>
          </p:cNvCxnSpPr>
          <p:nvPr/>
        </p:nvCxnSpPr>
        <p:spPr>
          <a:xfrm flipH="1">
            <a:off x="2228850" y="2743200"/>
            <a:ext cx="2415469" cy="419100"/>
          </a:xfrm>
          <a:prstGeom prst="straightConnector1">
            <a:avLst/>
          </a:prstGeom>
          <a:ln>
            <a:round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4"/>
          <p:cNvGrpSpPr/>
          <p:nvPr/>
        </p:nvGrpSpPr>
        <p:grpSpPr>
          <a:xfrm>
            <a:off x="3920419" y="533400"/>
            <a:ext cx="1447800" cy="2209800"/>
            <a:chOff x="5410200" y="1981200"/>
            <a:chExt cx="1752600" cy="2209800"/>
          </a:xfrm>
        </p:grpSpPr>
        <p:sp>
          <p:nvSpPr>
            <p:cNvPr id="6" name="Rectangle 5"/>
            <p:cNvSpPr/>
            <p:nvPr/>
          </p:nvSpPr>
          <p:spPr>
            <a:xfrm>
              <a:off x="5410200" y="1981200"/>
              <a:ext cx="1752600" cy="381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mbria" pitchFamily="18" charset="0"/>
                  <a:ea typeface="Cambria" pitchFamily="18" charset="0"/>
                </a:rPr>
                <a:t>Vehicle</a:t>
              </a:r>
              <a:endParaRPr lang="en-US" sz="20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410200" y="2362200"/>
              <a:ext cx="1752600" cy="990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id</a:t>
              </a:r>
            </a:p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isRunning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isOn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engineno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10200" y="3352800"/>
              <a:ext cx="1752600" cy="838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start()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stop()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run()</a:t>
              </a:r>
              <a:endParaRPr lang="en-US" sz="1500" dirty="0">
                <a:latin typeface="Cambria" pitchFamily="18" charset="0"/>
                <a:ea typeface="Cambria" pitchFamily="18" charset="0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133600" cy="10207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Hierarchical Inheritance</a:t>
            </a:r>
            <a:endParaRPr lang="en-US" sz="2000" dirty="0"/>
          </a:p>
        </p:txBody>
      </p:sp>
      <p:grpSp>
        <p:nvGrpSpPr>
          <p:cNvPr id="5" name="Group 13"/>
          <p:cNvGrpSpPr/>
          <p:nvPr/>
        </p:nvGrpSpPr>
        <p:grpSpPr>
          <a:xfrm>
            <a:off x="1295400" y="3162300"/>
            <a:ext cx="1866900" cy="1676400"/>
            <a:chOff x="5410200" y="1981200"/>
            <a:chExt cx="1752600" cy="2057400"/>
          </a:xfrm>
        </p:grpSpPr>
        <p:sp>
          <p:nvSpPr>
            <p:cNvPr id="15" name="Rectangle 14"/>
            <p:cNvSpPr/>
            <p:nvPr/>
          </p:nvSpPr>
          <p:spPr>
            <a:xfrm>
              <a:off x="5410200" y="1981200"/>
              <a:ext cx="1752600" cy="381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mbria" pitchFamily="18" charset="0"/>
                  <a:ea typeface="Cambria" pitchFamily="18" charset="0"/>
                </a:rPr>
                <a:t>Bike</a:t>
              </a:r>
              <a:endParaRPr lang="en-US" sz="20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10200" y="2362200"/>
              <a:ext cx="1752600" cy="838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isHeadLightOn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10200" y="3200400"/>
              <a:ext cx="1752600" cy="838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turnOnHeadLight</a:t>
              </a:r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accelerate()</a:t>
              </a:r>
            </a:p>
          </p:txBody>
        </p:sp>
      </p:grpSp>
      <p:grpSp>
        <p:nvGrpSpPr>
          <p:cNvPr id="20" name="Group 13"/>
          <p:cNvGrpSpPr/>
          <p:nvPr/>
        </p:nvGrpSpPr>
        <p:grpSpPr>
          <a:xfrm>
            <a:off x="3901369" y="3162300"/>
            <a:ext cx="1485900" cy="1676400"/>
            <a:chOff x="5410200" y="1981200"/>
            <a:chExt cx="1752600" cy="2057400"/>
          </a:xfrm>
        </p:grpSpPr>
        <p:sp>
          <p:nvSpPr>
            <p:cNvPr id="21" name="Rectangle 20"/>
            <p:cNvSpPr/>
            <p:nvPr/>
          </p:nvSpPr>
          <p:spPr>
            <a:xfrm>
              <a:off x="5410200" y="1981200"/>
              <a:ext cx="1752600" cy="381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mbria" pitchFamily="18" charset="0"/>
                  <a:ea typeface="Cambria" pitchFamily="18" charset="0"/>
                </a:rPr>
                <a:t>Car</a:t>
              </a:r>
              <a:endParaRPr lang="en-US" sz="20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10200" y="2362200"/>
              <a:ext cx="1752600" cy="838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isMusicOn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10200" y="3200400"/>
              <a:ext cx="1752600" cy="838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turnOnMusic</a:t>
              </a:r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accelerate()</a:t>
              </a:r>
            </a:p>
          </p:txBody>
        </p:sp>
      </p:grpSp>
      <p:grpSp>
        <p:nvGrpSpPr>
          <p:cNvPr id="24" name="Group 13"/>
          <p:cNvGrpSpPr/>
          <p:nvPr/>
        </p:nvGrpSpPr>
        <p:grpSpPr>
          <a:xfrm>
            <a:off x="6629400" y="3162300"/>
            <a:ext cx="1485900" cy="1676400"/>
            <a:chOff x="5410200" y="1981200"/>
            <a:chExt cx="1752600" cy="2057400"/>
          </a:xfrm>
        </p:grpSpPr>
        <p:sp>
          <p:nvSpPr>
            <p:cNvPr id="25" name="Rectangle 24"/>
            <p:cNvSpPr/>
            <p:nvPr/>
          </p:nvSpPr>
          <p:spPr>
            <a:xfrm>
              <a:off x="5410200" y="1981200"/>
              <a:ext cx="1752600" cy="381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mbria" pitchFamily="18" charset="0"/>
                  <a:ea typeface="Cambria" pitchFamily="18" charset="0"/>
                </a:rPr>
                <a:t>Aircraft</a:t>
              </a:r>
              <a:endParaRPr lang="en-US" sz="20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410200" y="2362200"/>
              <a:ext cx="1752600" cy="838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isFlapsFull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10200" y="3200400"/>
              <a:ext cx="1752600" cy="838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adjustFlaps</a:t>
              </a:r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accelerate()</a:t>
              </a:r>
            </a:p>
          </p:txBody>
        </p:sp>
      </p:grpSp>
      <p:cxnSp>
        <p:nvCxnSpPr>
          <p:cNvPr id="28" name="Straight Arrow Connector 27"/>
          <p:cNvCxnSpPr>
            <a:stCxn id="8" idx="2"/>
            <a:endCxn id="21" idx="0"/>
          </p:cNvCxnSpPr>
          <p:nvPr/>
        </p:nvCxnSpPr>
        <p:spPr>
          <a:xfrm>
            <a:off x="4644319" y="2743200"/>
            <a:ext cx="0" cy="419100"/>
          </a:xfrm>
          <a:prstGeom prst="straightConnector1">
            <a:avLst/>
          </a:prstGeom>
          <a:ln>
            <a:round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  <a:endCxn id="25" idx="0"/>
          </p:cNvCxnSpPr>
          <p:nvPr/>
        </p:nvCxnSpPr>
        <p:spPr>
          <a:xfrm>
            <a:off x="4644319" y="2743200"/>
            <a:ext cx="2728031" cy="419100"/>
          </a:xfrm>
          <a:prstGeom prst="straightConnector1">
            <a:avLst/>
          </a:prstGeom>
          <a:ln>
            <a:round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299</Words>
  <Application>Microsoft Office PowerPoint</Application>
  <PresentationFormat>On-screen Show (4:3)</PresentationFormat>
  <Paragraphs>125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Inheritance</vt:lpstr>
      <vt:lpstr>Inheritance</vt:lpstr>
      <vt:lpstr>Types of Inheritance</vt:lpstr>
      <vt:lpstr>Simple</vt:lpstr>
      <vt:lpstr>Simple Inheritance</vt:lpstr>
      <vt:lpstr>Multilevel</vt:lpstr>
      <vt:lpstr>Multi Level</vt:lpstr>
      <vt:lpstr>Hierarchical Inheritance</vt:lpstr>
      <vt:lpstr>Hierarchical Inheritance</vt:lpstr>
      <vt:lpstr>Multiple</vt:lpstr>
      <vt:lpstr>Hybrid Inheritance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Rajasekaran S</cp:lastModifiedBy>
  <cp:revision>196</cp:revision>
  <dcterms:created xsi:type="dcterms:W3CDTF">2018-07-08T09:57:08Z</dcterms:created>
  <dcterms:modified xsi:type="dcterms:W3CDTF">2018-09-23T14:03:01Z</dcterms:modified>
</cp:coreProperties>
</file>