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8" r:id="rId3"/>
    <p:sldId id="294" r:id="rId4"/>
    <p:sldId id="295" r:id="rId5"/>
    <p:sldId id="297" r:id="rId6"/>
    <p:sldId id="298" r:id="rId7"/>
    <p:sldId id="296" r:id="rId8"/>
    <p:sldId id="299" r:id="rId9"/>
    <p:sldId id="289" r:id="rId10"/>
    <p:sldId id="290" r:id="rId11"/>
    <p:sldId id="293" r:id="rId12"/>
    <p:sldId id="291" r:id="rId13"/>
    <p:sldId id="292" r:id="rId14"/>
    <p:sldId id="301" r:id="rId15"/>
    <p:sldId id="300" r:id="rId16"/>
    <p:sldId id="302" r:id="rId17"/>
    <p:sldId id="303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jasekaranap/CS8392-Workspace/tree/master/U4-ProduserConsumerWithSyn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Synchronization in Thread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Producer Consumer Problem</a:t>
            </a:r>
            <a:br>
              <a:rPr lang="en-IN" dirty="0" smtClean="0"/>
            </a:br>
            <a:r>
              <a:rPr lang="en-IN" sz="3600" b="1" dirty="0" smtClean="0"/>
              <a:t>[Bounded Buffer Problem]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reality producer may cause some delay to produce in that situation if buffer is empty then consumer must wait.</a:t>
            </a:r>
          </a:p>
          <a:p>
            <a:r>
              <a:rPr lang="en-IN" dirty="0" smtClean="0"/>
              <a:t>Some times consumer may cause delay to consume the elements in that case if buffer is full then producer must wait.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Without Communication</a:t>
            </a:r>
            <a:endParaRPr lang="en-US" dirty="0"/>
          </a:p>
        </p:txBody>
      </p:sp>
      <p:grpSp>
        <p:nvGrpSpPr>
          <p:cNvPr id="5" name="Group 36"/>
          <p:cNvGrpSpPr/>
          <p:nvPr/>
        </p:nvGrpSpPr>
        <p:grpSpPr>
          <a:xfrm>
            <a:off x="1295400" y="2971800"/>
            <a:ext cx="6096000" cy="990600"/>
            <a:chOff x="1295400" y="1752600"/>
            <a:chExt cx="6096000" cy="1181100"/>
          </a:xfrm>
        </p:grpSpPr>
        <p:sp>
          <p:nvSpPr>
            <p:cNvPr id="7" name="Rounded Rectangle 6"/>
            <p:cNvSpPr/>
            <p:nvPr/>
          </p:nvSpPr>
          <p:spPr>
            <a:xfrm>
              <a:off x="1295400" y="2171700"/>
              <a:ext cx="1447800" cy="7620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PRODUCER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943600" y="2171700"/>
              <a:ext cx="1447800" cy="7620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CONSUMER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0400" y="1752600"/>
              <a:ext cx="533400" cy="381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1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0" y="1752600"/>
              <a:ext cx="533400" cy="381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19600" y="1752600"/>
              <a:ext cx="533400" cy="381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9200" y="1752600"/>
              <a:ext cx="533400" cy="381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hape 12"/>
            <p:cNvCxnSpPr>
              <a:stCxn id="7" idx="3"/>
              <a:endCxn id="10" idx="2"/>
            </p:cNvCxnSpPr>
            <p:nvPr/>
          </p:nvCxnSpPr>
          <p:spPr>
            <a:xfrm flipV="1">
              <a:off x="2743200" y="2133600"/>
              <a:ext cx="1333500" cy="41910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hape 15"/>
          <p:cNvCxnSpPr>
            <a:stCxn id="11" idx="2"/>
            <a:endCxn id="8" idx="1"/>
          </p:cNvCxnSpPr>
          <p:nvPr/>
        </p:nvCxnSpPr>
        <p:spPr>
          <a:xfrm rot="16200000" flipH="1">
            <a:off x="5139198" y="2838450"/>
            <a:ext cx="351504" cy="12573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2"/>
            <a:endCxn id="8" idx="2"/>
          </p:cNvCxnSpPr>
          <p:nvPr/>
        </p:nvCxnSpPr>
        <p:spPr>
          <a:xfrm rot="16200000" flipH="1">
            <a:off x="4731774" y="2026674"/>
            <a:ext cx="671052" cy="3200400"/>
          </a:xfrm>
          <a:prstGeom prst="bentConnector3">
            <a:avLst>
              <a:gd name="adj1" fmla="val 134066"/>
            </a:avLst>
          </a:prstGeom>
          <a:ln>
            <a:prstDash val="dash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  <a:endCxn id="8" idx="2"/>
          </p:cNvCxnSpPr>
          <p:nvPr/>
        </p:nvCxnSpPr>
        <p:spPr>
          <a:xfrm rot="16200000" flipH="1">
            <a:off x="5036574" y="2331474"/>
            <a:ext cx="671052" cy="2590800"/>
          </a:xfrm>
          <a:prstGeom prst="bentConnector3">
            <a:avLst>
              <a:gd name="adj1" fmla="val 134066"/>
            </a:avLst>
          </a:prstGeom>
          <a:ln>
            <a:prstDash val="dash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943600" y="1905000"/>
            <a:ext cx="1447800" cy="838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There is no element to consume</a:t>
            </a:r>
            <a:endParaRPr lang="en-US" dirty="0"/>
          </a:p>
        </p:txBody>
      </p:sp>
      <p:cxnSp>
        <p:nvCxnSpPr>
          <p:cNvPr id="25" name="Shape 24"/>
          <p:cNvCxnSpPr>
            <a:stCxn id="22" idx="1"/>
            <a:endCxn id="11" idx="0"/>
          </p:cNvCxnSpPr>
          <p:nvPr/>
        </p:nvCxnSpPr>
        <p:spPr>
          <a:xfrm rot="10800000" flipV="1">
            <a:off x="4686300" y="2324100"/>
            <a:ext cx="1257300" cy="647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Producer Produces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295400" y="1676401"/>
            <a:ext cx="6096000" cy="1066799"/>
            <a:chOff x="1295400" y="1676401"/>
            <a:chExt cx="6096000" cy="1066799"/>
          </a:xfrm>
        </p:grpSpPr>
        <p:grpSp>
          <p:nvGrpSpPr>
            <p:cNvPr id="37" name="Group 36"/>
            <p:cNvGrpSpPr/>
            <p:nvPr/>
          </p:nvGrpSpPr>
          <p:grpSpPr>
            <a:xfrm>
              <a:off x="1295400" y="1752600"/>
              <a:ext cx="6096000" cy="990600"/>
              <a:chOff x="1295400" y="1752600"/>
              <a:chExt cx="6096000" cy="11811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2954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PRODUCER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59436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CONSUMER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004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1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8100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4196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0292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hape 12"/>
              <p:cNvCxnSpPr>
                <a:stCxn id="5" idx="3"/>
                <a:endCxn id="8" idx="2"/>
              </p:cNvCxnSpPr>
              <p:nvPr/>
            </p:nvCxnSpPr>
            <p:spPr>
              <a:xfrm flipV="1">
                <a:off x="2743200" y="2133600"/>
                <a:ext cx="723900" cy="41910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Rounded Rectangle 45"/>
            <p:cNvSpPr/>
            <p:nvPr/>
          </p:nvSpPr>
          <p:spPr>
            <a:xfrm>
              <a:off x="6248400" y="1676401"/>
              <a:ext cx="838200" cy="3047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Wait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95400" y="2895601"/>
            <a:ext cx="6096000" cy="1066799"/>
            <a:chOff x="1295400" y="1676401"/>
            <a:chExt cx="6096000" cy="1066799"/>
          </a:xfrm>
        </p:grpSpPr>
        <p:grpSp>
          <p:nvGrpSpPr>
            <p:cNvPr id="49" name="Group 36"/>
            <p:cNvGrpSpPr/>
            <p:nvPr/>
          </p:nvGrpSpPr>
          <p:grpSpPr>
            <a:xfrm>
              <a:off x="1295400" y="1752600"/>
              <a:ext cx="6096000" cy="990600"/>
              <a:chOff x="1295400" y="1752600"/>
              <a:chExt cx="6096000" cy="1181100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2954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PRODUCER</a:t>
                </a:r>
                <a:endParaRPr lang="en-US" dirty="0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59436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CONSUMER</a:t>
                </a:r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2004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1</a:t>
                </a:r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8100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2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4196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0292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hape 56"/>
              <p:cNvCxnSpPr>
                <a:stCxn id="51" idx="3"/>
                <a:endCxn id="54" idx="2"/>
              </p:cNvCxnSpPr>
              <p:nvPr/>
            </p:nvCxnSpPr>
            <p:spPr>
              <a:xfrm flipV="1">
                <a:off x="2743200" y="2133600"/>
                <a:ext cx="1333500" cy="419101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Rounded Rectangle 49"/>
            <p:cNvSpPr/>
            <p:nvPr/>
          </p:nvSpPr>
          <p:spPr>
            <a:xfrm>
              <a:off x="6248400" y="1676401"/>
              <a:ext cx="838200" cy="3047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Wait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4114801"/>
            <a:ext cx="6096000" cy="1066799"/>
            <a:chOff x="1295400" y="1676401"/>
            <a:chExt cx="6096000" cy="1066799"/>
          </a:xfrm>
        </p:grpSpPr>
        <p:grpSp>
          <p:nvGrpSpPr>
            <p:cNvPr id="60" name="Group 36"/>
            <p:cNvGrpSpPr/>
            <p:nvPr/>
          </p:nvGrpSpPr>
          <p:grpSpPr>
            <a:xfrm>
              <a:off x="1295400" y="1752600"/>
              <a:ext cx="6096000" cy="990600"/>
              <a:chOff x="1295400" y="1752600"/>
              <a:chExt cx="6096000" cy="1181100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2954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PRODUCER</a:t>
                </a:r>
                <a:endParaRPr lang="en-US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9436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CONSUMER</a:t>
                </a:r>
                <a:endParaRPr 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2004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1</a:t>
                </a:r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8100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2</a:t>
                </a:r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196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3</a:t>
                </a:r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50292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8" name="Shape 67"/>
              <p:cNvCxnSpPr>
                <a:stCxn id="62" idx="3"/>
                <a:endCxn id="66" idx="2"/>
              </p:cNvCxnSpPr>
              <p:nvPr/>
            </p:nvCxnSpPr>
            <p:spPr>
              <a:xfrm flipV="1">
                <a:off x="2743200" y="2133600"/>
                <a:ext cx="1943100" cy="419101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1" name="Rounded Rectangle 60"/>
            <p:cNvSpPr/>
            <p:nvPr/>
          </p:nvSpPr>
          <p:spPr>
            <a:xfrm>
              <a:off x="6248400" y="1676401"/>
              <a:ext cx="838200" cy="3047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Wait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295400" y="5334000"/>
            <a:ext cx="6096000" cy="1066799"/>
            <a:chOff x="1295400" y="1676401"/>
            <a:chExt cx="6096000" cy="1066799"/>
          </a:xfrm>
        </p:grpSpPr>
        <p:grpSp>
          <p:nvGrpSpPr>
            <p:cNvPr id="71" name="Group 36"/>
            <p:cNvGrpSpPr/>
            <p:nvPr/>
          </p:nvGrpSpPr>
          <p:grpSpPr>
            <a:xfrm>
              <a:off x="1295400" y="1752600"/>
              <a:ext cx="6096000" cy="990600"/>
              <a:chOff x="1295400" y="1752600"/>
              <a:chExt cx="6096000" cy="1181100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12954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PRODUCER</a:t>
                </a:r>
                <a:endParaRPr lang="en-US" dirty="0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59436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CONSUMER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2004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1</a:t>
                </a:r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8100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4196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3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0292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4</a:t>
                </a:r>
                <a:endParaRPr lang="en-US" dirty="0"/>
              </a:p>
            </p:txBody>
          </p:sp>
          <p:cxnSp>
            <p:nvCxnSpPr>
              <p:cNvPr id="79" name="Shape 78"/>
              <p:cNvCxnSpPr>
                <a:stCxn id="73" idx="3"/>
                <a:endCxn id="78" idx="2"/>
              </p:cNvCxnSpPr>
              <p:nvPr/>
            </p:nvCxnSpPr>
            <p:spPr>
              <a:xfrm flipV="1">
                <a:off x="2743200" y="2133600"/>
                <a:ext cx="2552700" cy="419101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2" name="Rounded Rectangle 71"/>
            <p:cNvSpPr/>
            <p:nvPr/>
          </p:nvSpPr>
          <p:spPr>
            <a:xfrm>
              <a:off x="6248400" y="1676401"/>
              <a:ext cx="838200" cy="3047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Wait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Consumer Consumes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1676400"/>
            <a:ext cx="6096000" cy="1066799"/>
            <a:chOff x="1295400" y="1676401"/>
            <a:chExt cx="6096000" cy="1066799"/>
          </a:xfrm>
        </p:grpSpPr>
        <p:grpSp>
          <p:nvGrpSpPr>
            <p:cNvPr id="44" name="Group 36"/>
            <p:cNvGrpSpPr/>
            <p:nvPr/>
          </p:nvGrpSpPr>
          <p:grpSpPr>
            <a:xfrm>
              <a:off x="1295400" y="1752600"/>
              <a:ext cx="6096000" cy="990600"/>
              <a:chOff x="1295400" y="1752600"/>
              <a:chExt cx="6096000" cy="1181100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12954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PRODUCER</a:t>
                </a:r>
                <a:endParaRPr lang="en-US" dirty="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59436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CONSUMER</a:t>
                </a:r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2004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1</a:t>
                </a:r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8100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2</a:t>
                </a:r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4196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3</a:t>
                </a:r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0292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4</a:t>
                </a:r>
                <a:endParaRPr lang="en-US" dirty="0"/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1524000" y="1676401"/>
              <a:ext cx="838200" cy="3047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Wait</a:t>
              </a:r>
              <a:endParaRPr lang="en-US" dirty="0"/>
            </a:p>
          </p:txBody>
        </p:sp>
      </p:grpSp>
      <p:cxnSp>
        <p:nvCxnSpPr>
          <p:cNvPr id="83" name="Shape 82"/>
          <p:cNvCxnSpPr>
            <a:stCxn id="49" idx="2"/>
            <a:endCxn id="48" idx="1"/>
          </p:cNvCxnSpPr>
          <p:nvPr/>
        </p:nvCxnSpPr>
        <p:spPr>
          <a:xfrm rot="16200000" flipH="1">
            <a:off x="4529598" y="1009649"/>
            <a:ext cx="351504" cy="24765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1295400" y="2895601"/>
            <a:ext cx="6096000" cy="1066799"/>
            <a:chOff x="1295400" y="1676401"/>
            <a:chExt cx="6096000" cy="1066799"/>
          </a:xfrm>
        </p:grpSpPr>
        <p:grpSp>
          <p:nvGrpSpPr>
            <p:cNvPr id="85" name="Group 36"/>
            <p:cNvGrpSpPr/>
            <p:nvPr/>
          </p:nvGrpSpPr>
          <p:grpSpPr>
            <a:xfrm>
              <a:off x="1295400" y="1752600"/>
              <a:ext cx="6096000" cy="990600"/>
              <a:chOff x="1295400" y="1752600"/>
              <a:chExt cx="6096000" cy="1181100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12954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PRODUCER</a:t>
                </a:r>
                <a:endParaRPr lang="en-US" dirty="0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5943600" y="2171700"/>
                <a:ext cx="1447800" cy="762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CONSUMER</a:t>
                </a:r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2004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8100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2</a:t>
                </a:r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4196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3</a:t>
                </a:r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029200" y="1752600"/>
                <a:ext cx="533400" cy="3810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4</a:t>
                </a:r>
                <a:endParaRPr lang="en-US" dirty="0"/>
              </a:p>
            </p:txBody>
          </p:sp>
        </p:grpSp>
        <p:sp>
          <p:nvSpPr>
            <p:cNvPr id="86" name="Rounded Rectangle 85"/>
            <p:cNvSpPr/>
            <p:nvPr/>
          </p:nvSpPr>
          <p:spPr>
            <a:xfrm>
              <a:off x="1524000" y="1676401"/>
              <a:ext cx="838200" cy="30479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Wait</a:t>
              </a:r>
              <a:endParaRPr lang="en-US" dirty="0"/>
            </a:p>
          </p:txBody>
        </p:sp>
      </p:grpSp>
      <p:cxnSp>
        <p:nvCxnSpPr>
          <p:cNvPr id="93" name="Shape 92"/>
          <p:cNvCxnSpPr>
            <a:stCxn id="90" idx="2"/>
          </p:cNvCxnSpPr>
          <p:nvPr/>
        </p:nvCxnSpPr>
        <p:spPr>
          <a:xfrm rot="16200000" flipH="1">
            <a:off x="4834398" y="2533650"/>
            <a:ext cx="351504" cy="18669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1295400" y="4114801"/>
            <a:ext cx="6096000" cy="1066799"/>
            <a:chOff x="1295400" y="4114801"/>
            <a:chExt cx="6096000" cy="1066799"/>
          </a:xfrm>
        </p:grpSpPr>
        <p:grpSp>
          <p:nvGrpSpPr>
            <p:cNvPr id="95" name="Group 94"/>
            <p:cNvGrpSpPr/>
            <p:nvPr/>
          </p:nvGrpSpPr>
          <p:grpSpPr>
            <a:xfrm>
              <a:off x="1295400" y="4114801"/>
              <a:ext cx="6096000" cy="1066799"/>
              <a:chOff x="1295400" y="1676401"/>
              <a:chExt cx="6096000" cy="1066799"/>
            </a:xfrm>
          </p:grpSpPr>
          <p:grpSp>
            <p:nvGrpSpPr>
              <p:cNvPr id="96" name="Group 36"/>
              <p:cNvGrpSpPr/>
              <p:nvPr/>
            </p:nvGrpSpPr>
            <p:grpSpPr>
              <a:xfrm>
                <a:off x="1295400" y="1752600"/>
                <a:ext cx="6096000" cy="990600"/>
                <a:chOff x="1295400" y="1752600"/>
                <a:chExt cx="6096000" cy="1181100"/>
              </a:xfrm>
            </p:grpSpPr>
            <p:sp>
              <p:nvSpPr>
                <p:cNvPr id="98" name="Rounded Rectangle 97"/>
                <p:cNvSpPr/>
                <p:nvPr/>
              </p:nvSpPr>
              <p:spPr>
                <a:xfrm>
                  <a:off x="1295400" y="2171700"/>
                  <a:ext cx="1447800" cy="76200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PRODUCER</a:t>
                  </a:r>
                  <a:endParaRPr lang="en-US" dirty="0"/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943600" y="2171700"/>
                  <a:ext cx="1447800" cy="76200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CONSUMER</a:t>
                  </a:r>
                  <a:endParaRPr lang="en-US" dirty="0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3200400" y="17526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3810000" y="17526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4419600" y="17526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5029200" y="17526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4</a:t>
                  </a:r>
                  <a:endParaRPr lang="en-US" dirty="0"/>
                </a:p>
              </p:txBody>
            </p:sp>
          </p:grpSp>
          <p:sp>
            <p:nvSpPr>
              <p:cNvPr id="97" name="Rounded Rectangle 96"/>
              <p:cNvSpPr/>
              <p:nvPr/>
            </p:nvSpPr>
            <p:spPr>
              <a:xfrm>
                <a:off x="1524000" y="1676401"/>
                <a:ext cx="838200" cy="30479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Wait</a:t>
                </a:r>
                <a:endParaRPr lang="en-US" dirty="0"/>
              </a:p>
            </p:txBody>
          </p:sp>
        </p:grpSp>
        <p:cxnSp>
          <p:nvCxnSpPr>
            <p:cNvPr id="104" name="Shape 103"/>
            <p:cNvCxnSpPr>
              <a:stCxn id="102" idx="2"/>
              <a:endCxn id="99" idx="1"/>
            </p:cNvCxnSpPr>
            <p:nvPr/>
          </p:nvCxnSpPr>
          <p:spPr>
            <a:xfrm rot="16200000" flipH="1">
              <a:off x="5139198" y="4057650"/>
              <a:ext cx="351504" cy="12573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295400" y="5257800"/>
            <a:ext cx="6096000" cy="1066799"/>
            <a:chOff x="1295400" y="4114801"/>
            <a:chExt cx="6096000" cy="1066799"/>
          </a:xfrm>
        </p:grpSpPr>
        <p:grpSp>
          <p:nvGrpSpPr>
            <p:cNvPr id="111" name="Group 94"/>
            <p:cNvGrpSpPr/>
            <p:nvPr/>
          </p:nvGrpSpPr>
          <p:grpSpPr>
            <a:xfrm>
              <a:off x="1295400" y="4114801"/>
              <a:ext cx="6096000" cy="1066799"/>
              <a:chOff x="1295400" y="1676401"/>
              <a:chExt cx="6096000" cy="1066799"/>
            </a:xfrm>
          </p:grpSpPr>
          <p:grpSp>
            <p:nvGrpSpPr>
              <p:cNvPr id="113" name="Group 36"/>
              <p:cNvGrpSpPr/>
              <p:nvPr/>
            </p:nvGrpSpPr>
            <p:grpSpPr>
              <a:xfrm>
                <a:off x="1295400" y="1752600"/>
                <a:ext cx="6096000" cy="990600"/>
                <a:chOff x="1295400" y="1752600"/>
                <a:chExt cx="6096000" cy="1181100"/>
              </a:xfrm>
            </p:grpSpPr>
            <p:sp>
              <p:nvSpPr>
                <p:cNvPr id="115" name="Rounded Rectangle 114"/>
                <p:cNvSpPr/>
                <p:nvPr/>
              </p:nvSpPr>
              <p:spPr>
                <a:xfrm>
                  <a:off x="1295400" y="2171700"/>
                  <a:ext cx="1447800" cy="76200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PRODUCER</a:t>
                  </a:r>
                  <a:endParaRPr lang="en-US" dirty="0"/>
                </a:p>
              </p:txBody>
            </p:sp>
            <p:sp>
              <p:nvSpPr>
                <p:cNvPr id="116" name="Rounded Rectangle 115"/>
                <p:cNvSpPr/>
                <p:nvPr/>
              </p:nvSpPr>
              <p:spPr>
                <a:xfrm>
                  <a:off x="5943600" y="2171700"/>
                  <a:ext cx="1447800" cy="76200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CONSUMER</a:t>
                  </a:r>
                  <a:endParaRPr lang="en-US" dirty="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3200400" y="17526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3810000" y="17526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4419600" y="17526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5029200" y="1752600"/>
                  <a:ext cx="533400" cy="381000"/>
                </a:xfrm>
                <a:prstGeom prst="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smtClean="0"/>
                    <a:t>4</a:t>
                  </a:r>
                  <a:endParaRPr lang="en-US" dirty="0"/>
                </a:p>
              </p:txBody>
            </p:sp>
          </p:grpSp>
          <p:sp>
            <p:nvSpPr>
              <p:cNvPr id="114" name="Rounded Rectangle 113"/>
              <p:cNvSpPr/>
              <p:nvPr/>
            </p:nvSpPr>
            <p:spPr>
              <a:xfrm>
                <a:off x="1524000" y="1676401"/>
                <a:ext cx="838200" cy="304799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Wait</a:t>
                </a:r>
                <a:endParaRPr lang="en-US" dirty="0"/>
              </a:p>
            </p:txBody>
          </p:sp>
        </p:grpSp>
        <p:cxnSp>
          <p:nvCxnSpPr>
            <p:cNvPr id="112" name="Shape 111"/>
            <p:cNvCxnSpPr>
              <a:stCxn id="120" idx="2"/>
              <a:endCxn id="116" idx="1"/>
            </p:cNvCxnSpPr>
            <p:nvPr/>
          </p:nvCxnSpPr>
          <p:spPr>
            <a:xfrm rot="16200000" flipH="1">
              <a:off x="5443998" y="4362450"/>
              <a:ext cx="351504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905000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hlinkClick r:id="rId2"/>
              </a:rPr>
              <a:t>https://github.com/rajasekaranap/CS8392-Workspace/tree/master/U4-ProduserConsumerWithSync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Demon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Daemon thread in java</a:t>
            </a:r>
            <a:r>
              <a:rPr lang="en-US" dirty="0" smtClean="0"/>
              <a:t> is a service provider thread that provides services to the user thread. </a:t>
            </a:r>
          </a:p>
          <a:p>
            <a:r>
              <a:rPr lang="en-US" dirty="0" smtClean="0"/>
              <a:t>It provides services to user threads for background supporting tasks. It has no role in life than to serve user threads.</a:t>
            </a:r>
          </a:p>
          <a:p>
            <a:r>
              <a:rPr lang="en-US" dirty="0" smtClean="0"/>
              <a:t>Its life depends on user threads.</a:t>
            </a:r>
          </a:p>
          <a:p>
            <a:r>
              <a:rPr lang="en-US" dirty="0" smtClean="0"/>
              <a:t>It is a low priority thread.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Demon Thread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00200"/>
            <a:ext cx="5900274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6324600" cy="410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Synchronization in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Multi-threaded programs may often come to a situation where multiple threads try to access the same resources and finally produce erroneous and unforeseen results.</a:t>
            </a:r>
          </a:p>
          <a:p>
            <a:r>
              <a:rPr lang="en-IN" dirty="0" smtClean="0"/>
              <a:t>This is known as problem of synchronization we need take care and impose some regulation for accessing shared resource.</a:t>
            </a:r>
          </a:p>
          <a:p>
            <a:r>
              <a:rPr lang="en-IN" dirty="0" smtClean="0"/>
              <a:t>This situation is referred to race condition.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Ways to Synchronization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In java synchronization is a block of code that uses the shared resources [critical part] is declared as synchronized and only one thread is allowed to access at a time.</a:t>
            </a:r>
          </a:p>
          <a:p>
            <a:r>
              <a:rPr lang="en-IN" dirty="0" smtClean="0"/>
              <a:t>Monitor monitors the shared resource.</a:t>
            </a:r>
          </a:p>
          <a:p>
            <a:r>
              <a:rPr lang="en-IN" dirty="0" smtClean="0"/>
              <a:t>If a thread need to access a shared resource first it must acquire a lock.</a:t>
            </a:r>
          </a:p>
          <a:p>
            <a:r>
              <a:rPr lang="en-IN" dirty="0" smtClean="0"/>
              <a:t>Then proceed to critical block execution.</a:t>
            </a:r>
          </a:p>
          <a:p>
            <a:r>
              <a:rPr lang="en-IN" dirty="0" smtClean="0"/>
              <a:t>Then releases the lock and allows other thread to acquire a lock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Mutual Exclusion</a:t>
            </a:r>
          </a:p>
          <a:p>
            <a:pPr lvl="1"/>
            <a:r>
              <a:rPr lang="en-IN" dirty="0" smtClean="0"/>
              <a:t>Synchronized Methods.</a:t>
            </a:r>
          </a:p>
          <a:p>
            <a:pPr lvl="1"/>
            <a:r>
              <a:rPr lang="en-IN" dirty="0" smtClean="0"/>
              <a:t>Synchronized Block.</a:t>
            </a:r>
          </a:p>
          <a:p>
            <a:pPr lvl="1"/>
            <a:r>
              <a:rPr lang="en-IN" dirty="0" smtClean="0"/>
              <a:t>Static Synchronization.</a:t>
            </a:r>
          </a:p>
          <a:p>
            <a:r>
              <a:rPr lang="en-IN" dirty="0" smtClean="0"/>
              <a:t>Cooperation</a:t>
            </a:r>
          </a:p>
          <a:p>
            <a:pPr lvl="1"/>
            <a:r>
              <a:rPr lang="en-IN" dirty="0" smtClean="0"/>
              <a:t>Inter thread communication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without Synchronization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69151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 Synchronized Table Printing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3276600"/>
            <a:ext cx="13716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printTable</a:t>
            </a:r>
            <a:r>
              <a:rPr lang="en-IN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00800" y="2743200"/>
            <a:ext cx="13716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667000"/>
            <a:ext cx="13716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run()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0" y="2133600"/>
            <a:ext cx="1371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 smtClean="0"/>
              <a:t>Printing5th Table</a:t>
            </a:r>
            <a:endParaRPr lang="en-US" sz="1500" dirty="0"/>
          </a:p>
        </p:txBody>
      </p:sp>
      <p:sp>
        <p:nvSpPr>
          <p:cNvPr id="8" name="Rectangle 7"/>
          <p:cNvSpPr/>
          <p:nvPr/>
        </p:nvSpPr>
        <p:spPr>
          <a:xfrm>
            <a:off x="3124200" y="4419600"/>
            <a:ext cx="13716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run()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3886200"/>
            <a:ext cx="1371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 smtClean="0"/>
              <a:t>Printing100th Table</a:t>
            </a:r>
            <a:endParaRPr lang="en-US" sz="1500" dirty="0"/>
          </a:p>
        </p:txBody>
      </p:sp>
      <p:cxnSp>
        <p:nvCxnSpPr>
          <p:cNvPr id="11" name="Straight Arrow Connector 10"/>
          <p:cNvCxnSpPr>
            <a:stCxn id="6" idx="3"/>
            <a:endCxn id="4" idx="1"/>
          </p:cNvCxnSpPr>
          <p:nvPr/>
        </p:nvCxnSpPr>
        <p:spPr>
          <a:xfrm>
            <a:off x="4419600" y="3086100"/>
            <a:ext cx="1981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4" idx="1"/>
          </p:cNvCxnSpPr>
          <p:nvPr/>
        </p:nvCxnSpPr>
        <p:spPr>
          <a:xfrm flipV="1">
            <a:off x="4495800" y="3695700"/>
            <a:ext cx="19050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43000" y="3505200"/>
            <a:ext cx="13716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main()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43000" y="2971800"/>
            <a:ext cx="1371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 smtClean="0"/>
              <a:t>Main</a:t>
            </a:r>
            <a:endParaRPr lang="en-US" sz="1500" dirty="0"/>
          </a:p>
        </p:txBody>
      </p:sp>
      <p:cxnSp>
        <p:nvCxnSpPr>
          <p:cNvPr id="17" name="Straight Arrow Connector 16"/>
          <p:cNvCxnSpPr>
            <a:stCxn id="15" idx="3"/>
            <a:endCxn id="6" idx="1"/>
          </p:cNvCxnSpPr>
          <p:nvPr/>
        </p:nvCxnSpPr>
        <p:spPr>
          <a:xfrm flipV="1">
            <a:off x="2514600" y="3086100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8" idx="1"/>
          </p:cNvCxnSpPr>
          <p:nvPr/>
        </p:nvCxnSpPr>
        <p:spPr>
          <a:xfrm>
            <a:off x="2514600" y="3924300"/>
            <a:ext cx="609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53000" y="2743200"/>
            <a:ext cx="685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b="1" dirty="0" smtClean="0"/>
              <a:t>shared</a:t>
            </a:r>
            <a:endParaRPr lang="en-US" sz="1300" b="1" dirty="0"/>
          </a:p>
        </p:txBody>
      </p:sp>
      <p:sp>
        <p:nvSpPr>
          <p:cNvPr id="24" name="Rectangle 23"/>
          <p:cNvSpPr/>
          <p:nvPr/>
        </p:nvSpPr>
        <p:spPr>
          <a:xfrm>
            <a:off x="4800600" y="3733800"/>
            <a:ext cx="685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b="1" dirty="0" smtClean="0"/>
              <a:t>shared</a:t>
            </a:r>
            <a:endParaRPr lang="en-US" sz="1300" b="1" dirty="0"/>
          </a:p>
        </p:txBody>
      </p:sp>
      <p:sp>
        <p:nvSpPr>
          <p:cNvPr id="25" name="Rectangle 24"/>
          <p:cNvSpPr/>
          <p:nvPr/>
        </p:nvSpPr>
        <p:spPr>
          <a:xfrm>
            <a:off x="6400800" y="4267200"/>
            <a:ext cx="13716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00" b="1" dirty="0" smtClean="0"/>
              <a:t>Non synchronized </a:t>
            </a:r>
            <a:endParaRPr lang="en-US" sz="13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method that is shared among the threads need’s to be declared as synchronized.</a:t>
            </a:r>
          </a:p>
          <a:p>
            <a:r>
              <a:rPr lang="en-IN" dirty="0" smtClean="0"/>
              <a:t> Syntax</a:t>
            </a:r>
          </a:p>
          <a:p>
            <a:pPr lvl="1">
              <a:buNone/>
            </a:pPr>
            <a:r>
              <a:rPr lang="en-IN" dirty="0" smtClean="0"/>
              <a:t>Synchronized </a:t>
            </a:r>
            <a:r>
              <a:rPr lang="en-IN" dirty="0" err="1" smtClean="0"/>
              <a:t>return_type</a:t>
            </a:r>
            <a:r>
              <a:rPr lang="en-IN" dirty="0" smtClean="0"/>
              <a:t> </a:t>
            </a:r>
            <a:r>
              <a:rPr lang="en-IN" dirty="0" err="1" smtClean="0"/>
              <a:t>method_name</a:t>
            </a:r>
            <a:r>
              <a:rPr lang="en-IN" dirty="0" smtClean="0"/>
              <a:t>(</a:t>
            </a:r>
            <a:r>
              <a:rPr lang="en-IN" dirty="0" err="1" smtClean="0"/>
              <a:t>args</a:t>
            </a:r>
            <a:r>
              <a:rPr lang="en-IN" dirty="0" smtClean="0"/>
              <a:t>){</a:t>
            </a:r>
          </a:p>
          <a:p>
            <a:pPr lvl="1">
              <a:buNone/>
            </a:pPr>
            <a:r>
              <a:rPr lang="en-IN" dirty="0" smtClean="0"/>
              <a:t>	//block </a:t>
            </a:r>
            <a:r>
              <a:rPr lang="en-IN" smtClean="0"/>
              <a:t>of code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Cooperative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Two threads responsible for completing one process.</a:t>
            </a:r>
          </a:p>
          <a:p>
            <a:r>
              <a:rPr lang="en-IN" dirty="0" smtClean="0"/>
              <a:t>Two threads must co-operate with each other to avoid race conditions.</a:t>
            </a:r>
          </a:p>
          <a:p>
            <a:r>
              <a:rPr lang="en-IN" dirty="0" smtClean="0"/>
              <a:t> Inter thread communication is a key to achieve this.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Producer Consumer Problem [Bounded Buffer Problem]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Producer Consumer Problem</a:t>
            </a:r>
            <a:br>
              <a:rPr lang="en-IN" dirty="0" smtClean="0"/>
            </a:br>
            <a:r>
              <a:rPr lang="en-IN" sz="3600" b="1" dirty="0" smtClean="0"/>
              <a:t>[Bounded Buffer Problem]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Here producer produces element’s and stored in buffer [it is bounded or has limit for no of elements to be stored].</a:t>
            </a:r>
          </a:p>
          <a:p>
            <a:r>
              <a:rPr lang="en-IN" dirty="0" smtClean="0"/>
              <a:t>Consumer consumes the elements produced by producer and removes the elements from the buffer.</a:t>
            </a:r>
          </a:p>
          <a:p>
            <a:r>
              <a:rPr lang="en-IN" dirty="0" smtClean="0"/>
              <a:t>This process till continues as long as produces puts the element on time and consumer consumes elements on time.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4642</TotalTime>
  <Words>417</Words>
  <Application>Microsoft Office PowerPoint</Application>
  <PresentationFormat>On-screen Show (4:3)</PresentationFormat>
  <Paragraphs>124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Synchronization in Thread</vt:lpstr>
      <vt:lpstr>Synchronization in Thread</vt:lpstr>
      <vt:lpstr>Ways to Synchronization in Java</vt:lpstr>
      <vt:lpstr>Types of Synchronization</vt:lpstr>
      <vt:lpstr>Process without Synchronization</vt:lpstr>
      <vt:lpstr>Non Synchronized Table Printing</vt:lpstr>
      <vt:lpstr>Synchronized Method</vt:lpstr>
      <vt:lpstr>Cooperative Threads</vt:lpstr>
      <vt:lpstr>Producer Consumer Problem [Bounded Buffer Problem]</vt:lpstr>
      <vt:lpstr>Producer Consumer Problem [Bounded Buffer Problem]</vt:lpstr>
      <vt:lpstr>Without Communication</vt:lpstr>
      <vt:lpstr>Producer Produces</vt:lpstr>
      <vt:lpstr>Consumer Consumes</vt:lpstr>
      <vt:lpstr>Demo</vt:lpstr>
      <vt:lpstr>Demon Thread</vt:lpstr>
      <vt:lpstr>Demon Thread Demo</vt:lpstr>
      <vt:lpstr>Output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667</cp:revision>
  <dcterms:created xsi:type="dcterms:W3CDTF">2018-07-08T09:57:08Z</dcterms:created>
  <dcterms:modified xsi:type="dcterms:W3CDTF">2018-10-06T08:15:01Z</dcterms:modified>
</cp:coreProperties>
</file>