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39F1271-9867-4109-BB9A-06895396D6D3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FFFBCC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8B0C2C-19C1-4871-8DF0-64917CAB1FE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9041EC-1272-4944-936E-A4DDEA83984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30741E-A44A-4AB4-AEF8-AE744441136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276B4-C9A6-4360-9E50-414EF258F5F1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95EB5-32F9-4E39-8EF5-15FDEDF4731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8CCDDF-57F2-4CF6-853C-09E5B15F45A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61FB5-0003-4B13-983D-194D8E696E9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6FC0B-5350-4DEB-9198-50931603384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FF3ECB-9C75-4E4E-A804-E40907A772C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B5F2E2-076C-4361-851B-42F26911A26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B7FA7F-862B-499C-8114-29C57AEC199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1805B-786E-4931-9326-D165239FCCC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1800"/>
          </a:xfrm>
          <a:prstGeom prst="rect">
            <a:avLst/>
          </a:prstGeom>
          <a:solidFill>
            <a:srgbClr val="FFFBCC"/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66FEAD0-1E5C-4560-BD3A-C31B7ED5DFD1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hangingPunct="0">
        <a:buNone/>
        <a:tabLst/>
        <a:defRPr lang="en-US" sz="5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erif" pitchFamily="18"/>
          <a:ea typeface="Noto Sans CJK SC Regular" pitchFamily="2"/>
          <a:cs typeface="FreeSans" pitchFamily="2"/>
        </a:defRPr>
      </a:lvl1pPr>
    </p:titleStyle>
    <p:bodyStyle>
      <a:lvl1pPr lvl="0" hangingPunct="0">
        <a:buSzPct val="45000"/>
        <a:buFont typeface="OpenSymbol"/>
        <a:buChar char=""/>
        <a:tabLst/>
        <a:defRPr lang="en-US"/>
      </a:lvl1pPr>
      <a:lvl2pPr lvl="1" hangingPunct="0">
        <a:buSzPct val="75000"/>
        <a:buFont typeface="OpenSymbol"/>
        <a:buChar char=""/>
        <a:tabLst/>
        <a:defRPr lang="en-US"/>
      </a:lvl2pPr>
      <a:lvl3pPr lvl="2" hangingPunct="0">
        <a:buSzPct val="45000"/>
        <a:buFont typeface="OpenSymbol"/>
        <a:buChar char=""/>
        <a:tabLst/>
        <a:defRPr lang="en-US"/>
      </a:lvl3pPr>
      <a:lvl4pPr lvl="3" hangingPunct="0">
        <a:buSzPct val="75000"/>
        <a:buFont typeface="OpenSymbol"/>
        <a:buChar char=""/>
        <a:tabLst/>
        <a:defRPr lang="en-US"/>
      </a:lvl4pPr>
      <a:lvl5pPr lvl="4" hangingPunct="0">
        <a:buSzPct val="45000"/>
        <a:buFont typeface="OpenSymbol"/>
        <a:buChar char=""/>
        <a:tabLst/>
        <a:defRPr lang="en-US"/>
      </a:lvl5pPr>
      <a:lvl6pPr lvl="5" hangingPunct="0">
        <a:buSzPct val="45000"/>
        <a:buFont typeface="OpenSymbol"/>
        <a:buChar char=""/>
        <a:tabLst/>
        <a:defRPr lang="en-US"/>
      </a:lvl6pPr>
      <a:lvl7pPr lvl="6" hangingPunct="0">
        <a:buSzPct val="45000"/>
        <a:buFont typeface="OpenSymbol"/>
        <a:buChar char="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rrWZXbMuU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hpOkLHWe5D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15800"/>
            <a:ext cx="9071640" cy="21128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Fundamental Programming Structure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err="1"/>
              <a:t>Rajasekaran</a:t>
            </a:r>
            <a:r>
              <a:rPr lang="en-US" sz="3200"/>
              <a:t>. S</a:t>
            </a:r>
          </a:p>
          <a:p>
            <a:pPr marL="0" lvl="0" indent="0" algn="ctr">
              <a:buNone/>
            </a:pPr>
            <a:r>
              <a:rPr lang="en-US" sz="3200"/>
              <a:t>Assistant Professor</a:t>
            </a:r>
          </a:p>
          <a:p>
            <a:pPr marL="0" lvl="0" indent="0" algn="ctr">
              <a:buNone/>
            </a:pPr>
            <a:r>
              <a:rPr lang="en-US" sz="3200"/>
              <a:t>Dept of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47499"/>
            <a:ext cx="907164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Running </a:t>
            </a:r>
            <a:r>
              <a:rPr lang="en-US" smtClean="0"/>
              <a:t>Java Program</a:t>
            </a:r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2016719" y="6529680"/>
            <a:ext cx="6119640" cy="670320"/>
          </a:xfrm>
          <a:solidFill>
            <a:srgbClr val="FFFFFF"/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000" b="1">
                <a:latin typeface="Abyssinica SIL" pitchFamily="18"/>
              </a:rPr>
              <a:t>java Main</a:t>
            </a:r>
          </a:p>
        </p:txBody>
      </p:sp>
      <p:pic>
        <p:nvPicPr>
          <p:cNvPr id="5" name="Picture 4" descr="vlcsnap-2018-07-11-09h08m05s8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112" y="1722437"/>
            <a:ext cx="8305800" cy="46697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Live Demo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11312" y="2560637"/>
            <a:ext cx="6119640" cy="670320"/>
          </a:xfrm>
          <a:solidFill>
            <a:srgbClr val="FFFFFF"/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3"/>
              </a:rPr>
              <a:t/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  <a:hlinkClick r:id="rId3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3"/>
              </a:rPr>
              <a:t>://youtu.be/rrrWZXbMuUw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2312" y="4846637"/>
            <a:ext cx="53187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https://youtu.be/hpOkLHWe5DY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4912" y="4160837"/>
            <a:ext cx="16440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3512" y="2103437"/>
            <a:ext cx="11047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Comments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algn="l"/>
            <a:r>
              <a:rPr lang="en-US" dirty="0"/>
              <a:t>It is a programmer-readable explanation or annotation in the source code of a computer program.</a:t>
            </a:r>
          </a:p>
          <a:p>
            <a:pPr algn="l"/>
            <a:r>
              <a:rPr lang="en-US" dirty="0"/>
              <a:t>It help’s to understand the source code.</a:t>
            </a:r>
          </a:p>
          <a:p>
            <a:pPr algn="l"/>
            <a:r>
              <a:rPr lang="en-US" dirty="0"/>
              <a:t>It is ignored by compilers and interpreters.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How to Comment in Java?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8240" y="194904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3000" b="1" dirty="0">
                <a:solidFill>
                  <a:srgbClr val="CE181E"/>
                </a:solidFill>
                <a:latin typeface="FreeMono" pitchFamily="49"/>
              </a:rPr>
              <a:t>import</a:t>
            </a:r>
            <a:r>
              <a:rPr lang="en-US" sz="3000" b="1" dirty="0">
                <a:latin typeface="FreeMono" pitchFamily="49"/>
              </a:rPr>
              <a:t> java.io.*;</a:t>
            </a:r>
          </a:p>
          <a:p>
            <a:pPr lvl="0">
              <a:buNone/>
            </a:pPr>
            <a:r>
              <a:rPr lang="en-US" sz="3000" b="1" dirty="0">
                <a:solidFill>
                  <a:srgbClr val="CE181E"/>
                </a:solidFill>
                <a:latin typeface="FreeMono" pitchFamily="49"/>
              </a:rPr>
              <a:t>public class</a:t>
            </a:r>
            <a:r>
              <a:rPr lang="en-US" sz="3000" b="1" dirty="0">
                <a:latin typeface="FreeMono" pitchFamily="49"/>
              </a:rPr>
              <a:t> Main {</a:t>
            </a:r>
          </a:p>
          <a:p>
            <a:pPr lvl="0">
              <a:buNone/>
            </a:pPr>
            <a:r>
              <a:rPr lang="en-US" sz="3000" b="1" dirty="0">
                <a:solidFill>
                  <a:srgbClr val="CE181E"/>
                </a:solidFill>
                <a:latin typeface="FreeMono" pitchFamily="49"/>
              </a:rPr>
              <a:t>public</a:t>
            </a:r>
            <a:r>
              <a:rPr lang="en-US" sz="3000" b="1" dirty="0">
                <a:latin typeface="FreeMono" pitchFamily="49"/>
              </a:rPr>
              <a:t> </a:t>
            </a:r>
            <a:r>
              <a:rPr lang="en-US" sz="3000" b="1" dirty="0">
                <a:solidFill>
                  <a:srgbClr val="8F187C"/>
                </a:solidFill>
                <a:latin typeface="FreeMono" pitchFamily="49"/>
              </a:rPr>
              <a:t>static</a:t>
            </a:r>
            <a:r>
              <a:rPr lang="en-US" sz="3000" b="1" dirty="0">
                <a:latin typeface="FreeMono" pitchFamily="49"/>
              </a:rPr>
              <a:t> </a:t>
            </a:r>
            <a:r>
              <a:rPr lang="en-US" sz="3000" b="1" dirty="0">
                <a:solidFill>
                  <a:srgbClr val="407927"/>
                </a:solidFill>
                <a:latin typeface="FreeMono" pitchFamily="49"/>
              </a:rPr>
              <a:t>void</a:t>
            </a:r>
            <a:r>
              <a:rPr lang="en-US" sz="3000" b="1" dirty="0">
                <a:latin typeface="FreeMono" pitchFamily="49"/>
              </a:rPr>
              <a:t> main(String[] </a:t>
            </a:r>
            <a:r>
              <a:rPr lang="en-US" sz="3000" b="1" dirty="0" err="1">
                <a:latin typeface="FreeMono" pitchFamily="49"/>
              </a:rPr>
              <a:t>args</a:t>
            </a:r>
            <a:r>
              <a:rPr lang="en-US" sz="3000" b="1" dirty="0">
                <a:latin typeface="FreeMono" pitchFamily="49"/>
              </a:rPr>
              <a:t>){</a:t>
            </a:r>
          </a:p>
          <a:p>
            <a:pPr lvl="0">
              <a:buNone/>
            </a:pPr>
            <a:endParaRPr lang="en-US" sz="3000" b="1" dirty="0">
              <a:solidFill>
                <a:srgbClr val="CE181E"/>
              </a:solidFill>
              <a:latin typeface="FreeMono" pitchFamily="49"/>
            </a:endParaRPr>
          </a:p>
          <a:p>
            <a:pPr lvl="0">
              <a:buNone/>
            </a:pPr>
            <a:r>
              <a:rPr lang="en-US" sz="3000" b="1" dirty="0" err="1">
                <a:solidFill>
                  <a:srgbClr val="CE181E"/>
                </a:solidFill>
                <a:latin typeface="FreeMono" pitchFamily="49"/>
              </a:rPr>
              <a:t>System</a:t>
            </a:r>
            <a:r>
              <a:rPr lang="en-US" sz="3000" b="1" dirty="0" err="1">
                <a:latin typeface="FreeMono" pitchFamily="49"/>
              </a:rPr>
              <a:t>.out.println</a:t>
            </a:r>
            <a:r>
              <a:rPr lang="en-US" sz="3000" b="1" dirty="0">
                <a:latin typeface="FreeMono" pitchFamily="49"/>
              </a:rPr>
              <a:t>(“Hello World</a:t>
            </a:r>
            <a:r>
              <a:rPr lang="en-US" sz="3000" b="1" dirty="0" smtClean="0">
                <a:latin typeface="FreeMono" pitchFamily="49"/>
              </a:rPr>
              <a:t>”);</a:t>
            </a:r>
          </a:p>
          <a:p>
            <a:pPr lvl="0">
              <a:buNone/>
            </a:pPr>
            <a:r>
              <a:rPr lang="en-US" sz="3000" b="1" dirty="0" smtClean="0">
                <a:latin typeface="FreeMono" pitchFamily="49"/>
              </a:rPr>
              <a:t>}</a:t>
            </a:r>
            <a:endParaRPr lang="en-US" sz="3000" b="1" dirty="0">
              <a:latin typeface="FreeMono" pitchFamily="49"/>
            </a:endParaRPr>
          </a:p>
          <a:p>
            <a:pPr lvl="0">
              <a:buNone/>
            </a:pPr>
            <a:r>
              <a:rPr lang="en-US" sz="3000" b="1" dirty="0">
                <a:latin typeface="FreeMono" pitchFamily="49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7632000" y="5148000"/>
            <a:ext cx="2304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erif" pitchFamily="18"/>
                <a:ea typeface="Noto Sans CJK SC Regular" pitchFamily="2"/>
                <a:cs typeface="FreeSans" pitchFamily="2"/>
              </a:rPr>
              <a:t>Single Line Comment</a:t>
            </a:r>
          </a:p>
        </p:txBody>
      </p:sp>
      <p:sp>
        <p:nvSpPr>
          <p:cNvPr id="5" name="Freeform 4"/>
          <p:cNvSpPr/>
          <p:nvPr/>
        </p:nvSpPr>
        <p:spPr>
          <a:xfrm>
            <a:off x="498240" y="3708000"/>
            <a:ext cx="655776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cap="none">
                <a:ln>
                  <a:noFill/>
                </a:ln>
                <a:solidFill>
                  <a:srgbClr val="CE181E"/>
                </a:solidFill>
                <a:latin typeface="FreeMono" pitchFamily="49"/>
                <a:ea typeface="Noto Sans CJK SC Regular" pitchFamily="2"/>
                <a:cs typeface="FreeSans" pitchFamily="2"/>
              </a:rPr>
              <a:t>//This will print hello world in console</a:t>
            </a:r>
            <a:r>
              <a:rPr lang="en-US" sz="3000" b="1" i="0" u="none" strike="noStrike" kern="1200" cap="none">
                <a:ln>
                  <a:noFill/>
                </a:ln>
                <a:latin typeface="FreeMono" pitchFamily="49"/>
                <a:ea typeface="Noto Sans CJK SC Regular" pitchFamily="2"/>
                <a:cs typeface="FreeSans" pitchFamily="2"/>
              </a:rPr>
              <a:t>;</a:t>
            </a: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V="1">
            <a:off x="7362000" y="3726000"/>
            <a:ext cx="1116000" cy="172800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How to Comment in Java?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8240" y="194904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lang="en-US" sz="3000" b="1" dirty="0" smtClean="0">
              <a:solidFill>
                <a:srgbClr val="CE181E"/>
              </a:solidFill>
              <a:latin typeface="FreeMono" pitchFamily="49"/>
            </a:endParaRPr>
          </a:p>
          <a:p>
            <a:pPr lvl="0">
              <a:spcBef>
                <a:spcPts val="0"/>
              </a:spcBef>
              <a:buNone/>
            </a:pPr>
            <a:endParaRPr lang="en-US" sz="3000" b="1" dirty="0" smtClean="0">
              <a:solidFill>
                <a:srgbClr val="CE181E"/>
              </a:solidFill>
              <a:latin typeface="FreeMono" pitchFamily="49"/>
            </a:endParaRPr>
          </a:p>
          <a:p>
            <a:pPr lvl="0">
              <a:spcBef>
                <a:spcPts val="0"/>
              </a:spcBef>
              <a:buNone/>
            </a:pPr>
            <a:endParaRPr lang="en-US" sz="3000" b="1" dirty="0" smtClean="0">
              <a:solidFill>
                <a:srgbClr val="CE181E"/>
              </a:solidFill>
              <a:latin typeface="FreeMono" pitchFamily="49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E181E"/>
                </a:solidFill>
                <a:latin typeface="FreeMono" pitchFamily="49"/>
              </a:rPr>
              <a:t>import</a:t>
            </a:r>
            <a:r>
              <a:rPr lang="en-US" sz="3000" b="1" dirty="0" smtClean="0">
                <a:latin typeface="FreeMono" pitchFamily="49"/>
              </a:rPr>
              <a:t> </a:t>
            </a:r>
            <a:r>
              <a:rPr lang="en-US" sz="3000" b="1" dirty="0">
                <a:latin typeface="FreeMono" pitchFamily="49"/>
              </a:rPr>
              <a:t>java.io.*;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CE181E"/>
                </a:solidFill>
                <a:latin typeface="FreeMono" pitchFamily="49"/>
              </a:rPr>
              <a:t>public class</a:t>
            </a:r>
            <a:r>
              <a:rPr lang="en-US" sz="3000" b="1" dirty="0">
                <a:latin typeface="FreeMono" pitchFamily="49"/>
              </a:rPr>
              <a:t> Main {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CE181E"/>
                </a:solidFill>
                <a:latin typeface="FreeMono" pitchFamily="49"/>
              </a:rPr>
              <a:t>public</a:t>
            </a:r>
            <a:r>
              <a:rPr lang="en-US" sz="3000" b="1" dirty="0">
                <a:latin typeface="FreeMono" pitchFamily="49"/>
              </a:rPr>
              <a:t> </a:t>
            </a:r>
            <a:r>
              <a:rPr lang="en-US" sz="3000" b="1" dirty="0">
                <a:solidFill>
                  <a:srgbClr val="8F187C"/>
                </a:solidFill>
                <a:latin typeface="FreeMono" pitchFamily="49"/>
              </a:rPr>
              <a:t>static</a:t>
            </a:r>
            <a:r>
              <a:rPr lang="en-US" sz="3000" b="1" dirty="0">
                <a:latin typeface="FreeMono" pitchFamily="49"/>
              </a:rPr>
              <a:t> </a:t>
            </a:r>
            <a:r>
              <a:rPr lang="en-US" sz="3000" b="1" dirty="0">
                <a:solidFill>
                  <a:srgbClr val="407927"/>
                </a:solidFill>
                <a:latin typeface="FreeMono" pitchFamily="49"/>
              </a:rPr>
              <a:t>void</a:t>
            </a:r>
            <a:r>
              <a:rPr lang="en-US" sz="3000" b="1" dirty="0">
                <a:latin typeface="FreeMono" pitchFamily="49"/>
              </a:rPr>
              <a:t> main(String[] </a:t>
            </a:r>
            <a:r>
              <a:rPr lang="en-US" sz="3000" b="1" dirty="0" err="1">
                <a:latin typeface="FreeMono" pitchFamily="49"/>
              </a:rPr>
              <a:t>args</a:t>
            </a:r>
            <a:r>
              <a:rPr lang="en-US" sz="3000" b="1" dirty="0">
                <a:latin typeface="FreeMono" pitchFamily="49"/>
              </a:rPr>
              <a:t>){</a:t>
            </a:r>
          </a:p>
          <a:p>
            <a:pPr lvl="0">
              <a:spcBef>
                <a:spcPts val="0"/>
              </a:spcBef>
              <a:buNone/>
            </a:pPr>
            <a:endParaRPr lang="en-US" sz="3000" b="1" dirty="0">
              <a:solidFill>
                <a:srgbClr val="CE181E"/>
              </a:solidFill>
              <a:latin typeface="FreeMono" pitchFamily="49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 b="1" dirty="0" err="1">
                <a:solidFill>
                  <a:srgbClr val="CE181E"/>
                </a:solidFill>
                <a:latin typeface="FreeMono" pitchFamily="49"/>
              </a:rPr>
              <a:t>System</a:t>
            </a:r>
            <a:r>
              <a:rPr lang="en-US" sz="3000" b="1" dirty="0" err="1">
                <a:latin typeface="FreeMono" pitchFamily="49"/>
              </a:rPr>
              <a:t>.out.println</a:t>
            </a:r>
            <a:r>
              <a:rPr lang="en-US" sz="3000" b="1" dirty="0">
                <a:latin typeface="FreeMono" pitchFamily="49"/>
              </a:rPr>
              <a:t>(“Hello World</a:t>
            </a:r>
            <a:r>
              <a:rPr lang="en-US" sz="3000" b="1" dirty="0" smtClean="0">
                <a:latin typeface="FreeMono" pitchFamily="49"/>
              </a:rPr>
              <a:t>”);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b="1" dirty="0" smtClean="0">
                <a:latin typeface="FreeMono" pitchFamily="49"/>
              </a:rPr>
              <a:t>}</a:t>
            </a:r>
            <a:endParaRPr lang="en-US" sz="3000" b="1" dirty="0">
              <a:latin typeface="FreeMono" pitchFamily="49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 b="1" dirty="0">
                <a:latin typeface="FreeMono" pitchFamily="49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7402512" y="6103637"/>
            <a:ext cx="2304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erif" pitchFamily="18"/>
                <a:ea typeface="Noto Sans CJK SC Regular" pitchFamily="2"/>
                <a:cs typeface="FreeSans" pitchFamily="2"/>
              </a:rPr>
              <a:t>Single Line Comment</a:t>
            </a:r>
          </a:p>
        </p:txBody>
      </p:sp>
      <p:sp>
        <p:nvSpPr>
          <p:cNvPr id="5" name="Freeform 4"/>
          <p:cNvSpPr/>
          <p:nvPr/>
        </p:nvSpPr>
        <p:spPr>
          <a:xfrm>
            <a:off x="498240" y="4579637"/>
            <a:ext cx="655776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cap="none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//This will print hello world in </a:t>
            </a:r>
            <a:r>
              <a:rPr lang="en-US" sz="2000" b="1" i="0" u="none" strike="noStrike" kern="1200" cap="none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console</a:t>
            </a:r>
            <a:endParaRPr lang="en-US" sz="3000" b="1" i="0" u="none" strike="noStrike" kern="1200" cap="none" dirty="0">
              <a:ln>
                <a:noFill/>
              </a:ln>
              <a:solidFill>
                <a:schemeClr val="accent3">
                  <a:lumMod val="75000"/>
                </a:schemeClr>
              </a:solidFill>
              <a:latin typeface="FreeMono" pitchFamily="49"/>
              <a:ea typeface="Noto Sans CJK SC Regular" pitchFamily="2"/>
              <a:cs typeface="FreeSans" pitchFamily="2"/>
            </a:endParaRP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V="1">
            <a:off x="7205256" y="4754381"/>
            <a:ext cx="1200000" cy="14985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50640" y="1951037"/>
            <a:ext cx="5151672" cy="106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cap="none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/*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*@author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Rajasekaran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 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cap="none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*@version 1.0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*Program Says hello to the world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cap="none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latin typeface="FreeMono" pitchFamily="49"/>
                <a:ea typeface="Noto Sans CJK SC Regular" pitchFamily="2"/>
                <a:cs typeface="FreeSans" pitchFamily="2"/>
              </a:rPr>
              <a:t>*/</a:t>
            </a:r>
            <a:endParaRPr lang="en-US" sz="3000" b="1" i="0" u="none" strike="noStrike" kern="1200" cap="none" dirty="0">
              <a:ln>
                <a:noFill/>
              </a:ln>
              <a:solidFill>
                <a:schemeClr val="accent3">
                  <a:lumMod val="75000"/>
                </a:schemeClr>
              </a:solidFill>
              <a:latin typeface="Free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554912" y="2141237"/>
            <a:ext cx="2304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Liberation Serif" pitchFamily="18"/>
                <a:ea typeface="Noto Sans CJK SC Regular" pitchFamily="2"/>
                <a:cs typeface="FreeSans" pitchFamily="2"/>
              </a:rPr>
              <a:t>Multi Line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erif" pitchFamily="18"/>
                <a:ea typeface="Noto Sans CJK SC Regular" pitchFamily="2"/>
                <a:cs typeface="FreeSans" pitchFamily="2"/>
              </a:rPr>
              <a:t>Comment</a:t>
            </a:r>
          </a:p>
        </p:txBody>
      </p:sp>
      <p:cxnSp>
        <p:nvCxnSpPr>
          <p:cNvPr id="15" name="Straight Arrow Connector 14"/>
          <p:cNvCxnSpPr>
            <a:stCxn id="8" idx="3"/>
            <a:endCxn id="7" idx="1"/>
          </p:cNvCxnSpPr>
          <p:nvPr/>
        </p:nvCxnSpPr>
        <p:spPr>
          <a:xfrm flipH="1">
            <a:off x="5802312" y="2465237"/>
            <a:ext cx="1752600" cy="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087499"/>
            <a:ext cx="907164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2978580"/>
            <a:ext cx="9071640" cy="196464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 dirty="0" err="1" smtClean="0"/>
              <a:t>Rajasekaran</a:t>
            </a:r>
            <a:r>
              <a:rPr lang="en-US" sz="3200" dirty="0" smtClean="0"/>
              <a:t> </a:t>
            </a:r>
            <a:r>
              <a:rPr lang="en-US" sz="3200" dirty="0"/>
              <a:t>S</a:t>
            </a:r>
          </a:p>
          <a:p>
            <a:pPr marL="0" lvl="0" indent="0" algn="ctr">
              <a:buNone/>
            </a:pPr>
            <a:r>
              <a:rPr lang="en-US" sz="3200" dirty="0"/>
              <a:t>Assistant Professor</a:t>
            </a:r>
          </a:p>
          <a:p>
            <a:pPr marL="0" lvl="0" indent="0" algn="ctr">
              <a:buNone/>
            </a:pPr>
            <a:r>
              <a:rPr lang="en-US" sz="3200" dirty="0"/>
              <a:t>Dept of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First Java Program</a:t>
            </a:r>
            <a:br>
              <a:rPr lang="en-US"/>
            </a:br>
            <a:r>
              <a:rPr lang="en-US" sz="2200" b="1" i="1"/>
              <a:t>Say Hello to World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984680"/>
            <a:ext cx="9071640" cy="4384440"/>
          </a:xfrm>
        </p:spPr>
        <p:txBody>
          <a:bodyPr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3000" b="1" dirty="0">
                <a:solidFill>
                  <a:srgbClr val="CE181E"/>
                </a:solidFill>
                <a:latin typeface="Consolas" pitchFamily="49" charset="0"/>
              </a:rPr>
              <a:t>import</a:t>
            </a:r>
            <a:r>
              <a:rPr lang="en-US" sz="3000" b="1" dirty="0">
                <a:latin typeface="Consolas" pitchFamily="49" charset="0"/>
              </a:rPr>
              <a:t> java.io.*;</a:t>
            </a:r>
          </a:p>
          <a:p>
            <a:pPr lvl="0">
              <a:buNone/>
            </a:pPr>
            <a:r>
              <a:rPr lang="en-US" sz="3000" b="1" dirty="0">
                <a:solidFill>
                  <a:srgbClr val="CE181E"/>
                </a:solidFill>
                <a:latin typeface="Consolas" pitchFamily="49" charset="0"/>
              </a:rPr>
              <a:t>public class</a:t>
            </a:r>
            <a:r>
              <a:rPr lang="en-US" sz="3000" b="1" dirty="0">
                <a:latin typeface="Consolas" pitchFamily="49" charset="0"/>
              </a:rPr>
              <a:t> Main {</a:t>
            </a:r>
          </a:p>
          <a:p>
            <a:pPr lvl="0">
              <a:buNone/>
            </a:pPr>
            <a:r>
              <a:rPr lang="en-US" sz="3000" b="1" dirty="0">
                <a:solidFill>
                  <a:srgbClr val="CE181E"/>
                </a:solidFill>
                <a:latin typeface="Consolas" pitchFamily="49" charset="0"/>
              </a:rPr>
              <a:t>public</a:t>
            </a:r>
            <a:r>
              <a:rPr lang="en-US" sz="3000" b="1" dirty="0"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8F187C"/>
                </a:solidFill>
                <a:latin typeface="Consolas" pitchFamily="49" charset="0"/>
              </a:rPr>
              <a:t>static</a:t>
            </a:r>
            <a:r>
              <a:rPr lang="en-US" sz="3000" b="1" dirty="0">
                <a:latin typeface="Consolas" pitchFamily="49" charset="0"/>
              </a:rPr>
              <a:t> </a:t>
            </a:r>
            <a:r>
              <a:rPr lang="en-US" sz="3000" b="1" dirty="0">
                <a:solidFill>
                  <a:srgbClr val="407927"/>
                </a:solidFill>
                <a:latin typeface="Consolas" pitchFamily="49" charset="0"/>
              </a:rPr>
              <a:t>void</a:t>
            </a:r>
            <a:r>
              <a:rPr lang="en-US" sz="3000" b="1" dirty="0">
                <a:latin typeface="Consolas" pitchFamily="49" charset="0"/>
              </a:rPr>
              <a:t> main(String[] </a:t>
            </a:r>
            <a:r>
              <a:rPr lang="en-US" sz="3000" b="1" dirty="0" err="1">
                <a:latin typeface="Consolas" pitchFamily="49" charset="0"/>
              </a:rPr>
              <a:t>args</a:t>
            </a:r>
            <a:r>
              <a:rPr lang="en-US" sz="3000" b="1" dirty="0">
                <a:latin typeface="Consolas" pitchFamily="49" charset="0"/>
              </a:rPr>
              <a:t>){</a:t>
            </a:r>
          </a:p>
          <a:p>
            <a:pPr lvl="0">
              <a:buNone/>
            </a:pPr>
            <a:r>
              <a:rPr lang="en-US" sz="3000" b="1" dirty="0" err="1">
                <a:solidFill>
                  <a:srgbClr val="CE181E"/>
                </a:solidFill>
                <a:latin typeface="Consolas" pitchFamily="49" charset="0"/>
              </a:rPr>
              <a:t>System</a:t>
            </a:r>
            <a:r>
              <a:rPr lang="en-US" sz="3000" b="1" dirty="0" err="1">
                <a:latin typeface="Consolas" pitchFamily="49" charset="0"/>
              </a:rPr>
              <a:t>.out.println</a:t>
            </a:r>
            <a:r>
              <a:rPr lang="en-US" sz="3000" b="1" dirty="0">
                <a:latin typeface="Consolas" pitchFamily="49" charset="0"/>
              </a:rPr>
              <a:t>(“Hello World”);</a:t>
            </a:r>
          </a:p>
          <a:p>
            <a:pPr lvl="0">
              <a:buNone/>
            </a:pPr>
            <a:r>
              <a:rPr lang="en-US" sz="3000" b="1" dirty="0">
                <a:latin typeface="Consolas" pitchFamily="49" charset="0"/>
              </a:rPr>
              <a:t>}</a:t>
            </a:r>
          </a:p>
          <a:p>
            <a:pPr lvl="0">
              <a:buNone/>
            </a:pPr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Checking for Java and Javac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3999" y="1984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None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888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42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511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373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1134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754"/>
              </a:spcBef>
              <a:spcAft>
                <a:spcPts val="0"/>
              </a:spcAft>
              <a:buSzPct val="7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377"/>
              </a:spcBef>
              <a:spcAft>
                <a:spcPts val="0"/>
              </a:spcAft>
              <a:buSzPct val="45000"/>
              <a:buFont typeface="OpenSymbol"/>
              <a:buChar char="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37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6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Noto Sans CJK SC Regular" pitchFamily="2"/>
                <a:cs typeface="FreeSans" pitchFamily="2"/>
              </a:defRPr>
            </a:lvl9pPr>
          </a:lstStyle>
          <a:p>
            <a:pPr hangingPunct="0">
              <a:buFont typeface="Wingdings" pitchFamily="2" charset="2"/>
              <a:buChar char="Ø"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Check for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 Java Compiler and Java Interpreter is properly installed on your system.</a:t>
            </a:r>
          </a:p>
          <a:p>
            <a:pPr hangingPunct="0">
              <a:buFont typeface="Wingdings" pitchFamily="2" charset="2"/>
              <a:buChar char="Ø"/>
            </a:pPr>
            <a:r>
              <a:rPr lang="en-US" sz="3000" b="1" baseline="0" dirty="0" smtClean="0">
                <a:latin typeface="Times New Roman" pitchFamily="18" charset="0"/>
                <a:cs typeface="Times New Roman" pitchFamily="18" charset="0"/>
              </a:rPr>
              <a:t>Open CMD Prompt</a:t>
            </a:r>
          </a:p>
          <a:p>
            <a:pPr lvl="1" hangingPunct="0">
              <a:buFont typeface="Wingdings" pitchFamily="2" charset="2"/>
              <a:buChar char="Ø"/>
            </a:pPr>
            <a:r>
              <a:rPr kumimoji="0" lang="en-US" sz="2460" b="1" i="0" u="none" strike="noStrike" kern="1200" cap="none" spc="0" normalizeH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460" b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2460" b="1" i="0" u="none" strike="noStrike" kern="1200" cap="none" spc="0" normalizeH="0" noProof="0" dirty="0" err="1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avac</a:t>
            </a:r>
            <a:endParaRPr kumimoji="0" lang="en-US" sz="2460" b="1" i="0" u="none" strike="noStrike" kern="1200" cap="none" spc="0" normalizeH="0" noProof="0" dirty="0" smtClean="0">
              <a:ln>
                <a:noFill/>
              </a:ln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lvl="2" hangingPunct="0">
              <a:buFont typeface="Wingdings" pitchFamily="2" charset="2"/>
              <a:buChar char="Ø"/>
            </a:pPr>
            <a:r>
              <a:rPr lang="en-US" sz="1930" b="1" dirty="0" smtClean="0">
                <a:latin typeface="Times New Roman" pitchFamily="18" charset="0"/>
                <a:cs typeface="Times New Roman" pitchFamily="18" charset="0"/>
              </a:rPr>
              <a:t>If you prompt with option’s then </a:t>
            </a:r>
            <a:r>
              <a:rPr lang="en-US" sz="1930" b="1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1930" b="1" dirty="0" smtClean="0">
                <a:latin typeface="Times New Roman" pitchFamily="18" charset="0"/>
                <a:cs typeface="Times New Roman" pitchFamily="18" charset="0"/>
              </a:rPr>
              <a:t> is available.</a:t>
            </a:r>
          </a:p>
          <a:p>
            <a:pPr lvl="2" hangingPunct="0">
              <a:buFont typeface="Wingdings" pitchFamily="2" charset="2"/>
              <a:buChar char="Ø"/>
            </a:pPr>
            <a:r>
              <a:rPr kumimoji="0" lang="en-US" sz="1930" b="1" i="0" u="none" strike="noStrike" kern="1200" cap="none" spc="0" normalizeH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Else you will be prompt with </a:t>
            </a:r>
            <a:r>
              <a:rPr kumimoji="0" lang="en-US" sz="1930" b="1" i="0" u="none" strike="noStrike" kern="1200" cap="none" spc="0" normalizeH="0" noProof="0" dirty="0" err="1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javac</a:t>
            </a:r>
            <a:r>
              <a:rPr kumimoji="0" lang="en-US" sz="1930" b="1" i="0" u="none" strike="noStrike" kern="1200" cap="none" spc="0" normalizeH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 command not found </a:t>
            </a:r>
            <a:r>
              <a:rPr kumimoji="0" lang="en-US" sz="1930" b="1" i="0" u="none" strike="noStrike" kern="1200" cap="none" spc="0" normalizeH="0" noProof="0" dirty="0" err="1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jdk</a:t>
            </a:r>
            <a:r>
              <a:rPr kumimoji="0" lang="en-US" sz="1930" b="1" i="0" u="none" strike="noStrike" kern="1200" cap="none" spc="0" normalizeH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 package not installed and proceed with </a:t>
            </a:r>
            <a:r>
              <a:rPr kumimoji="0" lang="en-US" sz="1930" b="1" i="0" u="none" strike="noStrike" kern="1200" cap="none" spc="0" normalizeH="0" noProof="0" dirty="0" err="1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jdk</a:t>
            </a:r>
            <a:r>
              <a:rPr kumimoji="0" lang="en-US" sz="1930" b="1" i="0" u="none" strike="noStrike" kern="1200" cap="none" spc="0" normalizeH="0" noProof="0" dirty="0" smtClean="0">
                <a:ln>
                  <a:noFill/>
                </a:ln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Times New Roman" pitchFamily="18" charset="0"/>
                <a:cs typeface="Times New Roman" pitchFamily="18" charset="0"/>
              </a:rPr>
              <a:t> installation.</a:t>
            </a:r>
            <a:endParaRPr lang="en-US" sz="2330" b="1" dirty="0" smtClean="0">
              <a:latin typeface="Times New Roman" pitchFamily="18" charset="0"/>
              <a:cs typeface="Times New Roman" pitchFamily="18" charset="0"/>
            </a:endParaRPr>
          </a:p>
          <a:p>
            <a:pPr lvl="2" hangingPunct="0">
              <a:buFont typeface="Wingdings" pitchFamily="2" charset="2"/>
              <a:buChar char="Ø"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Creating Folders for My Program</a:t>
            </a:r>
          </a:p>
        </p:txBody>
      </p:sp>
      <p:pic>
        <p:nvPicPr>
          <p:cNvPr id="4" name="Picture 3" descr="vlcsnap-2018-07-11-09h05m56s9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112" y="1722437"/>
            <a:ext cx="8469312" cy="47616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47499"/>
            <a:ext cx="907164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Open Notepad</a:t>
            </a:r>
            <a:endParaRPr lang="en-US" dirty="0"/>
          </a:p>
        </p:txBody>
      </p:sp>
      <p:pic>
        <p:nvPicPr>
          <p:cNvPr id="5" name="Picture 4" descr="vlcsnap-2018-07-11-09h06m19s3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512" y="1722438"/>
            <a:ext cx="8991600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Saving File as Main.java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696912" y="6506280"/>
            <a:ext cx="8458200" cy="762120"/>
          </a:xfrm>
          <a:solidFill>
            <a:srgbClr val="FFFFFF"/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Abyssinica SIL" pitchFamily="18"/>
              </a:rPr>
              <a:t>Rule 1:</a:t>
            </a:r>
            <a:r>
              <a:rPr lang="en-US" sz="3000" b="1" dirty="0" smtClean="0">
                <a:latin typeface="Abyssinica SIL" pitchFamily="18"/>
              </a:rPr>
              <a:t> File name must resemble class name. </a:t>
            </a:r>
            <a:endParaRPr lang="en-US" sz="3000" b="1" dirty="0">
              <a:latin typeface="Abyssinica SIL" pitchFamily="18"/>
            </a:endParaRPr>
          </a:p>
        </p:txBody>
      </p:sp>
      <p:pic>
        <p:nvPicPr>
          <p:cNvPr id="6" name="Picture 5" descr="vlcsnap-2018-07-11-09h06m37s9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512" y="1722437"/>
            <a:ext cx="9067800" cy="4755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Creating Your First Program</a:t>
            </a:r>
          </a:p>
        </p:txBody>
      </p:sp>
      <p:pic>
        <p:nvPicPr>
          <p:cNvPr id="5" name="Picture 4" descr="vlcsnap-2018-07-11-09h07m17s0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512" y="1798637"/>
            <a:ext cx="9155112" cy="51472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Compiling Main.java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2016360" y="6529680"/>
            <a:ext cx="6119640" cy="670320"/>
          </a:xfrm>
          <a:solidFill>
            <a:srgbClr val="FFFFFF"/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000" b="1">
                <a:latin typeface="Abyssinica SIL" pitchFamily="18"/>
              </a:rPr>
              <a:t>javac Main.java</a:t>
            </a:r>
          </a:p>
        </p:txBody>
      </p:sp>
      <p:pic>
        <p:nvPicPr>
          <p:cNvPr id="6" name="Picture 5" descr="vlcsnap-2018-07-11-09h07m49s0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112" y="1951037"/>
            <a:ext cx="8469312" cy="47616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is Main.class ?</a:t>
            </a:r>
          </a:p>
        </p:txBody>
      </p:sp>
      <p:pic>
        <p:nvPicPr>
          <p:cNvPr id="4" name="Picture 3" descr="vlcsnap-2018-07-11-09h07m53s6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312" y="1874837"/>
            <a:ext cx="8926512" cy="50187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273</Words>
  <Application>Microsoft Office PowerPoint</Application>
  <PresentationFormat>Custom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Fundamental Programming Structure</vt:lpstr>
      <vt:lpstr>First Java Program Say Hello to World</vt:lpstr>
      <vt:lpstr>Checking for Java and Javac</vt:lpstr>
      <vt:lpstr>Creating Folders for My Program</vt:lpstr>
      <vt:lpstr>Open Notepad</vt:lpstr>
      <vt:lpstr>Saving File as Main.java</vt:lpstr>
      <vt:lpstr>Creating Your First Program</vt:lpstr>
      <vt:lpstr>Compiling Main.java</vt:lpstr>
      <vt:lpstr>What is Main.class ?</vt:lpstr>
      <vt:lpstr>Running Java Program</vt:lpstr>
      <vt:lpstr>Live Demo</vt:lpstr>
      <vt:lpstr>Java Comments</vt:lpstr>
      <vt:lpstr>How to Comment in Java?</vt:lpstr>
      <vt:lpstr>How to Comment in Java?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Structure</dc:title>
  <dc:creator>Raja</dc:creator>
  <cp:lastModifiedBy>Raja</cp:lastModifiedBy>
  <cp:revision>116</cp:revision>
  <dcterms:created xsi:type="dcterms:W3CDTF">2018-06-20T08:53:19Z</dcterms:created>
  <dcterms:modified xsi:type="dcterms:W3CDTF">2018-07-11T05:42:47Z</dcterms:modified>
</cp:coreProperties>
</file>