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XSnWYz8mE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0IoF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KJUIZ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Fundamentals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14700" y="2514600"/>
            <a:ext cx="25146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Data Types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400" dirty="0" smtClean="0">
                <a:latin typeface="Cambria" pitchFamily="18" charset="0"/>
                <a:ea typeface="+mj-ea"/>
                <a:cs typeface="+mj-cs"/>
              </a:rPr>
              <a:t>Variables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Constants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smtClean="0"/>
              <a:t>Demo of Uninitialized  Variable Usage</a:t>
            </a:r>
            <a:endParaRPr lang="en-US" sz="35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434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of Proper use of Variable 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348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Constants are unchangeable variable.</a:t>
            </a:r>
          </a:p>
          <a:p>
            <a:r>
              <a:rPr lang="en-US" smtClean="0"/>
              <a:t>It can be assigned only once.</a:t>
            </a:r>
          </a:p>
          <a:p>
            <a:r>
              <a:rPr lang="en-US" smtClean="0"/>
              <a:t>Then further modification of the value is not allowed.</a:t>
            </a:r>
          </a:p>
          <a:p>
            <a:r>
              <a:rPr lang="en-US" smtClean="0"/>
              <a:t>When ever you need a variable that hold constants for operation can be created as constant variable.</a:t>
            </a:r>
          </a:p>
          <a:p>
            <a:r>
              <a:rPr lang="en-US" smtClean="0"/>
              <a:t>It is declared with final keyword.</a:t>
            </a:r>
          </a:p>
          <a:p>
            <a:r>
              <a:rPr lang="en-US" smtClean="0">
                <a:hlinkClick r:id="rId2"/>
              </a:rPr>
              <a:t>Demo</a:t>
            </a:r>
          </a:p>
          <a:p>
            <a:pPr lvl="1"/>
            <a:r>
              <a:rPr lang="en-US" smtClean="0">
                <a:hlinkClick r:id="rId2"/>
              </a:rPr>
              <a:t>https://youtu.be/AXSnWYz8mEk</a:t>
            </a: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to Declare Final Variable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754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final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datatype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variable_name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= value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3200400"/>
            <a:ext cx="3238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final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a = 10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4520625"/>
            <a:ext cx="2819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final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a;</a:t>
            </a:r>
          </a:p>
          <a:p>
            <a:r>
              <a:rPr lang="en-US" sz="2500" smtClean="0">
                <a:latin typeface="Consolas" pitchFamily="49" charset="0"/>
                <a:cs typeface="Times New Roman" pitchFamily="18" charset="0"/>
              </a:rPr>
              <a:t>a=10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32004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Recommended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48006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Accepted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of Final Variable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747838"/>
            <a:ext cx="8048625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Trying to change final value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1638300"/>
            <a:ext cx="83724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Supported By Java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1752600"/>
            <a:ext cx="1981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 Type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1981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Integer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1981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Float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819400"/>
            <a:ext cx="1981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Character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819400"/>
            <a:ext cx="1981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Boolean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3657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int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4419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short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6400" y="5181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long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byte</a:t>
            </a:r>
            <a:endParaRPr lang="en-US"/>
          </a:p>
        </p:txBody>
      </p:sp>
      <p:cxnSp>
        <p:nvCxnSpPr>
          <p:cNvPr id="18" name="Shape 17"/>
          <p:cNvCxnSpPr>
            <a:stCxn id="7" idx="2"/>
            <a:endCxn id="11" idx="1"/>
          </p:cNvCxnSpPr>
          <p:nvPr/>
        </p:nvCxnSpPr>
        <p:spPr>
          <a:xfrm rot="16200000" flipH="1">
            <a:off x="12192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2"/>
            <a:endCxn id="12" idx="1"/>
          </p:cNvCxnSpPr>
          <p:nvPr/>
        </p:nvCxnSpPr>
        <p:spPr>
          <a:xfrm rot="16200000" flipH="1">
            <a:off x="8382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3" idx="1"/>
          </p:cNvCxnSpPr>
          <p:nvPr/>
        </p:nvCxnSpPr>
        <p:spPr>
          <a:xfrm rot="16200000" flipH="1">
            <a:off x="457200" y="4267200"/>
            <a:ext cx="2057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4" idx="1"/>
          </p:cNvCxnSpPr>
          <p:nvPr/>
        </p:nvCxnSpPr>
        <p:spPr>
          <a:xfrm rot="16200000" flipH="1">
            <a:off x="76200" y="4648200"/>
            <a:ext cx="2819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3657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float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4419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double</a:t>
            </a:r>
            <a:endParaRPr lang="en-US"/>
          </a:p>
        </p:txBody>
      </p:sp>
      <p:cxnSp>
        <p:nvCxnSpPr>
          <p:cNvPr id="30" name="Shape 29"/>
          <p:cNvCxnSpPr>
            <a:stCxn id="8" idx="2"/>
            <a:endCxn id="27" idx="1"/>
          </p:cNvCxnSpPr>
          <p:nvPr/>
        </p:nvCxnSpPr>
        <p:spPr>
          <a:xfrm rot="16200000" flipH="1">
            <a:off x="33528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2"/>
            <a:endCxn id="28" idx="1"/>
          </p:cNvCxnSpPr>
          <p:nvPr/>
        </p:nvCxnSpPr>
        <p:spPr>
          <a:xfrm rot="16200000" flipH="1">
            <a:off x="29718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448300"/>
            <a:ext cx="1219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char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86600" y="5448300"/>
            <a:ext cx="1219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boolean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9" idx="2"/>
            <a:endCxn id="33" idx="0"/>
          </p:cNvCxnSpPr>
          <p:nvPr/>
        </p:nvCxnSpPr>
        <p:spPr>
          <a:xfrm>
            <a:off x="55626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36" idx="0"/>
          </p:cNvCxnSpPr>
          <p:nvPr/>
        </p:nvCxnSpPr>
        <p:spPr>
          <a:xfrm>
            <a:off x="76962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2"/>
            <a:endCxn id="7" idx="0"/>
          </p:cNvCxnSpPr>
          <p:nvPr/>
        </p:nvCxnSpPr>
        <p:spPr>
          <a:xfrm rot="5400000">
            <a:off x="26670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8" idx="0"/>
          </p:cNvCxnSpPr>
          <p:nvPr/>
        </p:nvCxnSpPr>
        <p:spPr>
          <a:xfrm rot="5400000">
            <a:off x="37338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2"/>
            <a:endCxn id="9" idx="0"/>
          </p:cNvCxnSpPr>
          <p:nvPr/>
        </p:nvCxnSpPr>
        <p:spPr>
          <a:xfrm rot="16200000" flipH="1">
            <a:off x="48006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2"/>
            <a:endCxn id="10" idx="0"/>
          </p:cNvCxnSpPr>
          <p:nvPr/>
        </p:nvCxnSpPr>
        <p:spPr>
          <a:xfrm rot="16200000" flipH="1">
            <a:off x="58674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9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Type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Storage Required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Range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mbria" pitchFamily="18" charset="0"/>
                        </a:rPr>
                        <a:t>byte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1</a:t>
                      </a:r>
                      <a:r>
                        <a:rPr lang="en-US" sz="1900" baseline="0" smtClean="0">
                          <a:latin typeface="Cambria" pitchFamily="18" charset="0"/>
                        </a:rPr>
                        <a:t> byte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95250" marR="95250"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mbria" pitchFamily="18" charset="0"/>
                        </a:rPr>
                        <a:t>short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2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itchFamily="18" charset="0"/>
                        </a:rPr>
                        <a:t>-32768 to 32767</a:t>
                      </a:r>
                    </a:p>
                  </a:txBody>
                  <a:tcPr marL="95250" marR="95250" anchor="ctr"/>
                </a:tc>
              </a:tr>
              <a:tr h="1003933"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mbria" pitchFamily="18" charset="0"/>
                        </a:rPr>
                        <a:t>int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4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itchFamily="18" charset="0"/>
                        </a:rPr>
                        <a:t>-2147483648 to 2147483647</a:t>
                      </a:r>
                    </a:p>
                  </a:txBody>
                  <a:tcPr marL="95250" marR="95250" anchor="ctr"/>
                </a:tc>
              </a:tr>
              <a:tr h="106113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mbria" pitchFamily="18" charset="0"/>
                        </a:rPr>
                        <a:t>long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8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itchFamily="18" charset="0"/>
                        </a:rPr>
                        <a:t>-9223372036854775808 to 9223372036854775807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5943601"/>
            <a:ext cx="217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http://bit.ly/2m0IoFz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</a:t>
            </a:r>
            <a:endParaRPr lang="en-US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Type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Storage Required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Range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float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smtClean="0">
                          <a:latin typeface="Cambria" pitchFamily="18" charset="0"/>
                        </a:rPr>
                        <a:t>8 byte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±3.40282347E+38F</a:t>
                      </a:r>
                      <a:r>
                        <a:rPr lang="en-US" sz="2000">
                          <a:latin typeface="Cambria" pitchFamily="18" charset="0"/>
                        </a:rPr>
                        <a:t> </a:t>
                      </a:r>
                      <a:endParaRPr lang="en-US" sz="2000" smtClean="0">
                        <a:latin typeface="Cambria" pitchFamily="18" charset="0"/>
                      </a:endParaRPr>
                    </a:p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(</a:t>
                      </a:r>
                      <a:r>
                        <a:rPr lang="en-US" sz="2000">
                          <a:latin typeface="Cambria" pitchFamily="18" charset="0"/>
                        </a:rPr>
                        <a:t>6-7 significant decimal digits) </a:t>
                      </a:r>
                    </a:p>
                  </a:txBody>
                  <a:tcPr marL="38100" marR="38100" marT="38100" marB="38100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double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smtClean="0">
                          <a:latin typeface="Cambria" pitchFamily="18" charset="0"/>
                        </a:rPr>
                        <a:t>16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smtClean="0">
                          <a:latin typeface="Cambria" pitchFamily="18" charset="0"/>
                        </a:rPr>
                        <a:t>±1.797693134862315</a:t>
                      </a:r>
                      <a:r>
                        <a:rPr lang="en-US" sz="2000" baseline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000" smtClean="0">
                          <a:latin typeface="Cambria" pitchFamily="18" charset="0"/>
                        </a:rPr>
                        <a:t>0E+308</a:t>
                      </a:r>
                      <a:r>
                        <a:rPr lang="en-US" sz="2000">
                          <a:latin typeface="Cambria" pitchFamily="18" charset="0"/>
                        </a:rPr>
                        <a:t/>
                      </a:r>
                      <a:br>
                        <a:rPr lang="en-US" sz="2000">
                          <a:latin typeface="Cambria" pitchFamily="18" charset="0"/>
                        </a:rPr>
                      </a:br>
                      <a:r>
                        <a:rPr lang="en-US" sz="2000">
                          <a:latin typeface="Cambria" pitchFamily="18" charset="0"/>
                        </a:rPr>
                        <a:t>(15 significant decimal digits)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4953000"/>
            <a:ext cx="2104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2"/>
              </a:rPr>
              <a:t>http://bit.ly/2KJUIZF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</a:t>
            </a:r>
            <a:endParaRPr lang="en-US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Type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Storage Required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Range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ambria" pitchFamily="18" charset="0"/>
                        </a:rPr>
                        <a:t>char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smtClean="0">
                          <a:latin typeface="Cambria" pitchFamily="18" charset="0"/>
                        </a:rPr>
                        <a:t> 2 bytes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ambria" pitchFamily="18" charset="0"/>
                        </a:rPr>
                        <a:t> </a:t>
                      </a:r>
                      <a:r>
                        <a:rPr lang="en-US" sz="2000" smtClean="0">
                          <a:latin typeface="Cambria" pitchFamily="18" charset="0"/>
                        </a:rPr>
                        <a:t>0 to 65,536 (unsigned)</a:t>
                      </a:r>
                      <a:endParaRPr lang="en-US" sz="200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3400" y="3475847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Boolean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33400" y="4816649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Type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Storage Required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ambria" pitchFamily="18" charset="0"/>
                        </a:rPr>
                        <a:t>Range</a:t>
                      </a:r>
                      <a:endParaRPr lang="en-US" sz="24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err="1" smtClean="0">
                          <a:latin typeface="Cambria" pitchFamily="18" charset="0"/>
                        </a:rPr>
                        <a:t>bool</a:t>
                      </a:r>
                      <a:endParaRPr lang="en-US" sz="240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smtClean="0">
                          <a:latin typeface="Cambria" pitchFamily="18" charset="0"/>
                        </a:rPr>
                        <a:t> -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ambria" pitchFamily="18" charset="0"/>
                        </a:rPr>
                        <a:t> </a:t>
                      </a:r>
                      <a:r>
                        <a:rPr lang="en-US" sz="2000" smtClean="0">
                          <a:latin typeface="Cambria" pitchFamily="18" charset="0"/>
                        </a:rPr>
                        <a:t>true</a:t>
                      </a:r>
                      <a:r>
                        <a:rPr lang="en-US" sz="2000" baseline="0" smtClean="0">
                          <a:latin typeface="Cambria" pitchFamily="18" charset="0"/>
                        </a:rPr>
                        <a:t> or false</a:t>
                      </a:r>
                      <a:endParaRPr lang="en-US" sz="200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Escape Sequence</a:t>
            </a:r>
            <a:endParaRPr lang="en-US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609600" y="1828800"/>
          <a:ext cx="8001000" cy="426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5742"/>
                <a:gridCol w="3355258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500" smtClean="0"/>
                        <a:t>Escape Sequence</a:t>
                      </a:r>
                      <a:endParaRPr lang="en-US" sz="2500" b="1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smtClean="0"/>
                        <a:t>Name</a:t>
                      </a:r>
                      <a:endParaRPr lang="en-US" sz="2500" b="1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\n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smtClean="0"/>
                        <a:t>New Line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\b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Backspace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\t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Tab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\r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Carriage Return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\”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Double Quote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\’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Single Quote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\\</a:t>
                      </a:r>
                      <a:endParaRPr lang="en-US" sz="1800" b="1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Back</a:t>
                      </a:r>
                      <a:r>
                        <a:rPr lang="en-US" sz="1800" baseline="0" smtClean="0"/>
                        <a:t>slash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Variables are data holders in the programming language.</a:t>
            </a:r>
          </a:p>
          <a:p>
            <a:r>
              <a:rPr lang="en-US" smtClean="0"/>
              <a:t>A block of memory is named and accessed using variable name.</a:t>
            </a:r>
          </a:p>
          <a:p>
            <a:r>
              <a:rPr lang="en-US" smtClean="0"/>
              <a:t>The values of the variable may change during program execution.</a:t>
            </a:r>
          </a:p>
          <a:p>
            <a:r>
              <a:rPr lang="en-US" smtClean="0"/>
              <a:t>All variables are statically typed.</a:t>
            </a:r>
          </a:p>
          <a:p>
            <a:r>
              <a:rPr lang="en-US" smtClean="0"/>
              <a:t>You can’t use the variable which is not declared.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to Declare Variable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2057400"/>
            <a:ext cx="548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err="1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datatype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500" err="1" smtClean="0">
                <a:latin typeface="Consolas" pitchFamily="49" charset="0"/>
                <a:cs typeface="Times New Roman" pitchFamily="18" charset="0"/>
              </a:rPr>
              <a:t>variable_name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= value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3200400"/>
            <a:ext cx="3238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err="1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a = 10;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43434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Multi Step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0800" y="4038600"/>
            <a:ext cx="323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err="1" smtClean="0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500" smtClean="0">
                <a:latin typeface="Consolas" pitchFamily="49" charset="0"/>
                <a:cs typeface="Times New Roman" pitchFamily="18" charset="0"/>
              </a:rPr>
              <a:t> a;</a:t>
            </a:r>
          </a:p>
          <a:p>
            <a:r>
              <a:rPr lang="en-US" sz="2500" smtClean="0">
                <a:latin typeface="Consolas" pitchFamily="49" charset="0"/>
                <a:cs typeface="Times New Roman" pitchFamily="18" charset="0"/>
              </a:rPr>
              <a:t>a=10;</a:t>
            </a:r>
            <a:endParaRPr lang="en-US" sz="2500">
              <a:latin typeface="Consolas" pitchFamily="49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32004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Single Step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 of Undeclared Variable Usage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63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340</Words>
  <Application>Microsoft Office PowerPoint</Application>
  <PresentationFormat>On-screen Show (4:3)</PresentationFormat>
  <Paragraphs>127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Fundamentals - 1</vt:lpstr>
      <vt:lpstr>Data Types Supported By Java</vt:lpstr>
      <vt:lpstr>Integer </vt:lpstr>
      <vt:lpstr>Decimal</vt:lpstr>
      <vt:lpstr>Character</vt:lpstr>
      <vt:lpstr>Escape Sequence</vt:lpstr>
      <vt:lpstr>Variables in Java</vt:lpstr>
      <vt:lpstr>Syntax to Declare Variable</vt:lpstr>
      <vt:lpstr>Demo of Undeclared Variable Usage</vt:lpstr>
      <vt:lpstr>Demo of Uninitialized  Variable Usage</vt:lpstr>
      <vt:lpstr>Demo of Proper use of Variable </vt:lpstr>
      <vt:lpstr>Constants</vt:lpstr>
      <vt:lpstr>Syntax to Declare Final Variable</vt:lpstr>
      <vt:lpstr>Demo of Final Variable</vt:lpstr>
      <vt:lpstr>Trying to change final value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65</cp:revision>
  <dcterms:created xsi:type="dcterms:W3CDTF">2018-07-08T09:57:08Z</dcterms:created>
  <dcterms:modified xsi:type="dcterms:W3CDTF">2019-06-19T05:02:31Z</dcterms:modified>
</cp:coreProperties>
</file>