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given number is ODD or EVEN.</a:t>
            </a:r>
          </a:p>
          <a:p>
            <a:r>
              <a:rPr lang="en-US" dirty="0" smtClean="0"/>
              <a:t>Greet a person with gender identification.</a:t>
            </a:r>
          </a:p>
          <a:p>
            <a:r>
              <a:rPr lang="en-US" dirty="0" smtClean="0"/>
              <a:t>Finding given number is positive or negative.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The if else contains if else statement is know as nested if else.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66700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</a:rPr>
              <a:t>if</a:t>
            </a:r>
            <a:r>
              <a:rPr lang="en-US" sz="3200" dirty="0" smtClean="0">
                <a:latin typeface="Consolas" pitchFamily="49" charset="0"/>
              </a:rPr>
              <a:t> (</a:t>
            </a:r>
            <a:r>
              <a:rPr lang="en-US" sz="3200" dirty="0" err="1" smtClean="0">
                <a:latin typeface="Consolas" pitchFamily="49" charset="0"/>
              </a:rPr>
              <a:t>boolean_condition</a:t>
            </a:r>
            <a:r>
              <a:rPr lang="en-US" sz="3200" dirty="0" smtClean="0">
                <a:latin typeface="Consolas" pitchFamily="49" charset="0"/>
              </a:rPr>
              <a:t> 1){</a:t>
            </a:r>
            <a:endParaRPr lang="en-US" sz="3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	if(</a:t>
            </a:r>
            <a:r>
              <a:rPr lang="en-US" sz="3200" dirty="0" err="1" smtClean="0">
                <a:latin typeface="Consolas" pitchFamily="49" charset="0"/>
              </a:rPr>
              <a:t>boolean_condition</a:t>
            </a:r>
            <a:r>
              <a:rPr lang="en-US" sz="3200" dirty="0" smtClean="0">
                <a:latin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</a:rPr>
              <a:t>1.a</a:t>
            </a:r>
            <a:r>
              <a:rPr lang="en-US" sz="3200" dirty="0" smtClean="0">
                <a:latin typeface="Consolas" pitchFamily="49" charset="0"/>
              </a:rPr>
              <a:t>){</a:t>
            </a:r>
          </a:p>
          <a:p>
            <a:r>
              <a:rPr lang="en-US" sz="3200" dirty="0" smtClean="0">
                <a:latin typeface="Consolas" pitchFamily="49" charset="0"/>
              </a:rPr>
              <a:t>		</a:t>
            </a: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</a:rPr>
              <a:t>//Inner if block</a:t>
            </a:r>
            <a:endParaRPr lang="en-US" sz="3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	</a:t>
            </a:r>
            <a:r>
              <a:rPr lang="en-US" sz="32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	</a:t>
            </a:r>
            <a:r>
              <a:rPr lang="en-US" sz="3200" dirty="0" smtClean="0">
                <a:latin typeface="Consolas" pitchFamily="49" charset="0"/>
              </a:rPr>
              <a:t>else{</a:t>
            </a:r>
          </a:p>
          <a:p>
            <a:r>
              <a:rPr lang="en-US" sz="3200" dirty="0" smtClean="0">
                <a:latin typeface="Consolas" pitchFamily="49" charset="0"/>
              </a:rPr>
              <a:t>	</a:t>
            </a:r>
            <a:r>
              <a:rPr lang="en-US" sz="3200" dirty="0" smtClean="0">
                <a:latin typeface="Consolas" pitchFamily="49" charset="0"/>
              </a:rPr>
              <a:t>	</a:t>
            </a:r>
            <a:r>
              <a:rPr lang="en-US" sz="3200" dirty="0" smtClean="0">
                <a:solidFill>
                  <a:srgbClr val="92D050"/>
                </a:solidFill>
                <a:latin typeface="Consolas" pitchFamily="49" charset="0"/>
              </a:rPr>
              <a:t>//Inner else block</a:t>
            </a:r>
            <a:endParaRPr lang="en-US" sz="3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	</a:t>
            </a:r>
            <a:r>
              <a:rPr lang="en-US" sz="32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}</a:t>
            </a:r>
            <a:endParaRPr lang="en-US" sz="3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92D050"/>
                </a:solidFill>
                <a:latin typeface="Consolas" pitchFamily="49" charset="0"/>
              </a:rPr>
              <a:t>else</a:t>
            </a:r>
            <a:r>
              <a:rPr lang="en-US" sz="3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3200" dirty="0" smtClean="0">
                <a:solidFill>
                  <a:srgbClr val="92D05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sz="3200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3200" dirty="0" smtClean="0"/>
          </a:p>
          <a:p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[a&lt;10 and div by 3]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8001000" cy="486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5334000"/>
            <a:ext cx="5257800" cy="685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[a&lt;10 not div by 3]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6186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90600" y="5486400"/>
            <a:ext cx="5257800" cy="6096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[a is not less than 10]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1"/>
            <a:ext cx="8458200" cy="47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5486400"/>
            <a:ext cx="5257800" cy="533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8229600" y="5791200"/>
            <a:ext cx="6096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028095" y="1447800"/>
            <a:ext cx="7506305" cy="4419600"/>
            <a:chOff x="1028095" y="1447800"/>
            <a:chExt cx="7506305" cy="4419600"/>
          </a:xfrm>
        </p:grpSpPr>
        <p:sp>
          <p:nvSpPr>
            <p:cNvPr id="5" name="Diamond 4"/>
            <p:cNvSpPr/>
            <p:nvPr/>
          </p:nvSpPr>
          <p:spPr>
            <a:xfrm>
              <a:off x="2080381" y="2359781"/>
              <a:ext cx="1473200" cy="982133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Case 1</a:t>
              </a:r>
              <a:endParaRPr lang="en-US" dirty="0"/>
            </a:p>
          </p:txBody>
        </p:sp>
        <p:sp>
          <p:nvSpPr>
            <p:cNvPr id="6" name="Diamond 5"/>
            <p:cNvSpPr/>
            <p:nvPr/>
          </p:nvSpPr>
          <p:spPr>
            <a:xfrm>
              <a:off x="2080381" y="3622524"/>
              <a:ext cx="1473200" cy="982133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Case 2</a:t>
              </a:r>
              <a:endParaRPr lang="en-US" dirty="0"/>
            </a:p>
          </p:txBody>
        </p:sp>
        <p:sp>
          <p:nvSpPr>
            <p:cNvPr id="7" name="Diamond 6"/>
            <p:cNvSpPr/>
            <p:nvPr/>
          </p:nvSpPr>
          <p:spPr>
            <a:xfrm>
              <a:off x="2010228" y="4885267"/>
              <a:ext cx="1613505" cy="982133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Default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65562" y="2605314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Statement 1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35714" y="3868057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Statement 2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35714" y="5130800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Statement </a:t>
              </a:r>
              <a:r>
                <a:rPr lang="en-US" dirty="0" smtClean="0"/>
                <a:t>default</a:t>
              </a:r>
              <a:endParaRPr lang="en-US" dirty="0" smtClean="0"/>
            </a:p>
          </p:txBody>
        </p: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>
              <a:off x="2816981" y="3341914"/>
              <a:ext cx="0" cy="280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7" idx="0"/>
            </p:cNvCxnSpPr>
            <p:nvPr/>
          </p:nvCxnSpPr>
          <p:spPr>
            <a:xfrm>
              <a:off x="2816981" y="4604657"/>
              <a:ext cx="0" cy="280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>
              <a:off x="3553581" y="2850848"/>
              <a:ext cx="9119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9" idx="1"/>
            </p:cNvCxnSpPr>
            <p:nvPr/>
          </p:nvCxnSpPr>
          <p:spPr>
            <a:xfrm>
              <a:off x="3553581" y="4113590"/>
              <a:ext cx="9821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10" idx="1"/>
            </p:cNvCxnSpPr>
            <p:nvPr/>
          </p:nvCxnSpPr>
          <p:spPr>
            <a:xfrm>
              <a:off x="3623733" y="5376333"/>
              <a:ext cx="9119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6359676" y="2605314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Break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429829" y="5130800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Break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429829" y="3868057"/>
              <a:ext cx="1613505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Break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8" idx="3"/>
              <a:endCxn id="29" idx="1"/>
            </p:cNvCxnSpPr>
            <p:nvPr/>
          </p:nvCxnSpPr>
          <p:spPr>
            <a:xfrm>
              <a:off x="6079067" y="2850848"/>
              <a:ext cx="2806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3"/>
              <a:endCxn id="31" idx="1"/>
            </p:cNvCxnSpPr>
            <p:nvPr/>
          </p:nvCxnSpPr>
          <p:spPr>
            <a:xfrm>
              <a:off x="6149219" y="4113590"/>
              <a:ext cx="2806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3"/>
              <a:endCxn id="30" idx="1"/>
            </p:cNvCxnSpPr>
            <p:nvPr/>
          </p:nvCxnSpPr>
          <p:spPr>
            <a:xfrm>
              <a:off x="6149219" y="5376333"/>
              <a:ext cx="2806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571447" y="1447800"/>
              <a:ext cx="561219" cy="5612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852057" y="2009019"/>
              <a:ext cx="0" cy="280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hape 48"/>
            <p:cNvCxnSpPr>
              <a:stCxn id="29" idx="3"/>
              <a:endCxn id="43" idx="0"/>
            </p:cNvCxnSpPr>
            <p:nvPr/>
          </p:nvCxnSpPr>
          <p:spPr>
            <a:xfrm>
              <a:off x="7973181" y="2850848"/>
              <a:ext cx="561219" cy="287624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31" idx="3"/>
              <a:endCxn id="43" idx="0"/>
            </p:cNvCxnSpPr>
            <p:nvPr/>
          </p:nvCxnSpPr>
          <p:spPr>
            <a:xfrm>
              <a:off x="8043333" y="4113590"/>
              <a:ext cx="491067" cy="161350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hape 52"/>
            <p:cNvCxnSpPr>
              <a:stCxn id="30" idx="3"/>
              <a:endCxn id="43" idx="0"/>
            </p:cNvCxnSpPr>
            <p:nvPr/>
          </p:nvCxnSpPr>
          <p:spPr>
            <a:xfrm>
              <a:off x="8043333" y="5376333"/>
              <a:ext cx="491067" cy="35076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1098247" y="3201610"/>
              <a:ext cx="1403048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001">
              <a:schemeClr val="lt2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Unmatched</a:t>
              </a:r>
              <a:endParaRPr lang="en-US" b="1" dirty="0" smtClean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028095" y="4464352"/>
              <a:ext cx="1403048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001">
              <a:schemeClr val="lt2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Unmatched</a:t>
              </a:r>
              <a:endParaRPr lang="en-US" b="1" dirty="0" smtClean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343124" y="2009019"/>
              <a:ext cx="1192591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001">
              <a:schemeClr val="lt2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Matched</a:t>
              </a:r>
              <a:endParaRPr lang="en-US" b="1" dirty="0" smtClean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343124" y="3271762"/>
              <a:ext cx="1192591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001">
              <a:schemeClr val="lt2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Matched</a:t>
              </a:r>
              <a:endParaRPr lang="en-US" b="1" dirty="0" smtClean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343124" y="4534505"/>
              <a:ext cx="1192591" cy="4910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001">
              <a:schemeClr val="lt2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Matched</a:t>
              </a:r>
              <a:endParaRPr lang="en-US" b="1" dirty="0" smtClean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switch</a:t>
            </a:r>
            <a:r>
              <a:rPr lang="en-IN" dirty="0" smtClean="0">
                <a:latin typeface="Consolas" pitchFamily="49" charset="0"/>
              </a:rPr>
              <a:t>(expression) { </a:t>
            </a:r>
            <a:endParaRPr lang="en-IN" dirty="0" smtClean="0">
              <a:latin typeface="Consolas" pitchFamily="49" charset="0"/>
            </a:endParaRP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case</a:t>
            </a:r>
            <a:r>
              <a:rPr lang="en-IN" dirty="0" smtClean="0">
                <a:latin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</a:rPr>
              <a:t>value : </a:t>
            </a:r>
            <a:endParaRPr lang="en-IN" dirty="0" smtClean="0">
              <a:latin typeface="Consolas" pitchFamily="49" charset="0"/>
            </a:endParaRP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// </a:t>
            </a:r>
            <a:r>
              <a:rPr lang="en-IN" dirty="0" smtClean="0">
                <a:latin typeface="Consolas" pitchFamily="49" charset="0"/>
              </a:rPr>
              <a:t>Statements </a:t>
            </a:r>
            <a:endParaRPr lang="en-IN" dirty="0" smtClean="0">
              <a:latin typeface="Consolas" pitchFamily="49" charset="0"/>
            </a:endParaRP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IN" dirty="0" smtClean="0">
                <a:latin typeface="Consolas" pitchFamily="49" charset="0"/>
              </a:rPr>
              <a:t>; </a:t>
            </a:r>
            <a:endParaRPr lang="en-IN" dirty="0" smtClean="0">
              <a:latin typeface="Consolas" pitchFamily="49" charset="0"/>
            </a:endParaRP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case</a:t>
            </a:r>
            <a:r>
              <a:rPr lang="en-IN" dirty="0" smtClean="0">
                <a:latin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</a:rPr>
              <a:t>value : </a:t>
            </a:r>
            <a:endParaRPr lang="en-IN" dirty="0" smtClean="0">
              <a:latin typeface="Consolas" pitchFamily="49" charset="0"/>
            </a:endParaRP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// </a:t>
            </a:r>
            <a:r>
              <a:rPr lang="en-IN" dirty="0" smtClean="0">
                <a:latin typeface="Consolas" pitchFamily="49" charset="0"/>
              </a:rPr>
              <a:t>Statements </a:t>
            </a:r>
            <a:endParaRPr lang="en-IN" dirty="0" smtClean="0">
              <a:latin typeface="Consolas" pitchFamily="49" charset="0"/>
            </a:endParaRP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IN" dirty="0" smtClean="0">
                <a:latin typeface="Consolas" pitchFamily="49" charset="0"/>
              </a:rPr>
              <a:t>; </a:t>
            </a:r>
            <a:endParaRPr lang="en-IN" dirty="0" smtClean="0">
              <a:latin typeface="Consolas" pitchFamily="49" charset="0"/>
            </a:endParaRP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default</a:t>
            </a:r>
            <a:r>
              <a:rPr lang="en-IN" dirty="0" smtClean="0">
                <a:latin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</a:rPr>
              <a:t>: </a:t>
            </a:r>
            <a:endParaRPr lang="en-IN" dirty="0" smtClean="0">
              <a:latin typeface="Consolas" pitchFamily="49" charset="0"/>
            </a:endParaRP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//Statements 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b</a:t>
            </a:r>
            <a:r>
              <a:rPr lang="en-IN" dirty="0" smtClean="0">
                <a:solidFill>
                  <a:srgbClr val="FF0000"/>
                </a:solidFill>
                <a:latin typeface="Consolas" pitchFamily="49" charset="0"/>
              </a:rPr>
              <a:t>reak</a:t>
            </a:r>
            <a:r>
              <a:rPr lang="en-IN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IN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[Case 1]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772400" cy="500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[Case 2]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620000" cy="493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[Case Default]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848600" cy="49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500" dirty="0" smtClean="0"/>
              <a:t>control flow (or flow of control) is the order in which individual statements,  instructions or function calls of an imperative program are executed or evaluated.</a:t>
            </a:r>
          </a:p>
          <a:p>
            <a:pPr algn="just"/>
            <a:r>
              <a:rPr lang="en-IN" sz="2500" dirty="0" smtClean="0"/>
              <a:t>Control flow statements, however, break up the flow of execution by employing decision making, looping, and branching, enabling your program to conditionally execute particular blocks of code.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Create Simple Calculator that gets inputs from user and get the choice of operation and display the results accordingly.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Control Flow Statements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524000"/>
            <a:ext cx="2895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Control Flow</a:t>
            </a:r>
            <a:endParaRPr lang="en-US" sz="2500" dirty="0"/>
          </a:p>
        </p:txBody>
      </p:sp>
      <p:sp>
        <p:nvSpPr>
          <p:cNvPr id="6" name="Rectangle 5"/>
          <p:cNvSpPr/>
          <p:nvPr/>
        </p:nvSpPr>
        <p:spPr>
          <a:xfrm>
            <a:off x="685800" y="27432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Decision Making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714500" y="2133600"/>
            <a:ext cx="27813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05200" y="27432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Looping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6172200" y="26670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Unconditional Jumps</a:t>
            </a:r>
            <a:endParaRPr lang="en-US" sz="2000" dirty="0"/>
          </a:p>
        </p:txBody>
      </p:sp>
      <p:cxnSp>
        <p:nvCxnSpPr>
          <p:cNvPr id="18" name="Straight Arrow Connector 17"/>
          <p:cNvCxnSpPr>
            <a:stCxn id="5" idx="2"/>
            <a:endCxn id="13" idx="0"/>
          </p:cNvCxnSpPr>
          <p:nvPr/>
        </p:nvCxnSpPr>
        <p:spPr>
          <a:xfrm>
            <a:off x="4495800" y="21336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4" idx="0"/>
          </p:cNvCxnSpPr>
          <p:nvPr/>
        </p:nvCxnSpPr>
        <p:spPr>
          <a:xfrm>
            <a:off x="4495800" y="2133600"/>
            <a:ext cx="27051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" y="37338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If - else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85800" y="48006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If – </a:t>
            </a:r>
            <a:r>
              <a:rPr lang="en-US" sz="2000" dirty="0" err="1" smtClean="0"/>
              <a:t>elseif</a:t>
            </a:r>
            <a:r>
              <a:rPr lang="en-US" sz="2000" dirty="0" smtClean="0"/>
              <a:t> - else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3505200" y="37338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3505200" y="48006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while</a:t>
            </a:r>
          </a:p>
          <a:p>
            <a:pPr algn="ctr"/>
            <a:r>
              <a:rPr lang="en-US" sz="2000" dirty="0" smtClean="0"/>
              <a:t>do-while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3505200" y="59436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for-each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6172200" y="43434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break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6172200" y="54102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continue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stCxn id="6" idx="2"/>
            <a:endCxn id="26" idx="0"/>
          </p:cNvCxnSpPr>
          <p:nvPr/>
        </p:nvCxnSpPr>
        <p:spPr>
          <a:xfrm>
            <a:off x="1714500" y="3429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  <a:endCxn id="27" idx="0"/>
          </p:cNvCxnSpPr>
          <p:nvPr/>
        </p:nvCxnSpPr>
        <p:spPr>
          <a:xfrm>
            <a:off x="1714500" y="4419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28" idx="0"/>
          </p:cNvCxnSpPr>
          <p:nvPr/>
        </p:nvCxnSpPr>
        <p:spPr>
          <a:xfrm>
            <a:off x="4533900" y="3429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2"/>
            <a:endCxn id="29" idx="0"/>
          </p:cNvCxnSpPr>
          <p:nvPr/>
        </p:nvCxnSpPr>
        <p:spPr>
          <a:xfrm>
            <a:off x="4533900" y="4419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2"/>
            <a:endCxn id="30" idx="0"/>
          </p:cNvCxnSpPr>
          <p:nvPr/>
        </p:nvCxnSpPr>
        <p:spPr>
          <a:xfrm>
            <a:off x="4533900" y="5638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34" idx="0"/>
          </p:cNvCxnSpPr>
          <p:nvPr/>
        </p:nvCxnSpPr>
        <p:spPr>
          <a:xfrm>
            <a:off x="7200900" y="3505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2"/>
            <a:endCxn id="35" idx="0"/>
          </p:cNvCxnSpPr>
          <p:nvPr/>
        </p:nvCxnSpPr>
        <p:spPr>
          <a:xfrm>
            <a:off x="7200900" y="5029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5800" y="57912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switch</a:t>
            </a:r>
            <a:endParaRPr lang="en-US" sz="2000" dirty="0"/>
          </a:p>
        </p:txBody>
      </p: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1714500" y="548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used to make decision based on the condition.</a:t>
            </a:r>
          </a:p>
          <a:p>
            <a:r>
              <a:rPr lang="en-US" dirty="0" smtClean="0"/>
              <a:t>It contains two block of codes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block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else block</a:t>
            </a:r>
          </a:p>
          <a:p>
            <a:r>
              <a:rPr lang="en-US" dirty="0" smtClean="0"/>
              <a:t>If requires Boolean condition [True or False]. </a:t>
            </a:r>
          </a:p>
          <a:p>
            <a:r>
              <a:rPr lang="en-US" dirty="0" smtClean="0"/>
              <a:t>If condition passed if block is executed otherwise else block is </a:t>
            </a:r>
            <a:r>
              <a:rPr lang="en-US" dirty="0" err="1" smtClean="0"/>
              <a:t>execued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</a:rPr>
              <a:t>boolean_condition</a:t>
            </a:r>
            <a:r>
              <a:rPr lang="en-US" dirty="0" smtClean="0">
                <a:latin typeface="Consolas" pitchFamily="49" charset="0"/>
              </a:rPr>
              <a:t>){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Block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9913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90600" y="5562600"/>
            <a:ext cx="5257800" cy="533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Block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1676400"/>
            <a:ext cx="8001000" cy="4775950"/>
            <a:chOff x="533400" y="1676400"/>
            <a:chExt cx="8001000" cy="47759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1676400"/>
              <a:ext cx="8001000" cy="477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990600" y="5410200"/>
              <a:ext cx="5257800" cy="533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</a:t>
            </a:r>
            <a:r>
              <a:rPr lang="en-US" dirty="0" err="1" smtClean="0"/>
              <a:t>elseif</a:t>
            </a:r>
            <a:r>
              <a:rPr lang="en-US" dirty="0" smtClean="0"/>
              <a:t> -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</a:rPr>
              <a:t>boolean_condition</a:t>
            </a:r>
            <a:r>
              <a:rPr lang="en-US" dirty="0" smtClean="0">
                <a:latin typeface="Consolas" pitchFamily="49" charset="0"/>
              </a:rPr>
              <a:t>){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>else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boolean_condition2</a:t>
            </a:r>
            <a:r>
              <a:rPr lang="en-US" dirty="0" smtClean="0">
                <a:latin typeface="Consolas" pitchFamily="49" charset="0"/>
              </a:rPr>
              <a:t>){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>//block of code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//block of code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</a:t>
            </a:r>
            <a:r>
              <a:rPr lang="en-US" dirty="0" err="1" smtClean="0"/>
              <a:t>elseif</a:t>
            </a:r>
            <a:r>
              <a:rPr lang="en-US" dirty="0" smtClean="0"/>
              <a:t> - else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8676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5715000"/>
            <a:ext cx="5257800" cy="533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329</Words>
  <Application>Microsoft Office PowerPoint</Application>
  <PresentationFormat>On-screen Show (4:3)</PresentationFormat>
  <Paragraphs>113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Control Flow</vt:lpstr>
      <vt:lpstr>Control Flow Statements</vt:lpstr>
      <vt:lpstr>Types Control Flow Statements</vt:lpstr>
      <vt:lpstr>Decision Making </vt:lpstr>
      <vt:lpstr>Syntax</vt:lpstr>
      <vt:lpstr>if Block</vt:lpstr>
      <vt:lpstr>else Block</vt:lpstr>
      <vt:lpstr>if – elseif - else</vt:lpstr>
      <vt:lpstr>if – elseif - else</vt:lpstr>
      <vt:lpstr>Problems</vt:lpstr>
      <vt:lpstr>Nested IF</vt:lpstr>
      <vt:lpstr>Example [a&lt;10 and div by 3]</vt:lpstr>
      <vt:lpstr>Example [a&lt;10 not div by 3]</vt:lpstr>
      <vt:lpstr>Example [a is not less than 10]</vt:lpstr>
      <vt:lpstr>Switch</vt:lpstr>
      <vt:lpstr>Syntax</vt:lpstr>
      <vt:lpstr>Example [Case 1]</vt:lpstr>
      <vt:lpstr>Example [Case 2]</vt:lpstr>
      <vt:lpstr>Example [Case Default]</vt:lpstr>
      <vt:lpstr>Problem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234</cp:revision>
  <dcterms:created xsi:type="dcterms:W3CDTF">2018-07-08T09:57:08Z</dcterms:created>
  <dcterms:modified xsi:type="dcterms:W3CDTF">2018-07-17T10:57:30Z</dcterms:modified>
</cp:coreProperties>
</file>