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89" r:id="rId4"/>
    <p:sldId id="291" r:id="rId5"/>
    <p:sldId id="292" r:id="rId6"/>
    <p:sldId id="287" r:id="rId7"/>
    <p:sldId id="295" r:id="rId8"/>
    <p:sldId id="294" r:id="rId9"/>
    <p:sldId id="296" r:id="rId10"/>
    <p:sldId id="297" r:id="rId11"/>
    <p:sldId id="298" r:id="rId12"/>
    <p:sldId id="29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string_startswith.htm" TargetMode="External"/><Relationship Id="rId3" Type="http://schemas.openxmlformats.org/officeDocument/2006/relationships/hyperlink" Target="https://www.tutorialspoint.com/java/java_string_replace.htm" TargetMode="External"/><Relationship Id="rId7" Type="http://schemas.openxmlformats.org/officeDocument/2006/relationships/hyperlink" Target="https://www.tutorialspoint.com/java/java_string_split_regexlimit.htm" TargetMode="External"/><Relationship Id="rId2" Type="http://schemas.openxmlformats.org/officeDocument/2006/relationships/hyperlink" Target="https://www.tutorialspoint.com/java/java_string_regionmatch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split.htm" TargetMode="External"/><Relationship Id="rId5" Type="http://schemas.openxmlformats.org/officeDocument/2006/relationships/hyperlink" Target="https://www.tutorialspoint.com/java/java_string_replacefirst.htm" TargetMode="External"/><Relationship Id="rId4" Type="http://schemas.openxmlformats.org/officeDocument/2006/relationships/hyperlink" Target="https://www.tutorialspoint.com/java/java_string_replaceall.ht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string_tolowercase_locale.htm" TargetMode="External"/><Relationship Id="rId3" Type="http://schemas.openxmlformats.org/officeDocument/2006/relationships/hyperlink" Target="https://www.tutorialspoint.com/java/java_string_subsequence.htm" TargetMode="External"/><Relationship Id="rId7" Type="http://schemas.openxmlformats.org/officeDocument/2006/relationships/hyperlink" Target="https://www.tutorialspoint.com/java/java_string_tolowercase.htm" TargetMode="External"/><Relationship Id="rId2" Type="http://schemas.openxmlformats.org/officeDocument/2006/relationships/hyperlink" Target="https://www.tutorialspoint.com/java/java_string_startswith_prefixtoffse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tochararray.htm" TargetMode="External"/><Relationship Id="rId5" Type="http://schemas.openxmlformats.org/officeDocument/2006/relationships/hyperlink" Target="https://www.tutorialspoint.com/java/java_string_substring_beginendindex.htm" TargetMode="External"/><Relationship Id="rId4" Type="http://schemas.openxmlformats.org/officeDocument/2006/relationships/hyperlink" Target="https://www.tutorialspoint.com/java/java_string_substring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string_touppercase_locale.htm" TargetMode="External"/><Relationship Id="rId7" Type="http://schemas.openxmlformats.org/officeDocument/2006/relationships/hyperlink" Target="http://www.cyber-dojo.org/review/show/QFYFdjNAkp?avatar=raccoon&amp;was_tag=36&amp;now_tag=37&amp;filename=undefined" TargetMode="External"/><Relationship Id="rId2" Type="http://schemas.openxmlformats.org/officeDocument/2006/relationships/hyperlink" Target="https://www.tutorialspoint.com/java/java_string_touppercas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valueof.htm" TargetMode="External"/><Relationship Id="rId5" Type="http://schemas.openxmlformats.org/officeDocument/2006/relationships/hyperlink" Target="https://www.tutorialspoint.com/java/java_string_trim.htm" TargetMode="External"/><Relationship Id="rId4" Type="http://schemas.openxmlformats.org/officeDocument/2006/relationships/hyperlink" Target="https://www.tutorialspoint.com/java/java_string_tostring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string_copyvalueof_dataoffsetcount.htm" TargetMode="External"/><Relationship Id="rId3" Type="http://schemas.openxmlformats.org/officeDocument/2006/relationships/hyperlink" Target="https://www.tutorialspoint.com/java/java_string_compareto_anotherstring.htm" TargetMode="External"/><Relationship Id="rId7" Type="http://schemas.openxmlformats.org/officeDocument/2006/relationships/hyperlink" Target="https://www.tutorialspoint.com/java/java_string_copyvalueof.htm" TargetMode="External"/><Relationship Id="rId2" Type="http://schemas.openxmlformats.org/officeDocument/2006/relationships/hyperlink" Target="https://www.tutorialspoint.com/java/java_string_chara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contentequals.htm" TargetMode="External"/><Relationship Id="rId5" Type="http://schemas.openxmlformats.org/officeDocument/2006/relationships/hyperlink" Target="https://www.tutorialspoint.com/java/java_string_concat.htm" TargetMode="External"/><Relationship Id="rId4" Type="http://schemas.openxmlformats.org/officeDocument/2006/relationships/hyperlink" Target="https://www.tutorialspoint.com/java/java_string_comparetoignorecase.ht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string_hashcode.htm" TargetMode="External"/><Relationship Id="rId3" Type="http://schemas.openxmlformats.org/officeDocument/2006/relationships/hyperlink" Target="https://www.tutorialspoint.com/java/java_string_equals.htm" TargetMode="External"/><Relationship Id="rId7" Type="http://schemas.openxmlformats.org/officeDocument/2006/relationships/hyperlink" Target="https://www.tutorialspoint.com/java/java_string_getchars.htm" TargetMode="External"/><Relationship Id="rId2" Type="http://schemas.openxmlformats.org/officeDocument/2006/relationships/hyperlink" Target="https://www.tutorialspoint.com/java/java_string_endswi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getbytes_charsetname.htm" TargetMode="External"/><Relationship Id="rId5" Type="http://schemas.openxmlformats.org/officeDocument/2006/relationships/hyperlink" Target="https://www.tutorialspoint.com/java/java_string_getbytes.htm" TargetMode="External"/><Relationship Id="rId4" Type="http://schemas.openxmlformats.org/officeDocument/2006/relationships/hyperlink" Target="https://www.tutorialspoint.com/java/java_string_equalsignorecase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string_indexof_fromindex.htm" TargetMode="External"/><Relationship Id="rId7" Type="http://schemas.openxmlformats.org/officeDocument/2006/relationships/hyperlink" Target="https://www.tutorialspoint.com/java/java_string_lastindexof.htm" TargetMode="External"/><Relationship Id="rId2" Type="http://schemas.openxmlformats.org/officeDocument/2006/relationships/hyperlink" Target="https://www.tutorialspoint.com/java/java_string_indexof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intern.htm" TargetMode="External"/><Relationship Id="rId5" Type="http://schemas.openxmlformats.org/officeDocument/2006/relationships/hyperlink" Target="https://www.tutorialspoint.com/java/java_string_indexof_strfromindex.htm" TargetMode="External"/><Relationship Id="rId4" Type="http://schemas.openxmlformats.org/officeDocument/2006/relationships/hyperlink" Target="https://www.tutorialspoint.com/java/java_string_indexof_str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string_lastindexof_str.htm" TargetMode="External"/><Relationship Id="rId7" Type="http://schemas.openxmlformats.org/officeDocument/2006/relationships/hyperlink" Target="https://www.tutorialspoint.com/java/java_string_regionmatches_ignorecase.htm" TargetMode="External"/><Relationship Id="rId2" Type="http://schemas.openxmlformats.org/officeDocument/2006/relationships/hyperlink" Target="https://www.tutorialspoint.com/java/java_string_lastindexof_chfrom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matches.htm" TargetMode="External"/><Relationship Id="rId5" Type="http://schemas.openxmlformats.org/officeDocument/2006/relationships/hyperlink" Target="https://www.tutorialspoint.com/java/java_string_length.htm" TargetMode="External"/><Relationship Id="rId4" Type="http://schemas.openxmlformats.org/officeDocument/2006/relationships/hyperlink" Target="https://www.tutorialspoint.com/java/java_string_lastindexof_from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String Class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097280"/>
          <a:ext cx="8229600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regionMatches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toffset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, String other,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ooffset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len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if two string regions are equal.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3"/>
                        </a:rPr>
                        <a:t>String 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3"/>
                        </a:rPr>
                        <a:t>replace(char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3"/>
                        </a:rPr>
                        <a:t>oldChar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3"/>
                        </a:rPr>
                        <a:t>, char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3"/>
                        </a:rPr>
                        <a:t>newChar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3"/>
                        </a:rPr>
                        <a:t>)</a:t>
                      </a:r>
                      <a:endParaRPr 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string resulting from replacing all occurrences of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oldChar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this string with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newChar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replaceAll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regex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, String replacement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Replaces each substring of this string that matches the given regular expression with the given replacement.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5"/>
                        </a:rPr>
                        <a:t>String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5"/>
                        </a:rPr>
                        <a:t>replaceFirst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5"/>
                        </a:rPr>
                        <a:t>(String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5"/>
                        </a:rPr>
                        <a:t>regex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5"/>
                        </a:rPr>
                        <a:t>, String replacement)</a:t>
                      </a:r>
                      <a:endParaRPr 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Replaces the first substring of this string that matches the given regular expression with the given replacement.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String[] split(String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regex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Splits this string around matches of the given regular expression.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String[] split(String regex, int limit)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Splits this string around matches of the given regular expression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threshold.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startsWith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(String prefix)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if this string starts with the specified prefix.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097280"/>
          <a:ext cx="8229600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startsWith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(String prefix,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toffset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if this string starts with the specified prefix beginning a specified index.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CharSequence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subSequence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beginIndex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endIndex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endParaRPr 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character sequence that is a subsequence of this sequence.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String substring(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beginIndex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string that is a substring of this 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b="1" u="none" strike="noStrike" dirty="0" smtClean="0">
                          <a:solidFill>
                            <a:srgbClr val="016C22"/>
                          </a:solidFill>
                          <a:hlinkClick r:id="rId5"/>
                        </a:rPr>
                        <a:t>String 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5"/>
                        </a:rPr>
                        <a:t>substring(</a:t>
                      </a:r>
                      <a:r>
                        <a:rPr lang="en-US" b="1" u="none" strike="noStrike" dirty="0" err="1">
                          <a:solidFill>
                            <a:srgbClr val="016C22"/>
                          </a:solidFill>
                          <a:hlinkClick r:id="rId5"/>
                        </a:rPr>
                        <a:t>int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5"/>
                        </a:rPr>
                        <a:t> </a:t>
                      </a:r>
                      <a:r>
                        <a:rPr lang="en-US" b="1" u="none" strike="noStrike" dirty="0" err="1">
                          <a:solidFill>
                            <a:srgbClr val="016C22"/>
                          </a:solidFill>
                          <a:hlinkClick r:id="rId5"/>
                        </a:rPr>
                        <a:t>beginIndex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5"/>
                        </a:rPr>
                        <a:t>, </a:t>
                      </a:r>
                      <a:r>
                        <a:rPr lang="en-US" b="1" u="none" strike="noStrike" dirty="0" err="1">
                          <a:solidFill>
                            <a:srgbClr val="016C22"/>
                          </a:solidFill>
                          <a:hlinkClick r:id="rId5"/>
                        </a:rPr>
                        <a:t>int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5"/>
                        </a:rPr>
                        <a:t> </a:t>
                      </a:r>
                      <a:r>
                        <a:rPr lang="en-US" b="1" u="none" strike="noStrike" dirty="0" err="1">
                          <a:solidFill>
                            <a:srgbClr val="016C22"/>
                          </a:solidFill>
                          <a:hlinkClick r:id="rId5"/>
                        </a:rPr>
                        <a:t>endIndex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5"/>
                        </a:rPr>
                        <a:t>)</a:t>
                      </a:r>
                      <a:endParaRPr 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string that is a substring of this 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char[]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toCharArray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Converts this string to a new character array.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toLowerCase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()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Converts all of the characters in this String to lower case using the rules of the default locale.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toLowerCase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(Locale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locale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Converts all of the characters in this String to lower case using the rules of the given Locale.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097280"/>
          <a:ext cx="82296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toUpperCase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Converts all of the characters in this String to upper case using the rules of the default locale.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toUpperCase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(Locale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locale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endParaRPr lang="en-US" sz="1800" b="1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Converts all of the characters in this String to upper case using the rules of the given Locale.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4"/>
                        </a:rPr>
                        <a:t>String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4"/>
                        </a:rPr>
                        <a:t>toString</a:t>
                      </a:r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4"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This object (which is already a string!) is itself returned.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String trim()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string, with leading and trailing whitespace omitted.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static 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valueOf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(primitive data type x)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string representation of the passed data type argument.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51054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www.cyber-dojo.org/review/show/QFYFdjNAkp?avatar=raccoon&amp;was_tag=36&amp;now_tag=37&amp;filename=undefined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java string is an object.</a:t>
            </a:r>
          </a:p>
          <a:p>
            <a:r>
              <a:rPr lang="en-IN" dirty="0" smtClean="0"/>
              <a:t>It is immutable.</a:t>
            </a:r>
          </a:p>
          <a:p>
            <a:r>
              <a:rPr lang="en-IN" dirty="0" smtClean="0"/>
              <a:t>String class comes from </a:t>
            </a:r>
            <a:r>
              <a:rPr lang="en-IN" dirty="0" err="1" smtClean="0"/>
              <a:t>java.lang.String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contains library functions helps handle the string operations.</a:t>
            </a:r>
          </a:p>
          <a:p>
            <a:r>
              <a:rPr lang="en-IN" dirty="0" smtClean="0"/>
              <a:t>Types of String creation</a:t>
            </a:r>
          </a:p>
          <a:p>
            <a:pPr lvl="1"/>
            <a:r>
              <a:rPr lang="en-IN" dirty="0" smtClean="0"/>
              <a:t>String Literals.</a:t>
            </a:r>
          </a:p>
          <a:p>
            <a:pPr lvl="1"/>
            <a:r>
              <a:rPr lang="en-IN" dirty="0" smtClean="0"/>
              <a:t>String Object.</a:t>
            </a:r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900" dirty="0" smtClean="0"/>
              <a:t>String </a:t>
            </a:r>
            <a:r>
              <a:rPr lang="en-IN" sz="2900" dirty="0" err="1" smtClean="0"/>
              <a:t>stringObject</a:t>
            </a:r>
            <a:r>
              <a:rPr lang="en-IN" sz="2900" dirty="0" smtClean="0"/>
              <a:t> = “XXXXXX”;</a:t>
            </a:r>
            <a:endParaRPr lang="en-US" sz="2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90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String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data = “</a:t>
            </a:r>
            <a:r>
              <a:rPr kumimoji="0" lang="en-IN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HelloWorld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”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29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String </a:t>
            </a:r>
            <a:r>
              <a:rPr kumimoji="0" lang="en-I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stringObject</a:t>
            </a: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= new String(“XXXXXX”);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String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data =  new String(“</a:t>
            </a:r>
            <a:r>
              <a:rPr kumimoji="0" lang="en-IN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HelloWorld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”);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4114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2133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String constant pool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Created string are available string constant pool.</a:t>
            </a:r>
          </a:p>
          <a:p>
            <a:r>
              <a:rPr lang="en-IN" dirty="0" smtClean="0"/>
              <a:t>When we need new string if pool contains simply the same reference is assigned if not then new string is created and assigned.</a:t>
            </a:r>
          </a:p>
          <a:p>
            <a:r>
              <a:rPr lang="en-IN" dirty="0" smtClean="0"/>
              <a:t>It is preferred and efficient way in handling strings.</a:t>
            </a:r>
          </a:p>
          <a:p>
            <a:r>
              <a:rPr lang="en-IN" dirty="0" smtClean="0"/>
              <a:t>If string created with new keyword then the string is created in heap </a:t>
            </a:r>
            <a:r>
              <a:rPr lang="en-IN" dirty="0" err="1" smtClean="0"/>
              <a:t>memmory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</a:t>
            </a:r>
            <a:r>
              <a:rPr lang="en-IN" dirty="0" smtClean="0"/>
              <a:t>Literal </a:t>
            </a:r>
            <a:r>
              <a:rPr lang="en-IN" dirty="0" err="1" smtClean="0"/>
              <a:t>vs</a:t>
            </a:r>
            <a:r>
              <a:rPr lang="en-IN" dirty="0" smtClean="0"/>
              <a:t> String 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3733800"/>
            <a:ext cx="34290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4419600"/>
            <a:ext cx="2209800" cy="1371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72210" y="4419600"/>
            <a:ext cx="21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String constant pool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733800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 Memory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56955" y="4800600"/>
            <a:ext cx="14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8559" y="3886200"/>
            <a:ext cx="14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8559" y="5269468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“Welcome”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124200"/>
            <a:ext cx="4114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mbria" pitchFamily="18" charset="0"/>
                <a:ea typeface="Cambria" pitchFamily="18" charset="0"/>
              </a:rPr>
              <a:t>String </a:t>
            </a:r>
            <a:r>
              <a:rPr lang="en-US" sz="25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data1</a:t>
            </a:r>
            <a:r>
              <a:rPr lang="en-US" sz="2500" dirty="0" smtClean="0">
                <a:latin typeface="Cambria" pitchFamily="18" charset="0"/>
                <a:ea typeface="Cambria" pitchFamily="18" charset="0"/>
              </a:rPr>
              <a:t> = “Hello World”;</a:t>
            </a:r>
          </a:p>
          <a:p>
            <a:endParaRPr lang="en-US" sz="25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500" dirty="0" smtClean="0">
                <a:latin typeface="Cambria" pitchFamily="18" charset="0"/>
                <a:ea typeface="Cambria" pitchFamily="18" charset="0"/>
              </a:rPr>
              <a:t>String </a:t>
            </a:r>
            <a:r>
              <a:rPr lang="en-US" sz="25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data2 </a:t>
            </a:r>
            <a:r>
              <a:rPr lang="en-US" sz="2500" dirty="0" smtClean="0">
                <a:latin typeface="Cambria" pitchFamily="18" charset="0"/>
                <a:ea typeface="Cambria" pitchFamily="18" charset="0"/>
              </a:rPr>
              <a:t>= “Hello World</a:t>
            </a:r>
            <a:r>
              <a:rPr lang="en-US" sz="2500" dirty="0" smtClean="0">
                <a:latin typeface="Cambria" pitchFamily="18" charset="0"/>
                <a:ea typeface="Cambria" pitchFamily="18" charset="0"/>
              </a:rPr>
              <a:t>”;</a:t>
            </a:r>
          </a:p>
          <a:p>
            <a:endParaRPr lang="en-US" sz="25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500" dirty="0" smtClean="0">
                <a:latin typeface="Cambria" pitchFamily="18" charset="0"/>
                <a:ea typeface="Cambria" pitchFamily="18" charset="0"/>
              </a:rPr>
              <a:t>String </a:t>
            </a:r>
            <a:r>
              <a:rPr lang="en-US" sz="25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data3 </a:t>
            </a:r>
            <a:r>
              <a:rPr lang="en-US" sz="2500" dirty="0" smtClean="0">
                <a:latin typeface="Cambria" pitchFamily="18" charset="0"/>
                <a:ea typeface="Cambria" pitchFamily="18" charset="0"/>
              </a:rPr>
              <a:t>= “</a:t>
            </a:r>
            <a:r>
              <a:rPr lang="en-US" sz="2500" dirty="0" smtClean="0">
                <a:latin typeface="Cambria" pitchFamily="18" charset="0"/>
                <a:ea typeface="Cambria" pitchFamily="18" charset="0"/>
              </a:rPr>
              <a:t>Welcome”;</a:t>
            </a:r>
            <a:endParaRPr lang="en-US" sz="2500" dirty="0" smtClean="0"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1752600" y="3505200"/>
            <a:ext cx="4204355" cy="148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1752600" y="4343400"/>
            <a:ext cx="4204355" cy="64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1600200"/>
            <a:ext cx="670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mbria" pitchFamily="18" charset="0"/>
                <a:ea typeface="Cambria" pitchFamily="18" charset="0"/>
              </a:rPr>
              <a:t>String </a:t>
            </a:r>
            <a:r>
              <a:rPr lang="en-US" sz="25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data4</a:t>
            </a:r>
            <a:r>
              <a:rPr lang="en-US" sz="2500" dirty="0" smtClean="0">
                <a:latin typeface="Cambria" pitchFamily="18" charset="0"/>
                <a:ea typeface="Cambria" pitchFamily="18" charset="0"/>
              </a:rPr>
              <a:t> = new String(“Hello World”);</a:t>
            </a:r>
          </a:p>
        </p:txBody>
      </p:sp>
      <p:cxnSp>
        <p:nvCxnSpPr>
          <p:cNvPr id="21" name="Straight Arrow Connector 20"/>
          <p:cNvCxnSpPr>
            <a:endCxn id="13" idx="1"/>
          </p:cNvCxnSpPr>
          <p:nvPr/>
        </p:nvCxnSpPr>
        <p:spPr>
          <a:xfrm>
            <a:off x="1905000" y="5105400"/>
            <a:ext cx="4533559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743200" y="1981200"/>
            <a:ext cx="443848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43000"/>
          <a:ext cx="8305800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/>
                <a:gridCol w="41529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char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charAt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index)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character at the specified index.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compareTo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anotherString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Compares two strings lexicographically.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compareToIgnoreCase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Compares two strings lexicographically, ignoring case differences.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concat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Concatenates the specified string to the end of this 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contentEquals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StringBuffer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sb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and only if this String represents the same sequence of characters as the specified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static 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copyValueOf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(char[]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data)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that represents the character sequence in the array specified.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static 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copyValueOf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(char[] data,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 offset,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 count)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Sub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with offset and count that represents the character sequence in the array specified.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43000"/>
          <a:ext cx="8305800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/>
                <a:gridCol w="41529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endsWith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(String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suffix)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if this string ends with the specified suffix.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u="none" strike="noStrike" dirty="0" err="1" smtClean="0">
                          <a:solidFill>
                            <a:srgbClr val="313131"/>
                          </a:solidFill>
                          <a:hlinkClick r:id="rId3"/>
                        </a:rPr>
                        <a:t>boolean</a:t>
                      </a:r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3"/>
                        </a:rPr>
                        <a:t> equals(Object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3"/>
                        </a:rPr>
                        <a:t>anObject</a:t>
                      </a:r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3"/>
                        </a:rPr>
                        <a:t>)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Compares this string to the specified object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equalsIgnoreCase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anotherString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Compares this String to another String, ignoring case considerations.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byte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getBytes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Encodes this String into a sequence of bytes using the platform's default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charset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storing the result into a new byte array.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byte[]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getBytes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charsetName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Encodes this String into a sequence of bytes using the named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charset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storing the result into a new byte array.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void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getChars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srcBegin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srcEnd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char[]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dst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dstBegin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Copies characters from this string into the destination character array.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hashCode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()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hash code for this 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43000"/>
          <a:ext cx="8305800" cy="477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/>
                <a:gridCol w="41529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character.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ch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fromIndex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character, starting the search at the specified index.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substring.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fromIndex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substring, starting at the specified index.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b="1" u="none" strike="noStrike" dirty="0" smtClean="0">
                          <a:solidFill>
                            <a:srgbClr val="016C22"/>
                          </a:solidFill>
                          <a:hlinkClick r:id="rId6"/>
                        </a:rPr>
                        <a:t>String 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6"/>
                        </a:rPr>
                        <a:t>intern()</a:t>
                      </a:r>
                      <a:endParaRPr 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canonical representation for the string object.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lastIndexOf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ch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last occurrence of the specified character.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097280"/>
          <a:ext cx="8305800" cy="5640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/>
                <a:gridCol w="4152900"/>
              </a:tblGrid>
              <a:tr h="3666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lastIndexOf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fromIndex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character, starting the search at the specified index.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9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lastIndexOf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rightmost occurrence of the specified substring.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lastIndexOf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fromIndex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last occurrence of the specified substring, searching backward starting at the specified index.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length()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length of this string.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 matches(String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regex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Tells whether or not this string matches the given regular expression.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2649"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Boolean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regionMatches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boolean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</a:p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ignoreCase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</a:t>
                      </a:r>
                    </a:p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toffset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String other,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ooffset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len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Tests if two string regions are equal.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1130</Words>
  <Application>Microsoft Office PowerPoint</Application>
  <PresentationFormat>On-screen Show (4:3)</PresentationFormat>
  <Paragraphs>154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String Class in Java</vt:lpstr>
      <vt:lpstr>String</vt:lpstr>
      <vt:lpstr>Syntax</vt:lpstr>
      <vt:lpstr>String Literal</vt:lpstr>
      <vt:lpstr>String Literal vs String Object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286</cp:revision>
  <dcterms:created xsi:type="dcterms:W3CDTF">2018-07-08T09:57:08Z</dcterms:created>
  <dcterms:modified xsi:type="dcterms:W3CDTF">2018-08-13T09:16:10Z</dcterms:modified>
</cp:coreProperties>
</file>