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5" r:id="rId4"/>
    <p:sldId id="276" r:id="rId5"/>
    <p:sldId id="277" r:id="rId6"/>
    <p:sldId id="286" r:id="rId7"/>
    <p:sldId id="28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94" r:id="rId18"/>
    <p:sldId id="295" r:id="rId19"/>
    <p:sldId id="297" r:id="rId20"/>
    <p:sldId id="298" r:id="rId21"/>
    <p:sldId id="296" r:id="rId22"/>
    <p:sldId id="299" r:id="rId23"/>
    <p:sldId id="289" r:id="rId24"/>
    <p:sldId id="290" r:id="rId25"/>
    <p:sldId id="293" r:id="rId26"/>
    <p:sldId id="291" r:id="rId27"/>
    <p:sldId id="292" r:id="rId28"/>
    <p:sldId id="301" r:id="rId29"/>
    <p:sldId id="300" r:id="rId30"/>
    <p:sldId id="302" r:id="rId31"/>
    <p:sldId id="303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sekaranap/CS8392-Workspace/tree/master/U4-ProduserConsumerWithSyn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Running</a:t>
            </a:r>
          </a:p>
          <a:p>
            <a:pPr lvl="1"/>
            <a:r>
              <a:rPr lang="en-US" dirty="0" smtClean="0"/>
              <a:t>The thread is in running state if the thread scheduler has selected it.</a:t>
            </a:r>
          </a:p>
          <a:p>
            <a:r>
              <a:rPr lang="en-IN" dirty="0" smtClean="0"/>
              <a:t>Non-</a:t>
            </a:r>
            <a:r>
              <a:rPr lang="en-IN" dirty="0" err="1" smtClean="0"/>
              <a:t>Runnable</a:t>
            </a:r>
            <a:r>
              <a:rPr lang="en-IN" dirty="0" smtClean="0"/>
              <a:t>/Blocked/Waiting</a:t>
            </a:r>
          </a:p>
          <a:p>
            <a:pPr lvl="1"/>
            <a:r>
              <a:rPr lang="en-US" dirty="0" smtClean="0"/>
              <a:t>This is the state when the thread is still alive, but is currently not eligible to run.</a:t>
            </a:r>
          </a:p>
          <a:p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A thread is in terminated or dead state when its run() method exits.</a:t>
            </a:r>
          </a:p>
          <a:p>
            <a:pPr lvl="1"/>
            <a:r>
              <a:rPr lang="en-IN" dirty="0" smtClean="0"/>
              <a:t>It is no longer available to execute.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class must extend form Thread.</a:t>
            </a:r>
          </a:p>
          <a:p>
            <a:r>
              <a:rPr lang="en-IN" dirty="0" smtClean="0"/>
              <a:t>Override run() method of Thread class.</a:t>
            </a:r>
          </a:p>
          <a:p>
            <a:r>
              <a:rPr lang="en-IN" dirty="0" smtClean="0"/>
              <a:t>Create an instance for user thread class .</a:t>
            </a:r>
          </a:p>
          <a:p>
            <a:r>
              <a:rPr lang="en-IN" dirty="0" smtClean="0"/>
              <a:t>Call the start method to invoke the thread.</a:t>
            </a:r>
          </a:p>
          <a:p>
            <a:r>
              <a:rPr lang="en-IN" dirty="0" err="1" smtClean="0"/>
              <a:t>LifeCycle</a:t>
            </a:r>
            <a:r>
              <a:rPr lang="en-IN" dirty="0" smtClean="0"/>
              <a:t> Methods</a:t>
            </a:r>
          </a:p>
          <a:p>
            <a:pPr lvl="1"/>
            <a:r>
              <a:rPr lang="en-IN" dirty="0" smtClean="0"/>
              <a:t>void start()</a:t>
            </a:r>
          </a:p>
          <a:p>
            <a:pPr lvl="1"/>
            <a:r>
              <a:rPr lang="en-IN" dirty="0" smtClean="0"/>
              <a:t>void run()</a:t>
            </a:r>
          </a:p>
          <a:p>
            <a:pPr lvl="1"/>
            <a:r>
              <a:rPr lang="en-IN" dirty="0" smtClean="0"/>
              <a:t>void wait()</a:t>
            </a:r>
          </a:p>
          <a:p>
            <a:pPr lvl="1"/>
            <a:r>
              <a:rPr lang="en-IN" dirty="0" smtClean="0"/>
              <a:t>void stop()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Thread That Prints </a:t>
            </a:r>
            <a:r>
              <a:rPr lang="en-IN" dirty="0" err="1" smtClean="0"/>
              <a:t>upto</a:t>
            </a:r>
            <a:r>
              <a:rPr lang="en-IN" dirty="0" smtClean="0"/>
              <a:t> 10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Invoking two threads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5562600" cy="451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Fibonacci and Prime </a:t>
            </a:r>
            <a:br>
              <a:rPr lang="en-IN" sz="3200" dirty="0" smtClean="0"/>
            </a:br>
            <a:r>
              <a:rPr lang="en-IN" sz="2800" b="1" i="1" dirty="0" smtClean="0"/>
              <a:t>[Non Threading Approach] </a:t>
            </a:r>
            <a:endParaRPr lang="en-US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901" y="1543050"/>
            <a:ext cx="799097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Fibonacci and Prime </a:t>
            </a:r>
            <a:br>
              <a:rPr lang="en-IN" sz="3600" dirty="0" smtClean="0"/>
            </a:br>
            <a:r>
              <a:rPr lang="en-IN" sz="3200" b="1" i="1" dirty="0" smtClean="0"/>
              <a:t>[Threading Approach] 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91500" cy="44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 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Multi-threaded programs may often come to a situation where multiple threads try to access the same resources and finally produce erroneous and unforeseen results.</a:t>
            </a:r>
          </a:p>
          <a:p>
            <a:r>
              <a:rPr lang="en-IN" dirty="0" smtClean="0"/>
              <a:t>This is known as problem of synchronization we need take care and impose some regulation for accessing shared resource.</a:t>
            </a:r>
          </a:p>
          <a:p>
            <a:r>
              <a:rPr lang="en-IN" dirty="0" smtClean="0"/>
              <a:t>This situation is referred to race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java synchronization is a block of code that uses the shared resources [critical part] is declared as synchronized and only one thread is allowed to access at a time.</a:t>
            </a:r>
          </a:p>
          <a:p>
            <a:r>
              <a:rPr lang="en-IN" dirty="0" smtClean="0"/>
              <a:t>Monitor monitors the shared resource.</a:t>
            </a:r>
          </a:p>
          <a:p>
            <a:r>
              <a:rPr lang="en-IN" dirty="0" smtClean="0"/>
              <a:t>If a thread need to access a shared resource first it must acquire a lock.</a:t>
            </a:r>
          </a:p>
          <a:p>
            <a:r>
              <a:rPr lang="en-IN" dirty="0" smtClean="0"/>
              <a:t>Then proceed to critical block execution.</a:t>
            </a:r>
          </a:p>
          <a:p>
            <a:r>
              <a:rPr lang="en-IN" dirty="0" smtClean="0"/>
              <a:t>Then releases the lock and allows other thread to acquire a lock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Mutual Exclusion</a:t>
            </a:r>
          </a:p>
          <a:p>
            <a:pPr lvl="1"/>
            <a:r>
              <a:rPr lang="en-IN" dirty="0" smtClean="0"/>
              <a:t>Synchronized Methods.</a:t>
            </a:r>
          </a:p>
          <a:p>
            <a:pPr lvl="1"/>
            <a:r>
              <a:rPr lang="en-IN" dirty="0" smtClean="0"/>
              <a:t>Synchronized Block.</a:t>
            </a:r>
          </a:p>
          <a:p>
            <a:pPr lvl="1"/>
            <a:r>
              <a:rPr lang="en-IN" dirty="0" smtClean="0"/>
              <a:t>Static Synchronization.</a:t>
            </a:r>
          </a:p>
          <a:p>
            <a:r>
              <a:rPr lang="en-IN" dirty="0" smtClean="0"/>
              <a:t>Cooperation</a:t>
            </a:r>
          </a:p>
          <a:p>
            <a:pPr lvl="1"/>
            <a:r>
              <a:rPr lang="en-IN" dirty="0" smtClean="0"/>
              <a:t>Inter thread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without Synchronization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9151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Processing.</a:t>
            </a:r>
          </a:p>
          <a:p>
            <a:pPr lvl="1"/>
            <a:r>
              <a:rPr lang="en-IN" dirty="0" smtClean="0"/>
              <a:t>Only one CPU is available.</a:t>
            </a:r>
          </a:p>
          <a:p>
            <a:pPr lvl="1"/>
            <a:r>
              <a:rPr lang="en-IN" dirty="0" smtClean="0"/>
              <a:t>It can run one program at a time.</a:t>
            </a:r>
          </a:p>
          <a:p>
            <a:pPr lvl="1"/>
            <a:r>
              <a:rPr lang="en-IN" dirty="0" smtClean="0"/>
              <a:t>Other programs must wait until CPU is released.</a:t>
            </a:r>
          </a:p>
          <a:p>
            <a:r>
              <a:rPr lang="en-IN" dirty="0" smtClean="0"/>
              <a:t>Multiprocessing</a:t>
            </a:r>
          </a:p>
          <a:p>
            <a:pPr lvl="1"/>
            <a:r>
              <a:rPr lang="en-IN" dirty="0" smtClean="0"/>
              <a:t>More than one CPU available.</a:t>
            </a:r>
          </a:p>
          <a:p>
            <a:pPr lvl="1"/>
            <a:r>
              <a:rPr lang="en-IN" dirty="0" smtClean="0"/>
              <a:t>It can run programs parallel.</a:t>
            </a:r>
          </a:p>
          <a:p>
            <a:pPr lvl="1"/>
            <a:r>
              <a:rPr lang="en-IN" dirty="0" smtClean="0"/>
              <a:t>It saves time in mutilcore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Synchronized Table Printing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3276600"/>
            <a:ext cx="13716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printTable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36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Printing5th Table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3124200" y="44196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8862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Printing100th Table</a:t>
            </a:r>
            <a:endParaRPr lang="en-US" sz="1500" dirty="0"/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4419600" y="30861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4495800" y="36957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35052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29718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Main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15" idx="3"/>
            <a:endCxn id="6" idx="1"/>
          </p:cNvCxnSpPr>
          <p:nvPr/>
        </p:nvCxnSpPr>
        <p:spPr>
          <a:xfrm flipV="1">
            <a:off x="2514600" y="30861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8" idx="1"/>
          </p:cNvCxnSpPr>
          <p:nvPr/>
        </p:nvCxnSpPr>
        <p:spPr>
          <a:xfrm>
            <a:off x="2514600" y="39243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000" y="27432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4" name="Rectangle 23"/>
          <p:cNvSpPr/>
          <p:nvPr/>
        </p:nvSpPr>
        <p:spPr>
          <a:xfrm>
            <a:off x="4800600" y="37338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267200"/>
            <a:ext cx="1371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Non synchronized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method that is shared among the threads need’s to be declared as synchronized.</a:t>
            </a:r>
          </a:p>
          <a:p>
            <a:r>
              <a:rPr lang="en-IN" dirty="0" smtClean="0"/>
              <a:t> Syntax</a:t>
            </a:r>
          </a:p>
          <a:p>
            <a:pPr lvl="1">
              <a:buNone/>
            </a:pPr>
            <a:r>
              <a:rPr lang="en-IN" dirty="0" smtClean="0"/>
              <a:t>Synchronized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method_name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 lvl="1">
              <a:buNone/>
            </a:pPr>
            <a:r>
              <a:rPr lang="en-IN" dirty="0" smtClean="0"/>
              <a:t>	//block </a:t>
            </a:r>
            <a:r>
              <a:rPr lang="en-IN" smtClean="0"/>
              <a:t>of code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Cooperative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Two threads responsible for completing one process.</a:t>
            </a:r>
          </a:p>
          <a:p>
            <a:r>
              <a:rPr lang="en-IN" dirty="0" smtClean="0"/>
              <a:t>Two threads must co-operate with each other to avoid race conditions.</a:t>
            </a:r>
          </a:p>
          <a:p>
            <a:r>
              <a:rPr lang="en-IN" dirty="0" smtClean="0"/>
              <a:t> Inter thread communication is a key to achieve this.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Producer Consumer Problem [Bounded Buffer Problem]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 producer produces element’s and stored in buffer [it is bounded or has limit for no of elements to be stored].</a:t>
            </a:r>
          </a:p>
          <a:p>
            <a:r>
              <a:rPr lang="en-IN" dirty="0" smtClean="0"/>
              <a:t>Consumer consumes the elements produced by producer and removes the elements from the buffer.</a:t>
            </a:r>
          </a:p>
          <a:p>
            <a:r>
              <a:rPr lang="en-IN" dirty="0" smtClean="0"/>
              <a:t>This process till continues as long as produces puts the element on time and consumer consumes elements on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reality producer may cause some delay to produce in that situation if buffer is empty then consumer must wait.</a:t>
            </a:r>
          </a:p>
          <a:p>
            <a:r>
              <a:rPr lang="en-IN" dirty="0" smtClean="0"/>
              <a:t>Some times consumer may cause delay to consume the elements in that case if buffer is full then producer must wait.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Without Communication</a:t>
            </a:r>
            <a:endParaRPr lang="en-US" dirty="0"/>
          </a:p>
        </p:txBody>
      </p:sp>
      <p:grpSp>
        <p:nvGrpSpPr>
          <p:cNvPr id="5" name="Group 36"/>
          <p:cNvGrpSpPr/>
          <p:nvPr/>
        </p:nvGrpSpPr>
        <p:grpSpPr>
          <a:xfrm>
            <a:off x="1295400" y="2971800"/>
            <a:ext cx="6096000" cy="990600"/>
            <a:chOff x="1295400" y="1752600"/>
            <a:chExt cx="6096000" cy="11811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PRODUCER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436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CONSUMER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hape 12"/>
            <p:cNvCxnSpPr>
              <a:stCxn id="7" idx="3"/>
              <a:endCxn id="10" idx="2"/>
            </p:cNvCxnSpPr>
            <p:nvPr/>
          </p:nvCxnSpPr>
          <p:spPr>
            <a:xfrm flipV="1">
              <a:off x="2743200" y="2133600"/>
              <a:ext cx="1333500" cy="4191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hape 15"/>
          <p:cNvCxnSpPr>
            <a:stCxn id="11" idx="2"/>
            <a:endCxn id="8" idx="1"/>
          </p:cNvCxnSpPr>
          <p:nvPr/>
        </p:nvCxnSpPr>
        <p:spPr>
          <a:xfrm rot="16200000" flipH="1">
            <a:off x="5139198" y="2838450"/>
            <a:ext cx="351504" cy="1257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8" idx="2"/>
          </p:cNvCxnSpPr>
          <p:nvPr/>
        </p:nvCxnSpPr>
        <p:spPr>
          <a:xfrm rot="16200000" flipH="1">
            <a:off x="4731774" y="2026674"/>
            <a:ext cx="671052" cy="32004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8" idx="2"/>
          </p:cNvCxnSpPr>
          <p:nvPr/>
        </p:nvCxnSpPr>
        <p:spPr>
          <a:xfrm rot="16200000" flipH="1">
            <a:off x="5036574" y="2331474"/>
            <a:ext cx="671052" cy="25908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43600" y="1905000"/>
            <a:ext cx="1447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There is no element to consume</a:t>
            </a:r>
            <a:endParaRPr lang="en-US" dirty="0"/>
          </a:p>
        </p:txBody>
      </p:sp>
      <p:cxnSp>
        <p:nvCxnSpPr>
          <p:cNvPr id="25" name="Shape 24"/>
          <p:cNvCxnSpPr>
            <a:stCxn id="22" idx="1"/>
            <a:endCxn id="11" idx="0"/>
          </p:cNvCxnSpPr>
          <p:nvPr/>
        </p:nvCxnSpPr>
        <p:spPr>
          <a:xfrm rot="10800000" flipV="1">
            <a:off x="4686300" y="2324100"/>
            <a:ext cx="12573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Producer Produces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1676401"/>
            <a:ext cx="6096000" cy="1066799"/>
            <a:chOff x="1295400" y="1676401"/>
            <a:chExt cx="6096000" cy="1066799"/>
          </a:xfrm>
        </p:grpSpPr>
        <p:grpSp>
          <p:nvGrpSpPr>
            <p:cNvPr id="37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hape 12"/>
              <p:cNvCxnSpPr>
                <a:stCxn id="5" idx="3"/>
                <a:endCxn id="8" idx="2"/>
              </p:cNvCxnSpPr>
              <p:nvPr/>
            </p:nvCxnSpPr>
            <p:spPr>
              <a:xfrm flipV="1">
                <a:off x="2743200" y="2133600"/>
                <a:ext cx="723900" cy="4191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49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hape 56"/>
              <p:cNvCxnSpPr>
                <a:stCxn id="51" idx="3"/>
                <a:endCxn id="54" idx="2"/>
              </p:cNvCxnSpPr>
              <p:nvPr/>
            </p:nvCxnSpPr>
            <p:spPr>
              <a:xfrm flipV="1">
                <a:off x="2743200" y="2133600"/>
                <a:ext cx="13335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4114801"/>
            <a:ext cx="6096000" cy="1066799"/>
            <a:chOff x="1295400" y="1676401"/>
            <a:chExt cx="6096000" cy="1066799"/>
          </a:xfrm>
        </p:grpSpPr>
        <p:grpSp>
          <p:nvGrpSpPr>
            <p:cNvPr id="60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8" name="Shape 67"/>
              <p:cNvCxnSpPr>
                <a:stCxn id="62" idx="3"/>
                <a:endCxn id="66" idx="2"/>
              </p:cNvCxnSpPr>
              <p:nvPr/>
            </p:nvCxnSpPr>
            <p:spPr>
              <a:xfrm flipV="1">
                <a:off x="2743200" y="2133600"/>
                <a:ext cx="19431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ounded Rectangle 60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5334000"/>
            <a:ext cx="6096000" cy="1066799"/>
            <a:chOff x="1295400" y="1676401"/>
            <a:chExt cx="6096000" cy="1066799"/>
          </a:xfrm>
        </p:grpSpPr>
        <p:grpSp>
          <p:nvGrpSpPr>
            <p:cNvPr id="71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  <p:cxnSp>
            <p:nvCxnSpPr>
              <p:cNvPr id="79" name="Shape 78"/>
              <p:cNvCxnSpPr>
                <a:stCxn id="73" idx="3"/>
                <a:endCxn id="78" idx="2"/>
              </p:cNvCxnSpPr>
              <p:nvPr/>
            </p:nvCxnSpPr>
            <p:spPr>
              <a:xfrm flipV="1">
                <a:off x="2743200" y="2133600"/>
                <a:ext cx="25527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Rounded Rectangle 71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 Consumes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1676400"/>
            <a:ext cx="6096000" cy="1066799"/>
            <a:chOff x="1295400" y="1676401"/>
            <a:chExt cx="6096000" cy="1066799"/>
          </a:xfrm>
        </p:grpSpPr>
        <p:grpSp>
          <p:nvGrpSpPr>
            <p:cNvPr id="44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83" name="Shape 82"/>
          <p:cNvCxnSpPr>
            <a:stCxn id="49" idx="2"/>
            <a:endCxn id="48" idx="1"/>
          </p:cNvCxnSpPr>
          <p:nvPr/>
        </p:nvCxnSpPr>
        <p:spPr>
          <a:xfrm rot="16200000" flipH="1">
            <a:off x="4529598" y="1009649"/>
            <a:ext cx="351504" cy="2476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85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93" name="Shape 92"/>
          <p:cNvCxnSpPr>
            <a:stCxn id="90" idx="2"/>
          </p:cNvCxnSpPr>
          <p:nvPr/>
        </p:nvCxnSpPr>
        <p:spPr>
          <a:xfrm rot="16200000" flipH="1">
            <a:off x="4834398" y="2533650"/>
            <a:ext cx="351504" cy="1866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295400" y="4114801"/>
            <a:ext cx="6096000" cy="1066799"/>
            <a:chOff x="1295400" y="4114801"/>
            <a:chExt cx="6096000" cy="1066799"/>
          </a:xfrm>
        </p:grpSpPr>
        <p:grpSp>
          <p:nvGrpSpPr>
            <p:cNvPr id="95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96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04" name="Shape 103"/>
            <p:cNvCxnSpPr>
              <a:stCxn id="102" idx="2"/>
              <a:endCxn id="99" idx="1"/>
            </p:cNvCxnSpPr>
            <p:nvPr/>
          </p:nvCxnSpPr>
          <p:spPr>
            <a:xfrm rot="16200000" flipH="1">
              <a:off x="5139198" y="4057650"/>
              <a:ext cx="351504" cy="1257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295400" y="5257800"/>
            <a:ext cx="6096000" cy="1066799"/>
            <a:chOff x="1295400" y="4114801"/>
            <a:chExt cx="6096000" cy="1066799"/>
          </a:xfrm>
        </p:grpSpPr>
        <p:grpSp>
          <p:nvGrpSpPr>
            <p:cNvPr id="111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113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114" name="Rounded Rectangle 113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12" name="Shape 111"/>
            <p:cNvCxnSpPr>
              <a:stCxn id="120" idx="2"/>
              <a:endCxn id="116" idx="1"/>
            </p:cNvCxnSpPr>
            <p:nvPr/>
          </p:nvCxnSpPr>
          <p:spPr>
            <a:xfrm rot="16200000" flipH="1">
              <a:off x="5443998" y="4362450"/>
              <a:ext cx="351504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://github.com/rajasekaranap/CS8392-Workspace/tree/master/U4-ProduserConsumerWithSync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Daemon thread in java</a:t>
            </a:r>
            <a:r>
              <a:rPr lang="en-US" dirty="0" smtClean="0"/>
              <a:t> is a service provider thread that provides services to the user thread. </a:t>
            </a:r>
          </a:p>
          <a:p>
            <a:r>
              <a:rPr lang="en-US" dirty="0" smtClean="0"/>
              <a:t>It provides services to user threads for background supporting tasks. It has no role in life than to serve user threads.</a:t>
            </a:r>
          </a:p>
          <a:p>
            <a:r>
              <a:rPr lang="en-US" dirty="0" smtClean="0"/>
              <a:t>Its life depends on user threads.</a:t>
            </a:r>
          </a:p>
          <a:p>
            <a:r>
              <a:rPr lang="en-US" dirty="0" smtClean="0"/>
              <a:t>It is a low priority thread.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programming.</a:t>
            </a:r>
          </a:p>
          <a:p>
            <a:pPr lvl="1"/>
            <a:r>
              <a:rPr lang="en-IN" dirty="0" smtClean="0"/>
              <a:t>It can load and execute single program in a memory.</a:t>
            </a:r>
          </a:p>
          <a:p>
            <a:pPr lvl="1"/>
            <a:r>
              <a:rPr lang="en-IN" dirty="0" smtClean="0"/>
              <a:t>Other program even waits to load into memory.</a:t>
            </a:r>
          </a:p>
          <a:p>
            <a:r>
              <a:rPr lang="en-IN" dirty="0" smtClean="0"/>
              <a:t>Multiprogramming.</a:t>
            </a:r>
          </a:p>
          <a:p>
            <a:pPr lvl="1"/>
            <a:r>
              <a:rPr lang="en-IN" dirty="0" smtClean="0"/>
              <a:t>It can load more than one program into different parts of memory.</a:t>
            </a:r>
          </a:p>
          <a:p>
            <a:pPr lvl="1"/>
            <a:r>
              <a:rPr lang="en-IN" dirty="0" smtClean="0"/>
              <a:t>If one process waits for I/O then context switch is performed and other process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 Thread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00274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324600" cy="410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Multitasking</a:t>
            </a:r>
          </a:p>
          <a:p>
            <a:pPr lvl="1"/>
            <a:r>
              <a:rPr lang="en-IN" dirty="0" smtClean="0"/>
              <a:t>Each program can have n number of task’s.</a:t>
            </a:r>
          </a:p>
          <a:p>
            <a:pPr lvl="1"/>
            <a:r>
              <a:rPr lang="en-IN" dirty="0" smtClean="0"/>
              <a:t>Similar to multi programming but a part of a program [task] get executed instead of whole program.</a:t>
            </a:r>
          </a:p>
          <a:p>
            <a:pPr lvl="1"/>
            <a:r>
              <a:rPr lang="en-IN" dirty="0" smtClean="0"/>
              <a:t>Single CPU performs multiple task based of context switching .</a:t>
            </a:r>
          </a:p>
          <a:p>
            <a:pPr lvl="1"/>
            <a:r>
              <a:rPr lang="en-IN" dirty="0" smtClean="0"/>
              <a:t>Task is sub unit for whole program can be compared to single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Multithreading.</a:t>
            </a:r>
          </a:p>
          <a:p>
            <a:pPr lvl="1"/>
            <a:r>
              <a:rPr lang="en-IN" dirty="0" smtClean="0"/>
              <a:t>It takes the advantage of multi processor systems.</a:t>
            </a:r>
          </a:p>
          <a:p>
            <a:pPr lvl="1"/>
            <a:r>
              <a:rPr lang="en-IN" dirty="0" smtClean="0"/>
              <a:t>A single process is executed in multiple cores in a single context.</a:t>
            </a:r>
          </a:p>
          <a:p>
            <a:pPr lvl="1"/>
            <a:r>
              <a:rPr lang="en-IN" dirty="0" smtClean="0"/>
              <a:t>Part’s of a program can execute concurrently in multiple cores.</a:t>
            </a:r>
          </a:p>
          <a:p>
            <a:pPr lvl="1"/>
            <a:r>
              <a:rPr lang="en-IN" dirty="0" smtClean="0"/>
              <a:t>Multiple Programs -&gt; Multitasking - &gt; </a:t>
            </a:r>
            <a:r>
              <a:rPr lang="en-IN" dirty="0" err="1" smtClean="0"/>
              <a:t>Multicores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lightweight sub-process, the smallest unit of processing. </a:t>
            </a:r>
          </a:p>
          <a:p>
            <a:r>
              <a:rPr lang="en-US" dirty="0" smtClean="0"/>
              <a:t>Multiprocessing and multithreading, both are used to achieve multitasking.</a:t>
            </a:r>
          </a:p>
          <a:p>
            <a:r>
              <a:rPr lang="en-IN" dirty="0" smtClean="0"/>
              <a:t>It shares the same memory area.</a:t>
            </a:r>
          </a:p>
          <a:p>
            <a:r>
              <a:rPr lang="en-IN" dirty="0" smtClean="0"/>
              <a:t> Context switching between thread is faster.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 </a:t>
            </a:r>
            <a:r>
              <a:rPr lang="en-US" b="1" dirty="0" smtClean="0"/>
              <a:t>doesn't block the user</a:t>
            </a:r>
            <a:r>
              <a:rPr lang="en-US" dirty="0" smtClean="0"/>
              <a:t> because threads are independent and you can perform multiple operations at the same time.</a:t>
            </a:r>
          </a:p>
          <a:p>
            <a:r>
              <a:rPr lang="en-US" smtClean="0"/>
              <a:t>We</a:t>
            </a:r>
            <a:r>
              <a:rPr lang="en-US" dirty="0" smtClean="0"/>
              <a:t> </a:t>
            </a:r>
            <a:r>
              <a:rPr lang="en-US" b="1" dirty="0" smtClean="0"/>
              <a:t>can perform many operations together, so it saves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Threads are </a:t>
            </a:r>
            <a:r>
              <a:rPr lang="en-US" b="1" dirty="0" smtClean="0"/>
              <a:t>independent</a:t>
            </a:r>
            <a:r>
              <a:rPr lang="en-US" dirty="0" smtClean="0"/>
              <a:t>, so it doesn't affect other threads if an exception occurs in a single thread.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Threads</a:t>
            </a:r>
            <a:endParaRPr lang="en-US" dirty="0"/>
          </a:p>
        </p:txBody>
      </p:sp>
      <p:pic>
        <p:nvPicPr>
          <p:cNvPr id="1026" name="Picture 2" descr="Java thread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34350" cy="5308294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858000" y="41910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</a:t>
            </a:r>
          </a:p>
          <a:p>
            <a:pPr lvl="1"/>
            <a:r>
              <a:rPr lang="en-US" dirty="0" smtClean="0"/>
              <a:t>The thread is in new state if you create an instance of Thread class but before the invocation of start() method.</a:t>
            </a:r>
          </a:p>
          <a:p>
            <a:r>
              <a:rPr lang="en-IN" dirty="0" err="1" smtClean="0"/>
              <a:t>Runnable</a:t>
            </a:r>
            <a:endParaRPr lang="en-IN" dirty="0" smtClean="0"/>
          </a:p>
          <a:p>
            <a:pPr lvl="1"/>
            <a:r>
              <a:rPr lang="en-US" dirty="0" smtClean="0"/>
              <a:t>The 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854</Words>
  <Application>Microsoft Office PowerPoint</Application>
  <PresentationFormat>On-screen Show (4:3)</PresentationFormat>
  <Paragraphs>190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Multithreading</vt:lpstr>
      <vt:lpstr>Types of System</vt:lpstr>
      <vt:lpstr>Types of System</vt:lpstr>
      <vt:lpstr>Types of Systems</vt:lpstr>
      <vt:lpstr>Types of Systems</vt:lpstr>
      <vt:lpstr>Threads</vt:lpstr>
      <vt:lpstr>Advantages</vt:lpstr>
      <vt:lpstr>Life Cycle of Threads</vt:lpstr>
      <vt:lpstr>Sates of Thread</vt:lpstr>
      <vt:lpstr>Sates of Thread</vt:lpstr>
      <vt:lpstr>Creating Threads in Java</vt:lpstr>
      <vt:lpstr>Simple Thread That Prints upto 10</vt:lpstr>
      <vt:lpstr>Invoking two threads</vt:lpstr>
      <vt:lpstr>Fibonacci and Prime  [Non Threading Approach] </vt:lpstr>
      <vt:lpstr>Fibonacci and Prime  [Threading Approach] </vt:lpstr>
      <vt:lpstr>Synchronization in Thread</vt:lpstr>
      <vt:lpstr>Ways to Synchronization in Java</vt:lpstr>
      <vt:lpstr>Types of Synchronization</vt:lpstr>
      <vt:lpstr>Process without Synchronization</vt:lpstr>
      <vt:lpstr>Non Synchronized Table Printing</vt:lpstr>
      <vt:lpstr>Synchronized Method</vt:lpstr>
      <vt:lpstr>Cooperative Threads</vt:lpstr>
      <vt:lpstr>Producer Consumer Problem [Bounded Buffer Problem]</vt:lpstr>
      <vt:lpstr>Producer Consumer Problem [Bounded Buffer Problem]</vt:lpstr>
      <vt:lpstr>Without Communication</vt:lpstr>
      <vt:lpstr>Producer Produces</vt:lpstr>
      <vt:lpstr>Consumer Consumes</vt:lpstr>
      <vt:lpstr>Demo</vt:lpstr>
      <vt:lpstr>Demon Thread</vt:lpstr>
      <vt:lpstr>Demon Thread Demo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664</cp:revision>
  <dcterms:created xsi:type="dcterms:W3CDTF">2018-07-08T09:57:08Z</dcterms:created>
  <dcterms:modified xsi:type="dcterms:W3CDTF">2018-09-04T16:45:36Z</dcterms:modified>
</cp:coreProperties>
</file>