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186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5075B-F3F0-4441-A1BD-B7B515B708FF}" type="datetimeFigureOut">
              <a:rPr lang="en-US" smtClean="0"/>
              <a:pPr/>
              <a:t>9/24/2018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9046D-0A48-46A7-81AC-1A4C0754FE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E658DF8-B8C0-4C7F-85EB-B53A2DDD44A9}"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58DF8-B8C0-4C7F-85EB-B53A2DDD44A9}"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58DF8-B8C0-4C7F-85EB-B53A2DDD44A9}"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E658DF8-B8C0-4C7F-85EB-B53A2DDD44A9}"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58DF8-B8C0-4C7F-85EB-B53A2DDD44A9}"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658DF8-B8C0-4C7F-85EB-B53A2DDD44A9}"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658DF8-B8C0-4C7F-85EB-B53A2DDD44A9}" type="datetimeFigureOut">
              <a:rPr lang="en-US" smtClean="0"/>
              <a:pPr/>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658DF8-B8C0-4C7F-85EB-B53A2DDD44A9}"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58DF8-B8C0-4C7F-85EB-B53A2DDD44A9}" type="datetimeFigureOut">
              <a:rPr lang="en-US" smtClean="0"/>
              <a:pPr/>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8DF8-B8C0-4C7F-85EB-B53A2DDD44A9}"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8DF8-B8C0-4C7F-85EB-B53A2DDD44A9}"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8DF8-B8C0-4C7F-85EB-B53A2DDD44A9}" type="datetimeFigureOut">
              <a:rPr lang="en-US" smtClean="0"/>
              <a:pPr/>
              <a:t>9/24/2018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E28F-C002-4096-B1E0-7EE74BFE7C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ithub.com/rajasekaranap" TargetMode="External"/><Relationship Id="rId2" Type="http://schemas.openxmlformats.org/officeDocument/2006/relationships/hyperlink" Target="mailto:proffraj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ithub.com/rajasekaranap" TargetMode="External"/><Relationship Id="rId2" Type="http://schemas.openxmlformats.org/officeDocument/2006/relationships/hyperlink" Target="mailto:proffraja@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143000"/>
          </a:xfrm>
        </p:spPr>
        <p:txBody>
          <a:bodyPr>
            <a:normAutofit/>
          </a:bodyPr>
          <a:lstStyle/>
          <a:p>
            <a:r>
              <a:rPr lang="en-US" dirty="0" smtClean="0"/>
              <a:t>Generic Programming</a:t>
            </a:r>
            <a:endParaRPr lang="en-US" dirty="0"/>
          </a:p>
        </p:txBody>
      </p:sp>
      <p:sp>
        <p:nvSpPr>
          <p:cNvPr id="3" name="Subtitle 2"/>
          <p:cNvSpPr>
            <a:spLocks noGrp="1"/>
          </p:cNvSpPr>
          <p:nvPr>
            <p:ph type="subTitle" idx="1"/>
          </p:nvPr>
        </p:nvSpPr>
        <p:spPr>
          <a:xfrm>
            <a:off x="4038600" y="4191000"/>
            <a:ext cx="4191000" cy="1752600"/>
          </a:xfrm>
        </p:spPr>
        <p:txBody>
          <a:bodyPr>
            <a:normAutofit lnSpcReduction="10000"/>
          </a:bodyPr>
          <a:lstStyle/>
          <a:p>
            <a:pPr algn="r"/>
            <a:r>
              <a:rPr lang="en-US" sz="2200" dirty="0" err="1" smtClean="0">
                <a:solidFill>
                  <a:schemeClr val="tx1"/>
                </a:solidFill>
                <a:latin typeface="Cambria" pitchFamily="18" charset="0"/>
              </a:rPr>
              <a:t>Rajasekaran</a:t>
            </a:r>
            <a:r>
              <a:rPr lang="en-US" sz="2200" dirty="0" smtClean="0">
                <a:solidFill>
                  <a:schemeClr val="tx1"/>
                </a:solidFill>
                <a:latin typeface="Cambria" pitchFamily="18" charset="0"/>
              </a:rPr>
              <a:t> S</a:t>
            </a:r>
          </a:p>
          <a:p>
            <a:pPr algn="r"/>
            <a:r>
              <a:rPr lang="en-US" sz="1600" dirty="0" smtClean="0">
                <a:solidFill>
                  <a:schemeClr val="tx1"/>
                </a:solidFill>
                <a:latin typeface="Cambria" pitchFamily="18" charset="0"/>
              </a:rPr>
              <a:t>Assistant Professor,</a:t>
            </a:r>
          </a:p>
          <a:p>
            <a:pPr algn="r"/>
            <a:r>
              <a:rPr lang="en-US" sz="1600" dirty="0" smtClean="0">
                <a:solidFill>
                  <a:schemeClr val="tx1"/>
                </a:solidFill>
                <a:latin typeface="Cambria" pitchFamily="18" charset="0"/>
              </a:rPr>
              <a:t>Department of Information Technology,</a:t>
            </a:r>
          </a:p>
          <a:p>
            <a:pPr algn="r"/>
            <a:r>
              <a:rPr lang="en-US" sz="1600" dirty="0" err="1" smtClean="0">
                <a:solidFill>
                  <a:schemeClr val="tx1"/>
                </a:solidFill>
                <a:latin typeface="Cambria" pitchFamily="18" charset="0"/>
              </a:rPr>
              <a:t>KGiSL</a:t>
            </a:r>
            <a:r>
              <a:rPr lang="en-US" sz="1600" dirty="0" smtClean="0">
                <a:solidFill>
                  <a:schemeClr val="tx1"/>
                </a:solidFill>
                <a:latin typeface="Cambria" pitchFamily="18" charset="0"/>
              </a:rPr>
              <a:t> Institute of Technology,</a:t>
            </a:r>
          </a:p>
          <a:p>
            <a:pPr algn="r"/>
            <a:r>
              <a:rPr lang="en-US" sz="1600" dirty="0" smtClean="0">
                <a:solidFill>
                  <a:schemeClr val="tx1"/>
                </a:solidFill>
              </a:rPr>
              <a:t>email: </a:t>
            </a:r>
            <a:r>
              <a:rPr lang="en-US" sz="1600" dirty="0" smtClean="0">
                <a:solidFill>
                  <a:schemeClr val="tx1"/>
                </a:solidFill>
                <a:hlinkClick r:id="rId2"/>
              </a:rPr>
              <a:t>proffraja@gmail.com</a:t>
            </a:r>
            <a:endParaRPr lang="en-US" sz="1600" dirty="0" smtClean="0">
              <a:solidFill>
                <a:schemeClr val="tx1"/>
              </a:solidFill>
            </a:endParaRPr>
          </a:p>
          <a:p>
            <a:pPr lvl="0" algn="r"/>
            <a:r>
              <a:rPr lang="en-US" sz="1600" dirty="0" err="1" smtClean="0"/>
              <a:t>Github:</a:t>
            </a:r>
            <a:r>
              <a:rPr lang="en-US" sz="1600" dirty="0" err="1" smtClean="0">
                <a:hlinkClick r:id="rId3"/>
              </a:rPr>
              <a:t>www.github.com</a:t>
            </a:r>
            <a:r>
              <a:rPr lang="en-US" sz="1600" dirty="0" smtClean="0">
                <a:hlinkClick r:id="rId3"/>
              </a:rPr>
              <a:t>/</a:t>
            </a:r>
            <a:r>
              <a:rPr lang="en-US" sz="1600" dirty="0" err="1" smtClean="0">
                <a:hlinkClick r:id="rId3"/>
              </a:rPr>
              <a:t>rajasekaranap</a:t>
            </a:r>
            <a:endParaRPr lang="en-US" sz="1600" dirty="0" smtClean="0"/>
          </a:p>
          <a:p>
            <a:pPr algn="r"/>
            <a:endParaRPr lang="en-US" sz="1600" dirty="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Bounded Types</a:t>
            </a:r>
            <a:endParaRPr lang="en-US" dirty="0"/>
          </a:p>
        </p:txBody>
      </p:sp>
      <p:sp>
        <p:nvSpPr>
          <p:cNvPr id="3" name="Content Placeholder 2"/>
          <p:cNvSpPr>
            <a:spLocks noGrp="1"/>
          </p:cNvSpPr>
          <p:nvPr>
            <p:ph idx="1"/>
          </p:nvPr>
        </p:nvSpPr>
        <p:spPr/>
        <p:txBody>
          <a:bodyPr/>
          <a:lstStyle/>
          <a:p>
            <a:r>
              <a:rPr lang="en-IN" dirty="0" smtClean="0"/>
              <a:t>We can restrict the type parameter to only receive certain types.</a:t>
            </a:r>
          </a:p>
          <a:p>
            <a:r>
              <a:rPr lang="en-IN" dirty="0" smtClean="0"/>
              <a:t>For example if we need to perform addition of array elements then it means the array contains only numbers.</a:t>
            </a:r>
          </a:p>
          <a:p>
            <a:r>
              <a:rPr lang="en-IN" dirty="0" smtClean="0"/>
              <a:t>Addition doesn't make sense to string arrays.</a:t>
            </a:r>
          </a:p>
          <a:p>
            <a:r>
              <a:rPr lang="en-IN" dirty="0" smtClean="0"/>
              <a:t>So we can restrict the type to numbers.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29200" cy="639762"/>
          </a:xfrm>
        </p:spPr>
        <p:txBody>
          <a:bodyPr>
            <a:normAutofit/>
          </a:bodyPr>
          <a:lstStyle/>
          <a:p>
            <a:r>
              <a:rPr lang="en-IN" sz="3000" dirty="0" smtClean="0"/>
              <a:t>Type Restricted to Numbers</a:t>
            </a:r>
            <a:endParaRPr lang="en-US" sz="3000" dirty="0"/>
          </a:p>
        </p:txBody>
      </p:sp>
      <p:pic>
        <p:nvPicPr>
          <p:cNvPr id="5122" name="Picture 2"/>
          <p:cNvPicPr>
            <a:picLocks noChangeAspect="1" noChangeArrowheads="1"/>
          </p:cNvPicPr>
          <p:nvPr/>
        </p:nvPicPr>
        <p:blipFill>
          <a:blip r:embed="rId2"/>
          <a:srcRect/>
          <a:stretch>
            <a:fillRect/>
          </a:stretch>
        </p:blipFill>
        <p:spPr bwMode="auto">
          <a:xfrm>
            <a:off x="457200" y="990600"/>
            <a:ext cx="6997006" cy="538162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562600" y="5114925"/>
            <a:ext cx="3581400" cy="17430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Trying the same for String</a:t>
            </a:r>
            <a:endParaRPr lang="en-US" dirty="0"/>
          </a:p>
        </p:txBody>
      </p:sp>
      <p:pic>
        <p:nvPicPr>
          <p:cNvPr id="6146" name="Picture 2"/>
          <p:cNvPicPr>
            <a:picLocks noChangeAspect="1" noChangeArrowheads="1"/>
          </p:cNvPicPr>
          <p:nvPr/>
        </p:nvPicPr>
        <p:blipFill>
          <a:blip r:embed="rId2"/>
          <a:srcRect/>
          <a:stretch>
            <a:fillRect/>
          </a:stretch>
        </p:blipFill>
        <p:spPr bwMode="auto">
          <a:xfrm>
            <a:off x="514350" y="1628775"/>
            <a:ext cx="5734050" cy="3400425"/>
          </a:xfrm>
          <a:prstGeom prst="rect">
            <a:avLst/>
          </a:prstGeom>
          <a:noFill/>
          <a:ln w="9525">
            <a:noFill/>
            <a:miter lim="800000"/>
            <a:headEnd/>
            <a:tailEnd/>
          </a:ln>
          <a:effectLst/>
        </p:spPr>
      </p:pic>
      <p:sp>
        <p:nvSpPr>
          <p:cNvPr id="5" name="Title 1"/>
          <p:cNvSpPr txBox="1">
            <a:spLocks/>
          </p:cNvSpPr>
          <p:nvPr/>
        </p:nvSpPr>
        <p:spPr>
          <a:xfrm>
            <a:off x="3200400" y="4419600"/>
            <a:ext cx="1981200" cy="5334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Cambria" pitchFamily="18" charset="0"/>
                <a:ea typeface="+mj-ea"/>
                <a:cs typeface="+mj-cs"/>
              </a:rPr>
              <a:t>Error</a:t>
            </a:r>
            <a:endParaRPr kumimoji="0" lang="en-US" sz="44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Restrictions and Limitations</a:t>
            </a:r>
            <a:endParaRPr lang="en-US" dirty="0"/>
          </a:p>
        </p:txBody>
      </p:sp>
      <p:sp>
        <p:nvSpPr>
          <p:cNvPr id="3" name="Content Placeholder 2"/>
          <p:cNvSpPr>
            <a:spLocks noGrp="1"/>
          </p:cNvSpPr>
          <p:nvPr>
            <p:ph idx="1"/>
          </p:nvPr>
        </p:nvSpPr>
        <p:spPr/>
        <p:txBody>
          <a:bodyPr/>
          <a:lstStyle/>
          <a:p>
            <a:r>
              <a:rPr lang="en-US" dirty="0" smtClean="0"/>
              <a:t>Cannot Instantiate Generic Types with Primitive Types</a:t>
            </a:r>
          </a:p>
          <a:p>
            <a:r>
              <a:rPr lang="en-US" dirty="0" smtClean="0"/>
              <a:t>Cannot Create Instances of Type Parameters</a:t>
            </a:r>
          </a:p>
          <a:p>
            <a:r>
              <a:rPr lang="en-US" dirty="0" smtClean="0"/>
              <a:t>Cannot Declare Static Fields Whose Types are Type Parameters</a:t>
            </a:r>
          </a:p>
          <a:p>
            <a:r>
              <a:rPr lang="en-US" dirty="0" smtClean="0"/>
              <a:t>Cannot Use Casts or </a:t>
            </a:r>
            <a:r>
              <a:rPr lang="en-US" dirty="0" err="1" smtClean="0"/>
              <a:t>instanceof</a:t>
            </a:r>
            <a:r>
              <a:rPr lang="en-US" dirty="0" smtClean="0"/>
              <a:t> with Parameterized Types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Restrictions and Limitations</a:t>
            </a:r>
            <a:endParaRPr lang="en-US" dirty="0"/>
          </a:p>
        </p:txBody>
      </p:sp>
      <p:sp>
        <p:nvSpPr>
          <p:cNvPr id="3" name="Content Placeholder 2"/>
          <p:cNvSpPr>
            <a:spLocks noGrp="1"/>
          </p:cNvSpPr>
          <p:nvPr>
            <p:ph idx="1"/>
          </p:nvPr>
        </p:nvSpPr>
        <p:spPr/>
        <p:txBody>
          <a:bodyPr/>
          <a:lstStyle/>
          <a:p>
            <a:r>
              <a:rPr lang="en-US" dirty="0" smtClean="0"/>
              <a:t>Cannot Create Arrays of Parameterized Types</a:t>
            </a:r>
          </a:p>
          <a:p>
            <a:r>
              <a:rPr lang="en-US" dirty="0" smtClean="0"/>
              <a:t>Cannot Create, Catch, or Throw Objects of Parameterized Types</a:t>
            </a:r>
          </a:p>
          <a:p>
            <a:r>
              <a:rPr lang="en-US" dirty="0" smtClean="0"/>
              <a:t>Cannot Overload a Method Where the Formal Parameter Types of Each Overload Erase to the Same Raw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143000"/>
          </a:xfrm>
        </p:spPr>
        <p:txBody>
          <a:bodyPr/>
          <a:lstStyle/>
          <a:p>
            <a:r>
              <a:rPr lang="en-US" dirty="0" smtClean="0"/>
              <a:t>Thank You</a:t>
            </a:r>
            <a:endParaRPr lang="en-US" dirty="0"/>
          </a:p>
        </p:txBody>
      </p:sp>
      <p:sp>
        <p:nvSpPr>
          <p:cNvPr id="4" name="Subtitle 2"/>
          <p:cNvSpPr txBox="1">
            <a:spLocks/>
          </p:cNvSpPr>
          <p:nvPr/>
        </p:nvSpPr>
        <p:spPr>
          <a:xfrm>
            <a:off x="4038600" y="4191000"/>
            <a:ext cx="4191000" cy="1752600"/>
          </a:xfrm>
          <a:prstGeom prst="rect">
            <a:avLst/>
          </a:prstGeom>
        </p:spPr>
        <p:txBody>
          <a:bodyPr vert="horz" lIns="91440" tIns="45720" rIns="91440" bIns="45720" rtlCol="0">
            <a:normAutofit fontScale="92500" lnSpcReduction="10000"/>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err="1" smtClean="0">
                <a:ln>
                  <a:noFill/>
                </a:ln>
                <a:solidFill>
                  <a:schemeClr val="tx1"/>
                </a:solidFill>
                <a:effectLst/>
                <a:uLnTx/>
                <a:uFillTx/>
                <a:latin typeface="Cambria" pitchFamily="18" charset="0"/>
                <a:ea typeface="+mn-ea"/>
                <a:cs typeface="+mn-cs"/>
              </a:rPr>
              <a:t>Rajasekaran</a:t>
            </a:r>
            <a:r>
              <a:rPr kumimoji="0" lang="en-US" sz="2200" b="0" i="0" u="none" strike="noStrike" kern="1200" cap="none" spc="0" normalizeH="0" baseline="0" noProof="0" dirty="0" smtClean="0">
                <a:ln>
                  <a:noFill/>
                </a:ln>
                <a:solidFill>
                  <a:schemeClr val="tx1"/>
                </a:solidFill>
                <a:effectLst/>
                <a:uLnTx/>
                <a:uFillTx/>
                <a:latin typeface="Cambria" pitchFamily="18" charset="0"/>
                <a:ea typeface="+mn-ea"/>
                <a:cs typeface="+mn-cs"/>
              </a:rPr>
              <a:t> S</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Assistant Professor,</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Department of Information Technology,</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err="1" smtClean="0">
                <a:ln>
                  <a:noFill/>
                </a:ln>
                <a:solidFill>
                  <a:schemeClr val="tx1"/>
                </a:solidFill>
                <a:effectLst/>
                <a:uLnTx/>
                <a:uFillTx/>
                <a:latin typeface="Cambria" pitchFamily="18" charset="0"/>
                <a:ea typeface="+mn-ea"/>
                <a:cs typeface="+mn-cs"/>
              </a:rPr>
              <a:t>KGiSL</a:t>
            </a: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 Institute of Technology,</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email: </a:t>
            </a: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hlinkClick r:id="rId2"/>
              </a:rPr>
              <a:t>proffraja@gmail.com</a:t>
            </a:r>
            <a:endParaRPr lang="en-US" sz="1600" dirty="0" smtClean="0">
              <a:latin typeface="Cambria" pitchFamily="18" charset="0"/>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sz="1600" dirty="0" err="1" smtClean="0">
                <a:latin typeface="Cambria" pitchFamily="18" charset="0"/>
              </a:rPr>
              <a:t>Github:</a:t>
            </a:r>
            <a:r>
              <a:rPr lang="en-US" sz="1600" dirty="0" err="1" smtClean="0">
                <a:latin typeface="Cambria" pitchFamily="18" charset="0"/>
                <a:hlinkClick r:id="rId3"/>
              </a:rPr>
              <a:t>www.github.com</a:t>
            </a:r>
            <a:r>
              <a:rPr lang="en-US" sz="1600" dirty="0" smtClean="0">
                <a:latin typeface="Cambria" pitchFamily="18" charset="0"/>
                <a:hlinkClick r:id="rId3"/>
              </a:rPr>
              <a:t>/</a:t>
            </a:r>
            <a:r>
              <a:rPr lang="en-US" sz="1600" dirty="0" err="1" smtClean="0">
                <a:latin typeface="Cambria" pitchFamily="18" charset="0"/>
                <a:hlinkClick r:id="rId3"/>
              </a:rPr>
              <a:t>rajasekaranap</a:t>
            </a:r>
            <a:endParaRPr lang="en-US" sz="1600" dirty="0" smtClean="0">
              <a:latin typeface="Cambria" pitchFamily="18" charset="0"/>
            </a:endParaRPr>
          </a:p>
          <a:p>
            <a:pPr marL="342900" marR="0" lvl="0" indent="-342900" algn="r" defTabSz="914400" rtl="0" eaLnBrk="1" fontAlgn="auto" latinLnBrk="0" hangingPunct="1">
              <a:lnSpc>
                <a:spcPct val="100000"/>
              </a:lnSpc>
              <a:spcBef>
                <a:spcPct val="20000"/>
              </a:spcBef>
              <a:spcAft>
                <a:spcPts val="0"/>
              </a:spcAft>
              <a:buClrTx/>
              <a:buSzTx/>
              <a:tabLst/>
              <a:defRPr/>
            </a:pPr>
            <a:endParaRPr lang="en-US" sz="1600" dirty="0" smtClean="0">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Generics Programming</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Generics help us to write program that independent of data types.</a:t>
            </a:r>
          </a:p>
          <a:p>
            <a:r>
              <a:rPr lang="en-IN" dirty="0" smtClean="0"/>
              <a:t>A function can receive any type of argument and process.</a:t>
            </a:r>
          </a:p>
          <a:p>
            <a:r>
              <a:rPr lang="en-IN" dirty="0" smtClean="0"/>
              <a:t>A class can be created that supports for all data types.</a:t>
            </a:r>
            <a:endParaRPr lang="en-US" dirty="0" smtClean="0"/>
          </a:p>
          <a:p>
            <a:r>
              <a:rPr lang="en-IN" dirty="0" smtClean="0"/>
              <a:t>Sole idea is one program for all data types.</a:t>
            </a:r>
          </a:p>
          <a:p>
            <a:r>
              <a:rPr lang="en-US" dirty="0" smtClean="0"/>
              <a:t>Generics also provide compile-time type safety that allows programmers to catch invalid types at compile time</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Methods</a:t>
            </a:r>
            <a:endParaRPr lang="en-US" dirty="0"/>
          </a:p>
        </p:txBody>
      </p:sp>
      <p:sp>
        <p:nvSpPr>
          <p:cNvPr id="3" name="Content Placeholder 2"/>
          <p:cNvSpPr>
            <a:spLocks noGrp="1"/>
          </p:cNvSpPr>
          <p:nvPr>
            <p:ph idx="1"/>
          </p:nvPr>
        </p:nvSpPr>
        <p:spPr/>
        <p:txBody>
          <a:bodyPr/>
          <a:lstStyle/>
          <a:p>
            <a:r>
              <a:rPr lang="en-US" dirty="0" smtClean="0"/>
              <a:t>We can write a single generic method declaration that can be called with arguments of different types. </a:t>
            </a:r>
          </a:p>
          <a:p>
            <a:r>
              <a:rPr lang="en-US" dirty="0" smtClean="0"/>
              <a:t>Based on the types of the arguments passed to the generic method, the compiler handles each method call appropriately.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to define Generic Methods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generic method declarations have a type parameter section delimited by angle brackets (&lt; and &gt;) that precedes the method's return type ( &lt; E &gt; in the next example).</a:t>
            </a:r>
          </a:p>
          <a:p>
            <a:r>
              <a:rPr lang="en-US" dirty="0" smtClean="0"/>
              <a:t>Each type parameter section contains one or more type parameters separated by commas. A type parameter, also known as a type variable, is an identifier that specifies a generic type name.</a:t>
            </a:r>
          </a:p>
          <a:p>
            <a:r>
              <a:rPr lang="en-US" dirty="0" smtClean="0"/>
              <a:t>The type parameters can be used to declare the return type and act as placeholders for the types of the arguments passed to the generic method, which are known as actual type arguments.</a:t>
            </a:r>
          </a:p>
          <a:p>
            <a:r>
              <a:rPr lang="en-US" dirty="0" smtClean="0"/>
              <a:t>A generic method's body is declared like that of any other method. Note that type parameters can represent only reference types, not primitive types (like </a:t>
            </a:r>
            <a:r>
              <a:rPr lang="en-US" dirty="0" err="1" smtClean="0"/>
              <a:t>int</a:t>
            </a:r>
            <a:r>
              <a:rPr lang="en-US" dirty="0" smtClean="0"/>
              <a:t>, double and char).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Class Types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00200"/>
            <a:ext cx="6734175" cy="33147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715000" y="4191000"/>
            <a:ext cx="2428875" cy="24098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685800"/>
          </a:xfrm>
        </p:spPr>
        <p:txBody>
          <a:bodyPr>
            <a:normAutofit/>
          </a:bodyPr>
          <a:lstStyle/>
          <a:p>
            <a:r>
              <a:rPr lang="en-IN" sz="3500" dirty="0" smtClean="0"/>
              <a:t>Printing Different Types of Arrays </a:t>
            </a:r>
            <a:endParaRPr lang="en-US" sz="3500" dirty="0"/>
          </a:p>
        </p:txBody>
      </p:sp>
      <p:pic>
        <p:nvPicPr>
          <p:cNvPr id="2051" name="Picture 3"/>
          <p:cNvPicPr>
            <a:picLocks noChangeAspect="1" noChangeArrowheads="1"/>
          </p:cNvPicPr>
          <p:nvPr/>
        </p:nvPicPr>
        <p:blipFill>
          <a:blip r:embed="rId2"/>
          <a:srcRect/>
          <a:stretch>
            <a:fillRect/>
          </a:stretch>
        </p:blipFill>
        <p:spPr bwMode="auto">
          <a:xfrm>
            <a:off x="228600" y="1143000"/>
            <a:ext cx="7486650" cy="48958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486400" y="2895600"/>
            <a:ext cx="3305175" cy="36671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Classes</a:t>
            </a:r>
            <a:endParaRPr lang="en-US" dirty="0"/>
          </a:p>
        </p:txBody>
      </p:sp>
      <p:sp>
        <p:nvSpPr>
          <p:cNvPr id="3" name="Content Placeholder 2"/>
          <p:cNvSpPr>
            <a:spLocks noGrp="1"/>
          </p:cNvSpPr>
          <p:nvPr>
            <p:ph idx="1"/>
          </p:nvPr>
        </p:nvSpPr>
        <p:spPr/>
        <p:txBody>
          <a:bodyPr/>
          <a:lstStyle/>
          <a:p>
            <a:r>
              <a:rPr lang="en-IN" dirty="0" smtClean="0"/>
              <a:t>Class can be written as generic types.</a:t>
            </a:r>
          </a:p>
          <a:p>
            <a:r>
              <a:rPr lang="en-IN" dirty="0" smtClean="0"/>
              <a:t>T is used as place holder for classes.</a:t>
            </a:r>
          </a:p>
          <a:p>
            <a:r>
              <a:rPr lang="en-IN" dirty="0" smtClean="0"/>
              <a:t>It can receive more than one parameter when compare to generic methods.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Class Types</a:t>
            </a:r>
            <a:endParaRPr lang="en-US" dirty="0"/>
          </a:p>
        </p:txBody>
      </p:sp>
      <p:pic>
        <p:nvPicPr>
          <p:cNvPr id="3074" name="Picture 2"/>
          <p:cNvPicPr>
            <a:picLocks noChangeAspect="1" noChangeArrowheads="1"/>
          </p:cNvPicPr>
          <p:nvPr/>
        </p:nvPicPr>
        <p:blipFill>
          <a:blip r:embed="rId2"/>
          <a:srcRect/>
          <a:stretch>
            <a:fillRect/>
          </a:stretch>
        </p:blipFill>
        <p:spPr bwMode="auto">
          <a:xfrm>
            <a:off x="533400" y="1600200"/>
            <a:ext cx="5686425" cy="44005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172200" y="3581400"/>
            <a:ext cx="2752725" cy="2133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Receiving More than one types </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600200"/>
            <a:ext cx="6511794" cy="37528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48200" y="4876800"/>
            <a:ext cx="3886200" cy="17335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4734</TotalTime>
  <Words>462</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Generic Programming</vt:lpstr>
      <vt:lpstr>Generics Programming</vt:lpstr>
      <vt:lpstr>Generic Methods</vt:lpstr>
      <vt:lpstr>Rules to define Generic Methods</vt:lpstr>
      <vt:lpstr>Printing Class Types</vt:lpstr>
      <vt:lpstr>Printing Different Types of Arrays </vt:lpstr>
      <vt:lpstr>Generic Classes</vt:lpstr>
      <vt:lpstr>Printing Class Types</vt:lpstr>
      <vt:lpstr>Receiving More than one types </vt:lpstr>
      <vt:lpstr>Bounded Types</vt:lpstr>
      <vt:lpstr>Type Restricted to Numbers</vt:lpstr>
      <vt:lpstr>Trying the same for String</vt:lpstr>
      <vt:lpstr>Restrictions and Limitations</vt:lpstr>
      <vt:lpstr>Restrictions and Limitations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in Java</dc:title>
  <dc:creator>Raja</dc:creator>
  <cp:lastModifiedBy>Rajasekaran S</cp:lastModifiedBy>
  <cp:revision>697</cp:revision>
  <dcterms:created xsi:type="dcterms:W3CDTF">2018-07-08T09:57:08Z</dcterms:created>
  <dcterms:modified xsi:type="dcterms:W3CDTF">2018-09-24T13:15:59Z</dcterms:modified>
</cp:coreProperties>
</file>