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27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given number is ODD or EVEN.</a:t>
            </a:r>
          </a:p>
          <a:p>
            <a:r>
              <a:rPr lang="en-US" dirty="0" smtClean="0"/>
              <a:t>Greet a person with gender identification.</a:t>
            </a:r>
          </a:p>
          <a:p>
            <a:r>
              <a:rPr lang="en-US" dirty="0" smtClean="0"/>
              <a:t>Finding given number is positive or negative.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/>
              <a:t>The if else contains if else statement is know as nested if else.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667000"/>
            <a:ext cx="822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</a:rPr>
              <a:t>if</a:t>
            </a:r>
            <a:r>
              <a:rPr lang="en-US" sz="3200" dirty="0" smtClean="0">
                <a:latin typeface="Consolas" pitchFamily="49" charset="0"/>
              </a:rPr>
              <a:t> (</a:t>
            </a:r>
            <a:r>
              <a:rPr lang="en-US" sz="3200" dirty="0" err="1" smtClean="0">
                <a:latin typeface="Consolas" pitchFamily="49" charset="0"/>
              </a:rPr>
              <a:t>boolean_condition</a:t>
            </a:r>
            <a:r>
              <a:rPr lang="en-US" sz="3200" dirty="0" smtClean="0">
                <a:latin typeface="Consolas" pitchFamily="49" charset="0"/>
              </a:rPr>
              <a:t> 1){</a:t>
            </a: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</a:rPr>
              <a:t>//block of code</a:t>
            </a:r>
          </a:p>
          <a:p>
            <a:pPr>
              <a:buNone/>
            </a:pPr>
            <a:r>
              <a:rPr lang="en-US" sz="3200" dirty="0" smtClean="0">
                <a:latin typeface="Consolas" pitchFamily="49" charset="0"/>
              </a:rPr>
              <a:t>	if(</a:t>
            </a:r>
            <a:r>
              <a:rPr lang="en-US" sz="3200" dirty="0" err="1" smtClean="0">
                <a:latin typeface="Consolas" pitchFamily="49" charset="0"/>
              </a:rPr>
              <a:t>boolean_condition</a:t>
            </a:r>
            <a:r>
              <a:rPr lang="en-US" sz="3200" dirty="0" smtClean="0">
                <a:latin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</a:rPr>
              <a:t>1.a</a:t>
            </a:r>
            <a:r>
              <a:rPr lang="en-US" sz="3200" dirty="0" smtClean="0">
                <a:latin typeface="Consolas" pitchFamily="49" charset="0"/>
              </a:rPr>
              <a:t>){</a:t>
            </a:r>
          </a:p>
          <a:p>
            <a:r>
              <a:rPr lang="en-US" sz="3200" dirty="0" smtClean="0">
                <a:latin typeface="Consolas" pitchFamily="49" charset="0"/>
              </a:rPr>
              <a:t>		</a:t>
            </a: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</a:rPr>
              <a:t>//Inner if block</a:t>
            </a:r>
            <a:endParaRPr lang="en-US" sz="3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3200" dirty="0" smtClean="0">
                <a:latin typeface="Consolas" pitchFamily="49" charset="0"/>
              </a:rPr>
              <a:t>	}</a:t>
            </a:r>
          </a:p>
          <a:p>
            <a:pPr>
              <a:buNone/>
            </a:pPr>
            <a:r>
              <a:rPr lang="en-US" sz="3200" dirty="0" smtClean="0">
                <a:latin typeface="Consolas" pitchFamily="49" charset="0"/>
              </a:rPr>
              <a:t>	else{</a:t>
            </a:r>
          </a:p>
          <a:p>
            <a:r>
              <a:rPr lang="en-US" sz="3200" dirty="0" smtClean="0">
                <a:latin typeface="Consolas" pitchFamily="49" charset="0"/>
              </a:rPr>
              <a:t>		</a:t>
            </a:r>
            <a:r>
              <a:rPr lang="en-US" sz="3200" dirty="0" smtClean="0">
                <a:solidFill>
                  <a:srgbClr val="92D050"/>
                </a:solidFill>
                <a:latin typeface="Consolas" pitchFamily="49" charset="0"/>
              </a:rPr>
              <a:t>//Inner else block</a:t>
            </a:r>
            <a:endParaRPr lang="en-US" sz="3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3200" dirty="0" smtClean="0">
                <a:latin typeface="Consolas" pitchFamily="49" charset="0"/>
              </a:rPr>
              <a:t>	}</a:t>
            </a:r>
          </a:p>
          <a:p>
            <a:pPr>
              <a:buNone/>
            </a:pPr>
            <a:r>
              <a:rPr lang="en-US" sz="32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3200" dirty="0" smtClean="0">
                <a:solidFill>
                  <a:srgbClr val="92D050"/>
                </a:solidFill>
                <a:latin typeface="Consolas" pitchFamily="49" charset="0"/>
              </a:rPr>
              <a:t>else</a:t>
            </a:r>
            <a:r>
              <a:rPr lang="en-US" sz="32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3200" dirty="0" smtClean="0">
                <a:solidFill>
                  <a:srgbClr val="92D050"/>
                </a:solidFill>
                <a:latin typeface="Consolas" pitchFamily="49" charset="0"/>
              </a:rPr>
              <a:t>//block of code</a:t>
            </a:r>
          </a:p>
          <a:p>
            <a:pPr>
              <a:buNone/>
            </a:pPr>
            <a:r>
              <a:rPr lang="en-US" sz="32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3200" dirty="0" smtClean="0"/>
          </a:p>
          <a:p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[a&lt;10 and div by 3]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8001000" cy="486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2000" y="5334000"/>
            <a:ext cx="5257800" cy="685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[a&lt;10 not div by 3]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6186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90600" y="5486400"/>
            <a:ext cx="5257800" cy="6096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[a is not less than 10]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1"/>
            <a:ext cx="8458200" cy="4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2000" y="5486400"/>
            <a:ext cx="5257800" cy="533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8229600" y="5791200"/>
            <a:ext cx="609600" cy="609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1028095" y="1447800"/>
            <a:ext cx="7506305" cy="4419600"/>
            <a:chOff x="1028095" y="1447800"/>
            <a:chExt cx="7506305" cy="4419600"/>
          </a:xfrm>
        </p:grpSpPr>
        <p:sp>
          <p:nvSpPr>
            <p:cNvPr id="5" name="Diamond 4"/>
            <p:cNvSpPr/>
            <p:nvPr/>
          </p:nvSpPr>
          <p:spPr>
            <a:xfrm>
              <a:off x="2080381" y="2359781"/>
              <a:ext cx="1473200" cy="982133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Case 1</a:t>
              </a:r>
              <a:endParaRPr lang="en-US" dirty="0"/>
            </a:p>
          </p:txBody>
        </p:sp>
        <p:sp>
          <p:nvSpPr>
            <p:cNvPr id="6" name="Diamond 5"/>
            <p:cNvSpPr/>
            <p:nvPr/>
          </p:nvSpPr>
          <p:spPr>
            <a:xfrm>
              <a:off x="2080381" y="3622524"/>
              <a:ext cx="1473200" cy="982133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Case 2</a:t>
              </a:r>
              <a:endParaRPr lang="en-US" dirty="0"/>
            </a:p>
          </p:txBody>
        </p:sp>
        <p:sp>
          <p:nvSpPr>
            <p:cNvPr id="7" name="Diamond 6"/>
            <p:cNvSpPr/>
            <p:nvPr/>
          </p:nvSpPr>
          <p:spPr>
            <a:xfrm>
              <a:off x="2010228" y="4885267"/>
              <a:ext cx="1613505" cy="982133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Default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465562" y="2605314"/>
              <a:ext cx="1613505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Statement 1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35714" y="3868057"/>
              <a:ext cx="1613505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Statement 2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535714" y="5130800"/>
              <a:ext cx="1613505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Statement default</a:t>
              </a:r>
            </a:p>
          </p:txBody>
        </p:sp>
        <p:cxnSp>
          <p:nvCxnSpPr>
            <p:cNvPr id="12" name="Straight Arrow Connector 11"/>
            <p:cNvCxnSpPr>
              <a:stCxn id="5" idx="2"/>
              <a:endCxn id="6" idx="0"/>
            </p:cNvCxnSpPr>
            <p:nvPr/>
          </p:nvCxnSpPr>
          <p:spPr>
            <a:xfrm>
              <a:off x="2816981" y="3341914"/>
              <a:ext cx="0" cy="280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2"/>
              <a:endCxn id="7" idx="0"/>
            </p:cNvCxnSpPr>
            <p:nvPr/>
          </p:nvCxnSpPr>
          <p:spPr>
            <a:xfrm>
              <a:off x="2816981" y="4604657"/>
              <a:ext cx="0" cy="280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8" idx="1"/>
            </p:cNvCxnSpPr>
            <p:nvPr/>
          </p:nvCxnSpPr>
          <p:spPr>
            <a:xfrm>
              <a:off x="3553581" y="2850848"/>
              <a:ext cx="9119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9" idx="1"/>
            </p:cNvCxnSpPr>
            <p:nvPr/>
          </p:nvCxnSpPr>
          <p:spPr>
            <a:xfrm>
              <a:off x="3553581" y="4113590"/>
              <a:ext cx="9821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10" idx="1"/>
            </p:cNvCxnSpPr>
            <p:nvPr/>
          </p:nvCxnSpPr>
          <p:spPr>
            <a:xfrm>
              <a:off x="3623733" y="5376333"/>
              <a:ext cx="9119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6359676" y="2605314"/>
              <a:ext cx="1613505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Break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429829" y="5130800"/>
              <a:ext cx="1613505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Break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429829" y="3868057"/>
              <a:ext cx="1613505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Break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stCxn id="8" idx="3"/>
              <a:endCxn id="29" idx="1"/>
            </p:cNvCxnSpPr>
            <p:nvPr/>
          </p:nvCxnSpPr>
          <p:spPr>
            <a:xfrm>
              <a:off x="6079067" y="2850848"/>
              <a:ext cx="2806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3"/>
              <a:endCxn id="31" idx="1"/>
            </p:cNvCxnSpPr>
            <p:nvPr/>
          </p:nvCxnSpPr>
          <p:spPr>
            <a:xfrm>
              <a:off x="6149219" y="4113590"/>
              <a:ext cx="2806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0" idx="3"/>
              <a:endCxn id="30" idx="1"/>
            </p:cNvCxnSpPr>
            <p:nvPr/>
          </p:nvCxnSpPr>
          <p:spPr>
            <a:xfrm>
              <a:off x="6149219" y="5376333"/>
              <a:ext cx="2806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2571447" y="1447800"/>
              <a:ext cx="561219" cy="5612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852057" y="2009019"/>
              <a:ext cx="0" cy="280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hape 48"/>
            <p:cNvCxnSpPr>
              <a:stCxn id="29" idx="3"/>
              <a:endCxn id="43" idx="0"/>
            </p:cNvCxnSpPr>
            <p:nvPr/>
          </p:nvCxnSpPr>
          <p:spPr>
            <a:xfrm>
              <a:off x="7973181" y="2850848"/>
              <a:ext cx="561219" cy="287624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31" idx="3"/>
              <a:endCxn id="43" idx="0"/>
            </p:cNvCxnSpPr>
            <p:nvPr/>
          </p:nvCxnSpPr>
          <p:spPr>
            <a:xfrm>
              <a:off x="8043333" y="4113590"/>
              <a:ext cx="491067" cy="161350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hape 52"/>
            <p:cNvCxnSpPr>
              <a:stCxn id="30" idx="3"/>
              <a:endCxn id="43" idx="0"/>
            </p:cNvCxnSpPr>
            <p:nvPr/>
          </p:nvCxnSpPr>
          <p:spPr>
            <a:xfrm>
              <a:off x="8043333" y="5376333"/>
              <a:ext cx="491067" cy="35076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1098247" y="3201610"/>
              <a:ext cx="1403048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001">
              <a:schemeClr val="lt2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Unmatched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028095" y="4464352"/>
              <a:ext cx="1403048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001">
              <a:schemeClr val="lt2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Unmatched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343124" y="2009019"/>
              <a:ext cx="1192591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001">
              <a:schemeClr val="lt2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Matched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343124" y="3271762"/>
              <a:ext cx="1192591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001">
              <a:schemeClr val="lt2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Matched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343124" y="4534505"/>
              <a:ext cx="1192591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001">
              <a:schemeClr val="lt2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Matched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switch</a:t>
            </a:r>
            <a:r>
              <a:rPr lang="en-IN" dirty="0" smtClean="0">
                <a:latin typeface="Consolas" pitchFamily="49" charset="0"/>
              </a:rPr>
              <a:t>(expression) { </a:t>
            </a:r>
          </a:p>
          <a:p>
            <a:pPr lvl="1">
              <a:buNone/>
            </a:pP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case</a:t>
            </a:r>
            <a:r>
              <a:rPr lang="en-IN" dirty="0" smtClean="0">
                <a:latin typeface="Consolas" pitchFamily="49" charset="0"/>
              </a:rPr>
              <a:t> value : </a:t>
            </a:r>
          </a:p>
          <a:p>
            <a:pPr lvl="1">
              <a:buNone/>
            </a:pPr>
            <a:r>
              <a:rPr lang="en-IN" smtClean="0">
                <a:latin typeface="Consolas" pitchFamily="49" charset="0"/>
              </a:rPr>
              <a:t>	//Statements </a:t>
            </a:r>
            <a:endParaRPr lang="en-IN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break</a:t>
            </a:r>
            <a:r>
              <a:rPr lang="en-IN" dirty="0" smtClean="0">
                <a:latin typeface="Consolas" pitchFamily="49" charset="0"/>
              </a:rPr>
              <a:t>; </a:t>
            </a:r>
          </a:p>
          <a:p>
            <a:pPr lvl="1">
              <a:buNone/>
            </a:pP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case</a:t>
            </a:r>
            <a:r>
              <a:rPr lang="en-IN" dirty="0" smtClean="0">
                <a:latin typeface="Consolas" pitchFamily="49" charset="0"/>
              </a:rPr>
              <a:t> value : </a:t>
            </a:r>
          </a:p>
          <a:p>
            <a:pPr lvl="1">
              <a:buNone/>
            </a:pPr>
            <a:r>
              <a:rPr lang="en-IN" dirty="0" smtClean="0">
                <a:latin typeface="Consolas" pitchFamily="49" charset="0"/>
              </a:rPr>
              <a:t>	//Statements </a:t>
            </a:r>
          </a:p>
          <a:p>
            <a:pPr lvl="1">
              <a:buNone/>
            </a:pP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break</a:t>
            </a:r>
            <a:r>
              <a:rPr lang="en-IN" dirty="0" smtClean="0">
                <a:latin typeface="Consolas" pitchFamily="49" charset="0"/>
              </a:rPr>
              <a:t>; </a:t>
            </a:r>
          </a:p>
          <a:p>
            <a:pPr lvl="1">
              <a:buNone/>
            </a:pP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default</a:t>
            </a:r>
            <a:r>
              <a:rPr lang="en-IN" dirty="0" smtClean="0">
                <a:latin typeface="Consolas" pitchFamily="49" charset="0"/>
              </a:rPr>
              <a:t> : </a:t>
            </a:r>
          </a:p>
          <a:p>
            <a:pPr lvl="1">
              <a:buNone/>
            </a:pPr>
            <a:r>
              <a:rPr lang="en-IN" dirty="0" smtClean="0">
                <a:latin typeface="Consolas" pitchFamily="49" charset="0"/>
              </a:rPr>
              <a:t>	//Statements </a:t>
            </a:r>
          </a:p>
          <a:p>
            <a:pPr lvl="1">
              <a:buNone/>
            </a:pP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break</a:t>
            </a:r>
            <a:r>
              <a:rPr lang="en-IN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[Case 1]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7772400" cy="500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[Case 2]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620000" cy="493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[Case Default]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848600" cy="49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500" dirty="0" smtClean="0"/>
              <a:t>control flow (or flow of control) is the order in which individual statements,  instructions or function calls of an imperative program are executed or evaluated.</a:t>
            </a:r>
          </a:p>
          <a:p>
            <a:pPr algn="just"/>
            <a:r>
              <a:rPr lang="en-IN" sz="2500" dirty="0" smtClean="0"/>
              <a:t>Control flow statements, however, break up the flow of execution by employing decision making, looping, and branching, enabling your program to conditionally execute particular blocks of code.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Create Simple Calculator that gets inputs from user and get the choice of operation and display the results accordingly.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also known as iterate statements.</a:t>
            </a:r>
          </a:p>
          <a:p>
            <a:r>
              <a:rPr lang="en-US" dirty="0" smtClean="0"/>
              <a:t>A block of code is repeatedly executed until some condition is satisfied or true.</a:t>
            </a:r>
          </a:p>
          <a:p>
            <a:r>
              <a:rPr lang="en-US" dirty="0" smtClean="0"/>
              <a:t> There are 2 types of loops</a:t>
            </a:r>
          </a:p>
          <a:p>
            <a:pPr lvl="1"/>
            <a:r>
              <a:rPr lang="en-US" dirty="0" smtClean="0"/>
              <a:t>Deterministic Loop</a:t>
            </a:r>
          </a:p>
          <a:p>
            <a:pPr lvl="2"/>
            <a:r>
              <a:rPr lang="en-US" dirty="0" smtClean="0"/>
              <a:t>for loop</a:t>
            </a:r>
          </a:p>
          <a:p>
            <a:pPr lvl="1"/>
            <a:r>
              <a:rPr lang="en-US" dirty="0" smtClean="0"/>
              <a:t>Non Deterministic Loops</a:t>
            </a:r>
          </a:p>
          <a:p>
            <a:pPr lvl="2"/>
            <a:r>
              <a:rPr lang="en-US" dirty="0" smtClean="0"/>
              <a:t>while</a:t>
            </a:r>
          </a:p>
          <a:p>
            <a:pPr lvl="2"/>
            <a:r>
              <a:rPr lang="en-US" dirty="0" smtClean="0"/>
              <a:t>do-while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loop is also known as deterministic loop.</a:t>
            </a:r>
          </a:p>
          <a:p>
            <a:r>
              <a:rPr lang="en-US" dirty="0" smtClean="0"/>
              <a:t>The loop contains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Increment/Decrement</a:t>
            </a:r>
          </a:p>
          <a:p>
            <a:r>
              <a:rPr lang="en-US" dirty="0" smtClean="0"/>
              <a:t>Using this we can clearly determine</a:t>
            </a:r>
          </a:p>
          <a:p>
            <a:pPr lvl="1"/>
            <a:r>
              <a:rPr lang="en-US" dirty="0" smtClean="0"/>
              <a:t>String of loop.</a:t>
            </a:r>
          </a:p>
          <a:p>
            <a:pPr lvl="1"/>
            <a:r>
              <a:rPr lang="en-US" dirty="0" smtClean="0"/>
              <a:t>When it will end</a:t>
            </a:r>
          </a:p>
          <a:p>
            <a:pPr lvl="1"/>
            <a:r>
              <a:rPr lang="en-US" dirty="0" smtClean="0"/>
              <a:t>How many iteration may run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sz="2200" dirty="0" smtClean="0">
                <a:latin typeface="Consolas" pitchFamily="49" charset="0"/>
              </a:rPr>
              <a:t>for(Initialization; Condition; Increment/Decrement)</a:t>
            </a:r>
          </a:p>
          <a:p>
            <a:pPr marL="342900" lvl="1" indent="-342900">
              <a:buNone/>
            </a:pPr>
            <a:r>
              <a:rPr lang="en-US" sz="22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	// Statements of for loop	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}</a:t>
            </a:r>
            <a:endParaRPr lang="en-US" sz="2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[Print 0 to 9]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1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with if [Printing Even Number]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629400" cy="477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a type of non deterministic loop.</a:t>
            </a:r>
          </a:p>
          <a:p>
            <a:r>
              <a:rPr lang="en-US" dirty="0" smtClean="0"/>
              <a:t>It check’s the condition before entering into the loop.</a:t>
            </a:r>
          </a:p>
          <a:p>
            <a:r>
              <a:rPr lang="en-US" dirty="0" smtClean="0"/>
              <a:t>The block of statement repeatedly execute until the condition remains satisfied.</a:t>
            </a:r>
          </a:p>
          <a:p>
            <a:r>
              <a:rPr lang="en-US" dirty="0" smtClean="0"/>
              <a:t>It is also known as entry control loop.</a:t>
            </a:r>
          </a:p>
          <a:p>
            <a:r>
              <a:rPr lang="en-US" dirty="0" smtClean="0"/>
              <a:t>The condition may or may not satisfied.</a:t>
            </a:r>
          </a:p>
          <a:p>
            <a:r>
              <a:rPr lang="en-US" dirty="0" smtClean="0"/>
              <a:t>We are not sure about the termination of loop and no of iterations.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while</a:t>
            </a:r>
            <a:r>
              <a:rPr lang="en-US" dirty="0" smtClean="0">
                <a:latin typeface="Consolas" pitchFamily="49" charset="0"/>
              </a:rPr>
              <a:t>(Condition){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 Block of while loop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[Print 0 to 9]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2575" y="1524000"/>
            <a:ext cx="59912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</a:t>
            </a:r>
            <a:r>
              <a:rPr lang="en-US" dirty="0" err="1" smtClean="0"/>
              <a:t>vs</a:t>
            </a:r>
            <a:r>
              <a:rPr lang="en-US" dirty="0" smtClean="0"/>
              <a:t> User Input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28775"/>
            <a:ext cx="85344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6019800"/>
            <a:ext cx="8229600" cy="762000"/>
          </a:xfrm>
          <a:prstGeom prst="rect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noProof="0" dirty="0" smtClean="0">
                <a:latin typeface="Monotype Corsiva" pitchFamily="66" charset="0"/>
                <a:ea typeface="+mj-ea"/>
                <a:cs typeface="+mj-cs"/>
              </a:rPr>
              <a:t>Echo Program for Numbers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Control Flow Statements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524000"/>
            <a:ext cx="2895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Control Flow</a:t>
            </a:r>
            <a:endParaRPr lang="en-US" sz="2500" dirty="0"/>
          </a:p>
        </p:txBody>
      </p:sp>
      <p:sp>
        <p:nvSpPr>
          <p:cNvPr id="6" name="Rectangle 5"/>
          <p:cNvSpPr/>
          <p:nvPr/>
        </p:nvSpPr>
        <p:spPr>
          <a:xfrm>
            <a:off x="685800" y="2743200"/>
            <a:ext cx="20574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Decision Making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714500" y="2133600"/>
            <a:ext cx="27813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05200" y="2743200"/>
            <a:ext cx="20574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Looping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6172200" y="2667000"/>
            <a:ext cx="20574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Unconditional Jumps</a:t>
            </a:r>
            <a:endParaRPr lang="en-US" sz="2000" dirty="0"/>
          </a:p>
        </p:txBody>
      </p:sp>
      <p:cxnSp>
        <p:nvCxnSpPr>
          <p:cNvPr id="18" name="Straight Arrow Connector 17"/>
          <p:cNvCxnSpPr>
            <a:stCxn id="5" idx="2"/>
            <a:endCxn id="13" idx="0"/>
          </p:cNvCxnSpPr>
          <p:nvPr/>
        </p:nvCxnSpPr>
        <p:spPr>
          <a:xfrm>
            <a:off x="4495800" y="21336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4" idx="0"/>
          </p:cNvCxnSpPr>
          <p:nvPr/>
        </p:nvCxnSpPr>
        <p:spPr>
          <a:xfrm>
            <a:off x="4495800" y="2133600"/>
            <a:ext cx="27051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5800" y="37338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If - else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685800" y="48006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If – </a:t>
            </a:r>
            <a:r>
              <a:rPr lang="en-US" sz="2000" dirty="0" err="1" smtClean="0"/>
              <a:t>elseif</a:t>
            </a:r>
            <a:r>
              <a:rPr lang="en-US" sz="2000" dirty="0" smtClean="0"/>
              <a:t> - else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3505200" y="37338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3505200" y="48006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while</a:t>
            </a:r>
          </a:p>
          <a:p>
            <a:pPr algn="ctr"/>
            <a:r>
              <a:rPr lang="en-US" sz="2000" dirty="0" smtClean="0"/>
              <a:t>do-while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3505200" y="59436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for-each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6172200" y="43434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break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6172200" y="54102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continue</a:t>
            </a:r>
            <a:endParaRPr lang="en-US" sz="2000" dirty="0"/>
          </a:p>
        </p:txBody>
      </p:sp>
      <p:cxnSp>
        <p:nvCxnSpPr>
          <p:cNvPr id="37" name="Straight Arrow Connector 36"/>
          <p:cNvCxnSpPr>
            <a:stCxn id="6" idx="2"/>
            <a:endCxn id="26" idx="0"/>
          </p:cNvCxnSpPr>
          <p:nvPr/>
        </p:nvCxnSpPr>
        <p:spPr>
          <a:xfrm>
            <a:off x="1714500" y="3429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2"/>
            <a:endCxn id="27" idx="0"/>
          </p:cNvCxnSpPr>
          <p:nvPr/>
        </p:nvCxnSpPr>
        <p:spPr>
          <a:xfrm>
            <a:off x="1714500" y="4419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28" idx="0"/>
          </p:cNvCxnSpPr>
          <p:nvPr/>
        </p:nvCxnSpPr>
        <p:spPr>
          <a:xfrm>
            <a:off x="4533900" y="3429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2"/>
            <a:endCxn id="29" idx="0"/>
          </p:cNvCxnSpPr>
          <p:nvPr/>
        </p:nvCxnSpPr>
        <p:spPr>
          <a:xfrm>
            <a:off x="4533900" y="4419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2"/>
            <a:endCxn id="30" idx="0"/>
          </p:cNvCxnSpPr>
          <p:nvPr/>
        </p:nvCxnSpPr>
        <p:spPr>
          <a:xfrm>
            <a:off x="4533900" y="5638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2"/>
            <a:endCxn id="34" idx="0"/>
          </p:cNvCxnSpPr>
          <p:nvPr/>
        </p:nvCxnSpPr>
        <p:spPr>
          <a:xfrm>
            <a:off x="7200900" y="3505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2"/>
            <a:endCxn id="35" idx="0"/>
          </p:cNvCxnSpPr>
          <p:nvPr/>
        </p:nvCxnSpPr>
        <p:spPr>
          <a:xfrm>
            <a:off x="7200900" y="5029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5800" y="57912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switch</a:t>
            </a:r>
            <a:endParaRPr lang="en-US" sz="2000" dirty="0"/>
          </a:p>
        </p:txBody>
      </p:sp>
      <p:cxnSp>
        <p:nvCxnSpPr>
          <p:cNvPr id="31" name="Straight Arrow Connector 30"/>
          <p:cNvCxnSpPr>
            <a:stCxn id="27" idx="2"/>
            <a:endCxn id="24" idx="0"/>
          </p:cNvCxnSpPr>
          <p:nvPr/>
        </p:nvCxnSpPr>
        <p:spPr>
          <a:xfrm>
            <a:off x="1714500" y="548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122" y="1676400"/>
            <a:ext cx="723527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non deterministic loop.</a:t>
            </a:r>
          </a:p>
          <a:p>
            <a:r>
              <a:rPr lang="en-US" dirty="0" smtClean="0"/>
              <a:t>A block of code executed repeatedly until the conditions remains satisfied.</a:t>
            </a:r>
          </a:p>
          <a:p>
            <a:r>
              <a:rPr lang="en-US" dirty="0" smtClean="0"/>
              <a:t>It executes loop block at least once even the condition is not satisfied.</a:t>
            </a:r>
          </a:p>
          <a:p>
            <a:r>
              <a:rPr lang="en-US" dirty="0" smtClean="0"/>
              <a:t>This is also known as exit control loop.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do</a:t>
            </a:r>
            <a:r>
              <a:rPr lang="en-US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 Block of do-while loop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while</a:t>
            </a:r>
            <a:r>
              <a:rPr lang="en-US" dirty="0" smtClean="0">
                <a:latin typeface="Consolas" pitchFamily="49" charset="0"/>
              </a:rPr>
              <a:t>(Condition);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Do While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67502"/>
            <a:ext cx="7772400" cy="516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the Calculator Program [Already done with switch case] for repeated inputs until user wants to exit.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transfers the control from one part of the program to another part of the program without any checking of condition.</a:t>
            </a:r>
          </a:p>
          <a:p>
            <a:r>
              <a:rPr lang="en-US" dirty="0" smtClean="0"/>
              <a:t>This statements doesn't have any conditions to verify.</a:t>
            </a:r>
          </a:p>
          <a:p>
            <a:r>
              <a:rPr lang="en-US" dirty="0" smtClean="0"/>
              <a:t>As soon as the execution encounters these statements immediately the jump has been made.</a:t>
            </a:r>
          </a:p>
          <a:p>
            <a:r>
              <a:rPr lang="en-US" dirty="0" smtClean="0"/>
              <a:t>There are two types of statements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Continue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Break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The continue statement is used in loop control structure when you need to immediately jump to the next iteration of the loop. </a:t>
            </a:r>
          </a:p>
          <a:p>
            <a:pPr algn="just"/>
            <a:r>
              <a:rPr lang="en-US" dirty="0" smtClean="0"/>
              <a:t>It can be used with for loop or while loop.</a:t>
            </a:r>
          </a:p>
          <a:p>
            <a:pPr algn="just"/>
            <a:r>
              <a:rPr lang="en-US" dirty="0" smtClean="0"/>
              <a:t>The Java continue statement is used to continue loop.</a:t>
            </a:r>
          </a:p>
          <a:p>
            <a:pPr algn="just"/>
            <a:r>
              <a:rPr lang="en-US" dirty="0" smtClean="0"/>
              <a:t>It continues the current flow of the program and skips the remaining code at specified condition.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loop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//block of code [stage 1]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continue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//block of code [stage 2]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876800"/>
            <a:ext cx="80772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</a:rPr>
              <a:t>Stage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</a:rPr>
              <a:t> 2 block will not execute due to the encounter of continue.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>
                <a:latin typeface="Monotype Corsiva" pitchFamily="66" charset="0"/>
              </a:rPr>
              <a:t>It</a:t>
            </a:r>
            <a:r>
              <a:rPr lang="en-US" sz="3200" dirty="0" smtClean="0">
                <a:latin typeface="Monotype Corsiva" pitchFamily="66" charset="0"/>
              </a:rPr>
              <a:t> simply moves to begging of the loop.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705600" cy="4910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Program try to print the numbers from 0 to 4.</a:t>
            </a:r>
          </a:p>
          <a:p>
            <a:pPr algn="just"/>
            <a:r>
              <a:rPr lang="en-US" dirty="0" smtClean="0"/>
              <a:t>Every time loop executes the current value of </a:t>
            </a:r>
            <a:r>
              <a:rPr lang="en-US" dirty="0" err="1" smtClean="0"/>
              <a:t>i</a:t>
            </a:r>
            <a:r>
              <a:rPr lang="en-US" dirty="0" smtClean="0"/>
              <a:t> is printed.</a:t>
            </a:r>
          </a:p>
          <a:p>
            <a:pPr algn="just"/>
            <a:r>
              <a:rPr lang="en-US" dirty="0" smtClean="0"/>
              <a:t>While we encountering i value is 3.</a:t>
            </a:r>
          </a:p>
          <a:p>
            <a:pPr lvl="1" algn="just"/>
            <a:r>
              <a:rPr lang="en-US" dirty="0" smtClean="0"/>
              <a:t> String “Three” is printed instead of Number 3.</a:t>
            </a:r>
          </a:p>
          <a:p>
            <a:pPr lvl="1" algn="just"/>
            <a:r>
              <a:rPr lang="en-US" dirty="0" smtClean="0"/>
              <a:t>Even consecutive statements [Line 12] has ready print number 3 it is ignored by continue.</a:t>
            </a:r>
          </a:p>
          <a:p>
            <a:pPr lvl="1" algn="just"/>
            <a:r>
              <a:rPr lang="en-US" dirty="0" smtClean="0"/>
              <a:t>Continue statement moves the control to the beginning of the loop so the remaining statements are ignored for that iteration.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used to make decision based on the condition.</a:t>
            </a:r>
          </a:p>
          <a:p>
            <a:r>
              <a:rPr lang="en-US" dirty="0" smtClean="0"/>
              <a:t>It contains two block of codes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 block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else block</a:t>
            </a:r>
          </a:p>
          <a:p>
            <a:r>
              <a:rPr lang="en-US" dirty="0" smtClean="0"/>
              <a:t>If requires Boolean condition [True or False]. </a:t>
            </a:r>
          </a:p>
          <a:p>
            <a:r>
              <a:rPr lang="en-US" dirty="0" smtClean="0"/>
              <a:t>If condition passed if block is executed otherwise else block is executed.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It is used to break the flow and moves out the control from current block.</a:t>
            </a:r>
          </a:p>
          <a:p>
            <a:pPr algn="just"/>
            <a:r>
              <a:rPr lang="en-US" dirty="0" smtClean="0"/>
              <a:t>When the break statement is encountered inside a loop, the loop is immediately terminated and the program control resumes at the next statement following the loop.</a:t>
            </a:r>
          </a:p>
          <a:p>
            <a:pPr algn="just"/>
            <a:r>
              <a:rPr lang="en-US" dirty="0" smtClean="0"/>
              <a:t>It can be used to terminate a case in the switch statement (covered in the next chapter).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loop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//block of code [stage 1]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break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//block of code [stage 2]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876800"/>
            <a:ext cx="80772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</a:rPr>
              <a:t>Stage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</a:rPr>
              <a:t> 2 block will not execute due to the encounter of break.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>
                <a:latin typeface="Monotype Corsiva" pitchFamily="66" charset="0"/>
              </a:rPr>
              <a:t>It</a:t>
            </a:r>
            <a:r>
              <a:rPr lang="en-US" sz="3200" dirty="0" smtClean="0">
                <a:latin typeface="Monotype Corsiva" pitchFamily="66" charset="0"/>
              </a:rPr>
              <a:t> simply breaks the loop and there is no more iterations.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6324600" cy="505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Program try to print the numbers from 0 to 4.</a:t>
            </a:r>
          </a:p>
          <a:p>
            <a:pPr algn="just"/>
            <a:r>
              <a:rPr lang="en-US" dirty="0" smtClean="0"/>
              <a:t>Every time loop executes the current value of </a:t>
            </a:r>
            <a:r>
              <a:rPr lang="en-US" dirty="0" err="1" smtClean="0"/>
              <a:t>i</a:t>
            </a:r>
            <a:r>
              <a:rPr lang="en-US" dirty="0" smtClean="0"/>
              <a:t> is printed.</a:t>
            </a:r>
          </a:p>
          <a:p>
            <a:pPr algn="just"/>
            <a:r>
              <a:rPr lang="en-US" dirty="0" smtClean="0"/>
              <a:t>While we encountering i value is 3.</a:t>
            </a:r>
          </a:p>
          <a:p>
            <a:pPr lvl="1" algn="just"/>
            <a:r>
              <a:rPr lang="en-US" dirty="0" smtClean="0"/>
              <a:t>It prints “Loop Terminated”.</a:t>
            </a:r>
          </a:p>
          <a:p>
            <a:pPr lvl="1" algn="just"/>
            <a:r>
              <a:rPr lang="en-US" dirty="0" smtClean="0"/>
              <a:t>Break Statement is encountered so the loop is terminated immediately.</a:t>
            </a:r>
          </a:p>
          <a:p>
            <a:pPr lvl="1" algn="just"/>
            <a:r>
              <a:rPr lang="en-US" dirty="0" smtClean="0"/>
              <a:t>Even 1 more iterations is available to complete total number of iterations expected but loop is terminated due to break statement.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</a:rPr>
              <a:t> (</a:t>
            </a:r>
            <a:r>
              <a:rPr lang="en-US" dirty="0" err="1" smtClean="0">
                <a:latin typeface="Consolas" pitchFamily="49" charset="0"/>
              </a:rPr>
              <a:t>boolean_condition</a:t>
            </a:r>
            <a:r>
              <a:rPr lang="en-US" dirty="0" smtClean="0">
                <a:latin typeface="Consolas" pitchFamily="49" charset="0"/>
              </a:rPr>
              <a:t>){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//block of code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//block of code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Block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9913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90600" y="5562600"/>
            <a:ext cx="5257800" cy="533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Block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1676400"/>
            <a:ext cx="8001000" cy="4775950"/>
            <a:chOff x="533400" y="1676400"/>
            <a:chExt cx="8001000" cy="47759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1676400"/>
              <a:ext cx="8001000" cy="477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990600" y="5410200"/>
              <a:ext cx="5257800" cy="5334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</a:t>
            </a:r>
            <a:r>
              <a:rPr lang="en-US" dirty="0" err="1" smtClean="0"/>
              <a:t>elseif</a:t>
            </a:r>
            <a:r>
              <a:rPr lang="en-US" dirty="0" smtClean="0"/>
              <a:t> -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</a:rPr>
              <a:t> (</a:t>
            </a:r>
            <a:r>
              <a:rPr lang="en-US" dirty="0" err="1" smtClean="0">
                <a:latin typeface="Consolas" pitchFamily="49" charset="0"/>
              </a:rPr>
              <a:t>boolean_condition</a:t>
            </a:r>
            <a:r>
              <a:rPr lang="en-US" dirty="0" smtClean="0">
                <a:latin typeface="Consolas" pitchFamily="49" charset="0"/>
              </a:rPr>
              <a:t>){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//block of code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  <a:latin typeface="Consolas" pitchFamily="49" charset="0"/>
              </a:rPr>
              <a:t>else if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boolean_condition2</a:t>
            </a:r>
            <a:r>
              <a:rPr lang="en-US" dirty="0" smtClean="0">
                <a:latin typeface="Consolas" pitchFamily="49" charset="0"/>
              </a:rPr>
              <a:t>){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  <a:latin typeface="Consolas" pitchFamily="49" charset="0"/>
              </a:rPr>
              <a:t>//block of code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//block of code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</a:t>
            </a:r>
            <a:r>
              <a:rPr lang="en-US" dirty="0" err="1" smtClean="0"/>
              <a:t>elseif</a:t>
            </a:r>
            <a:r>
              <a:rPr lang="en-US" dirty="0" smtClean="0"/>
              <a:t> - else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8676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5715000"/>
            <a:ext cx="5257800" cy="533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944</Words>
  <Application>Microsoft Office PowerPoint</Application>
  <PresentationFormat>On-screen Show (4:3)</PresentationFormat>
  <Paragraphs>218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Control Flow</vt:lpstr>
      <vt:lpstr>Control Flow Statements</vt:lpstr>
      <vt:lpstr>Types Control Flow Statements</vt:lpstr>
      <vt:lpstr>Decision Making </vt:lpstr>
      <vt:lpstr>Syntax</vt:lpstr>
      <vt:lpstr>if Block</vt:lpstr>
      <vt:lpstr>else Block</vt:lpstr>
      <vt:lpstr>if – elseif - else</vt:lpstr>
      <vt:lpstr>if – elseif - else</vt:lpstr>
      <vt:lpstr>Problems</vt:lpstr>
      <vt:lpstr>Nested IF</vt:lpstr>
      <vt:lpstr>Example [a&lt;10 and div by 3]</vt:lpstr>
      <vt:lpstr>Example [a&lt;10 not div by 3]</vt:lpstr>
      <vt:lpstr>Example [a is not less than 10]</vt:lpstr>
      <vt:lpstr>Switch</vt:lpstr>
      <vt:lpstr>Syntax</vt:lpstr>
      <vt:lpstr>Example [Case 1]</vt:lpstr>
      <vt:lpstr>Example [Case 2]</vt:lpstr>
      <vt:lpstr>Example [Case Default]</vt:lpstr>
      <vt:lpstr>Problem</vt:lpstr>
      <vt:lpstr>Loops</vt:lpstr>
      <vt:lpstr>FOR LOOP</vt:lpstr>
      <vt:lpstr>Syntax</vt:lpstr>
      <vt:lpstr>Example [Print 0 to 9]</vt:lpstr>
      <vt:lpstr>For with if [Printing Even Number]</vt:lpstr>
      <vt:lpstr>WHILE LOOP</vt:lpstr>
      <vt:lpstr>Syntax</vt:lpstr>
      <vt:lpstr>Example [Print 0 to 9]</vt:lpstr>
      <vt:lpstr>While loop vs User Input</vt:lpstr>
      <vt:lpstr>Output</vt:lpstr>
      <vt:lpstr>DO-WHILE LOOP</vt:lpstr>
      <vt:lpstr>Syntax</vt:lpstr>
      <vt:lpstr>Example Do While</vt:lpstr>
      <vt:lpstr>Problem</vt:lpstr>
      <vt:lpstr>Unconditional Statements</vt:lpstr>
      <vt:lpstr>Continue Statement</vt:lpstr>
      <vt:lpstr>Syntax</vt:lpstr>
      <vt:lpstr>Example</vt:lpstr>
      <vt:lpstr>Explanation</vt:lpstr>
      <vt:lpstr>Break Statement</vt:lpstr>
      <vt:lpstr>Syntax</vt:lpstr>
      <vt:lpstr>Example</vt:lpstr>
      <vt:lpstr>Explanation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IT Department</cp:lastModifiedBy>
  <cp:revision>238</cp:revision>
  <dcterms:created xsi:type="dcterms:W3CDTF">2018-07-08T09:57:08Z</dcterms:created>
  <dcterms:modified xsi:type="dcterms:W3CDTF">2019-07-02T11:36:20Z</dcterms:modified>
</cp:coreProperties>
</file>