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87" r:id="rId4"/>
    <p:sldId id="292" r:id="rId5"/>
    <p:sldId id="295" r:id="rId6"/>
    <p:sldId id="296" r:id="rId7"/>
    <p:sldId id="297" r:id="rId8"/>
    <p:sldId id="288" r:id="rId9"/>
    <p:sldId id="293" r:id="rId10"/>
    <p:sldId id="289" r:id="rId11"/>
    <p:sldId id="294" r:id="rId12"/>
    <p:sldId id="290" r:id="rId13"/>
    <p:sldId id="29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inheritance more than one sub classes created from same base class.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1910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Bike</a:t>
            </a:r>
            <a:endParaRPr lang="en-US" sz="1500" dirty="0"/>
          </a:p>
        </p:txBody>
      </p:sp>
      <p:cxnSp>
        <p:nvCxnSpPr>
          <p:cNvPr id="6" name="Straight Arrow Connector 5"/>
          <p:cNvCxnSpPr>
            <a:stCxn id="7" idx="2"/>
            <a:endCxn id="5" idx="0"/>
          </p:cNvCxnSpPr>
          <p:nvPr/>
        </p:nvCxnSpPr>
        <p:spPr>
          <a:xfrm flipH="1">
            <a:off x="2019300" y="3657600"/>
            <a:ext cx="2628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719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Vehicle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18288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  <p:sp>
        <p:nvSpPr>
          <p:cNvPr id="12" name="Rectangle 11"/>
          <p:cNvSpPr/>
          <p:nvPr/>
        </p:nvSpPr>
        <p:spPr>
          <a:xfrm>
            <a:off x="1143000" y="5105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71900" y="41910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Car</a:t>
            </a:r>
            <a:endParaRPr lang="en-US" sz="1500" dirty="0"/>
          </a:p>
        </p:txBody>
      </p:sp>
      <p:sp>
        <p:nvSpPr>
          <p:cNvPr id="16" name="Rectangle 15"/>
          <p:cNvSpPr/>
          <p:nvPr/>
        </p:nvSpPr>
        <p:spPr>
          <a:xfrm>
            <a:off x="3810000" y="5105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24600" y="41910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Aircraft</a:t>
            </a:r>
            <a:endParaRPr lang="en-US" sz="1500" dirty="0"/>
          </a:p>
        </p:txBody>
      </p:sp>
      <p:cxnSp>
        <p:nvCxnSpPr>
          <p:cNvPr id="17" name="Straight Arrow Connector 16"/>
          <p:cNvCxnSpPr>
            <a:stCxn id="7" idx="2"/>
            <a:endCxn id="10" idx="0"/>
          </p:cNvCxnSpPr>
          <p:nvPr/>
        </p:nvCxnSpPr>
        <p:spPr>
          <a:xfrm>
            <a:off x="4648200" y="3657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5" idx="0"/>
          </p:cNvCxnSpPr>
          <p:nvPr/>
        </p:nvCxnSpPr>
        <p:spPr>
          <a:xfrm>
            <a:off x="4648200" y="3657600"/>
            <a:ext cx="25527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00800" y="5105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 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8" idx="2"/>
            <a:endCxn id="15" idx="0"/>
          </p:cNvCxnSpPr>
          <p:nvPr/>
        </p:nvCxnSpPr>
        <p:spPr>
          <a:xfrm flipH="1">
            <a:off x="2228850" y="2743200"/>
            <a:ext cx="2415469" cy="4191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4"/>
          <p:cNvGrpSpPr/>
          <p:nvPr/>
        </p:nvGrpSpPr>
        <p:grpSpPr>
          <a:xfrm>
            <a:off x="3920419" y="533400"/>
            <a:ext cx="1447800" cy="2209800"/>
            <a:chOff x="5410200" y="1981200"/>
            <a:chExt cx="1752600" cy="2209800"/>
          </a:xfrm>
        </p:grpSpPr>
        <p:sp>
          <p:nvSpPr>
            <p:cNvPr id="6" name="Rectangle 5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Vehicle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10200" y="2362200"/>
              <a:ext cx="1752600" cy="990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id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isRunning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engineno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33528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start()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stop()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run()</a:t>
              </a:r>
              <a:endParaRPr lang="en-US" sz="1500" dirty="0">
                <a:latin typeface="Cambria" pitchFamily="18" charset="0"/>
                <a:ea typeface="Cambria" pitchFamily="18" charset="0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33600" cy="1020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Hierarchical Inheritance</a:t>
            </a:r>
            <a:endParaRPr lang="en-US" sz="2000" dirty="0"/>
          </a:p>
        </p:txBody>
      </p:sp>
      <p:grpSp>
        <p:nvGrpSpPr>
          <p:cNvPr id="5" name="Group 13"/>
          <p:cNvGrpSpPr/>
          <p:nvPr/>
        </p:nvGrpSpPr>
        <p:grpSpPr>
          <a:xfrm>
            <a:off x="1295400" y="3162300"/>
            <a:ext cx="1866900" cy="1676400"/>
            <a:chOff x="5410200" y="1981200"/>
            <a:chExt cx="1752600" cy="2057400"/>
          </a:xfrm>
        </p:grpSpPr>
        <p:sp>
          <p:nvSpPr>
            <p:cNvPr id="15" name="Rectangle 14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Bike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isHeadLightOn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turnOnHeadLight</a:t>
              </a:r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</p:txBody>
        </p:sp>
      </p:grpSp>
      <p:grpSp>
        <p:nvGrpSpPr>
          <p:cNvPr id="20" name="Group 13"/>
          <p:cNvGrpSpPr/>
          <p:nvPr/>
        </p:nvGrpSpPr>
        <p:grpSpPr>
          <a:xfrm>
            <a:off x="3901369" y="3162300"/>
            <a:ext cx="1485900" cy="1676400"/>
            <a:chOff x="5410200" y="1981200"/>
            <a:chExt cx="1752600" cy="2057400"/>
          </a:xfrm>
        </p:grpSpPr>
        <p:sp>
          <p:nvSpPr>
            <p:cNvPr id="21" name="Rectangle 20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Car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isMusicOn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turnOnMusic</a:t>
              </a:r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</p:txBody>
        </p:sp>
      </p:grpSp>
      <p:grpSp>
        <p:nvGrpSpPr>
          <p:cNvPr id="24" name="Group 13"/>
          <p:cNvGrpSpPr/>
          <p:nvPr/>
        </p:nvGrpSpPr>
        <p:grpSpPr>
          <a:xfrm>
            <a:off x="6629400" y="3162300"/>
            <a:ext cx="1485900" cy="1676400"/>
            <a:chOff x="5410200" y="1981200"/>
            <a:chExt cx="1752600" cy="2057400"/>
          </a:xfrm>
        </p:grpSpPr>
        <p:sp>
          <p:nvSpPr>
            <p:cNvPr id="25" name="Rectangle 24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Aircraft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isFlapsFull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adjustFlaps</a:t>
              </a:r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</p:txBody>
        </p:sp>
      </p:grpSp>
      <p:cxnSp>
        <p:nvCxnSpPr>
          <p:cNvPr id="28" name="Straight Arrow Connector 27"/>
          <p:cNvCxnSpPr>
            <a:stCxn id="8" idx="2"/>
            <a:endCxn id="21" idx="0"/>
          </p:cNvCxnSpPr>
          <p:nvPr/>
        </p:nvCxnSpPr>
        <p:spPr>
          <a:xfrm>
            <a:off x="4644319" y="2743200"/>
            <a:ext cx="0" cy="4191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25" idx="0"/>
          </p:cNvCxnSpPr>
          <p:nvPr/>
        </p:nvCxnSpPr>
        <p:spPr>
          <a:xfrm>
            <a:off x="4644319" y="2743200"/>
            <a:ext cx="2728031" cy="4191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inherits property from more than one class is known as multiple inheritance.</a:t>
            </a:r>
          </a:p>
          <a:p>
            <a:r>
              <a:rPr lang="en-US" dirty="0" smtClean="0"/>
              <a:t>Java doesn’t supports the multiple inheritance directly.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3800" y="5562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Auto</a:t>
            </a:r>
            <a:endParaRPr lang="en-US" sz="1500" dirty="0"/>
          </a:p>
        </p:txBody>
      </p:sp>
      <p:cxnSp>
        <p:nvCxnSpPr>
          <p:cNvPr id="5" name="Straight Arrow Connector 4"/>
          <p:cNvCxnSpPr>
            <a:stCxn id="6" idx="2"/>
            <a:endCxn id="4" idx="0"/>
          </p:cNvCxnSpPr>
          <p:nvPr/>
        </p:nvCxnSpPr>
        <p:spPr>
          <a:xfrm>
            <a:off x="3162300" y="47244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0" y="3962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Car</a:t>
            </a:r>
            <a:endParaRPr lang="en-US" sz="1500" dirty="0"/>
          </a:p>
        </p:txBody>
      </p:sp>
      <p:sp>
        <p:nvSpPr>
          <p:cNvPr id="7" name="Rectangle 6"/>
          <p:cNvSpPr/>
          <p:nvPr/>
        </p:nvSpPr>
        <p:spPr>
          <a:xfrm>
            <a:off x="6705600" y="3962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 2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5943600" y="56388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Child Class</a:t>
            </a:r>
          </a:p>
          <a:p>
            <a:pPr algn="ctr"/>
            <a:r>
              <a:rPr lang="en-US" sz="1500" dirty="0" smtClean="0"/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3962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Bike</a:t>
            </a:r>
            <a:endParaRPr lang="en-US" sz="1500" dirty="0"/>
          </a:p>
        </p:txBody>
      </p:sp>
      <p:cxnSp>
        <p:nvCxnSpPr>
          <p:cNvPr id="10" name="Straight Arrow Connector 9"/>
          <p:cNvCxnSpPr>
            <a:stCxn id="9" idx="2"/>
            <a:endCxn id="4" idx="0"/>
          </p:cNvCxnSpPr>
          <p:nvPr/>
        </p:nvCxnSpPr>
        <p:spPr>
          <a:xfrm flipH="1">
            <a:off x="4610100" y="47244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4800" y="3962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 1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inheritance contains more than one inheritance means hybrid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8100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Bicycle</a:t>
            </a:r>
            <a:endParaRPr lang="en-US" sz="1500" dirty="0"/>
          </a:p>
        </p:txBody>
      </p:sp>
      <p:cxnSp>
        <p:nvCxnSpPr>
          <p:cNvPr id="5" name="Straight Arrow Connector 4"/>
          <p:cNvCxnSpPr>
            <a:stCxn id="6" idx="2"/>
            <a:endCxn id="4" idx="0"/>
          </p:cNvCxnSpPr>
          <p:nvPr/>
        </p:nvCxnSpPr>
        <p:spPr>
          <a:xfrm flipH="1">
            <a:off x="2019300" y="3276600"/>
            <a:ext cx="260985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52850" y="28194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Vehicle</a:t>
            </a:r>
            <a:endParaRPr lang="en-US" sz="1500" dirty="0"/>
          </a:p>
        </p:txBody>
      </p:sp>
      <p:sp>
        <p:nvSpPr>
          <p:cNvPr id="9" name="Rectangle 8"/>
          <p:cNvSpPr/>
          <p:nvPr/>
        </p:nvSpPr>
        <p:spPr>
          <a:xfrm>
            <a:off x="3752850" y="38100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Car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6324600" y="38100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Aircraft</a:t>
            </a:r>
            <a:endParaRPr lang="en-US" sz="1500" dirty="0"/>
          </a:p>
        </p:txBody>
      </p:sp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>
            <a:off x="4629150" y="3276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11" idx="0"/>
          </p:cNvCxnSpPr>
          <p:nvPr/>
        </p:nvCxnSpPr>
        <p:spPr>
          <a:xfrm>
            <a:off x="4629150" y="3276600"/>
            <a:ext cx="257175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43000" y="45720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Bike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3752850" y="57912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Auto</a:t>
            </a:r>
            <a:endParaRPr lang="en-US" sz="1500" dirty="0"/>
          </a:p>
        </p:txBody>
      </p:sp>
      <p:cxnSp>
        <p:nvCxnSpPr>
          <p:cNvPr id="23" name="Straight Arrow Connector 22"/>
          <p:cNvCxnSpPr>
            <a:stCxn id="4" idx="2"/>
            <a:endCxn id="21" idx="0"/>
          </p:cNvCxnSpPr>
          <p:nvPr/>
        </p:nvCxnSpPr>
        <p:spPr>
          <a:xfrm>
            <a:off x="2019300" y="4267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22" idx="0"/>
          </p:cNvCxnSpPr>
          <p:nvPr/>
        </p:nvCxnSpPr>
        <p:spPr>
          <a:xfrm>
            <a:off x="4629150" y="42672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2" idx="0"/>
          </p:cNvCxnSpPr>
          <p:nvPr/>
        </p:nvCxnSpPr>
        <p:spPr>
          <a:xfrm>
            <a:off x="2019300" y="5029200"/>
            <a:ext cx="260985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java inheritance the following types of inheritance achieved directly</a:t>
            </a:r>
          </a:p>
          <a:p>
            <a:pPr lvl="1"/>
            <a:r>
              <a:rPr lang="en-US" dirty="0" smtClean="0"/>
              <a:t>Simple or Single Level Inheritance</a:t>
            </a:r>
          </a:p>
          <a:p>
            <a:pPr lvl="1"/>
            <a:r>
              <a:rPr lang="en-US" dirty="0" smtClean="0"/>
              <a:t>Multilevel Inheritance</a:t>
            </a:r>
          </a:p>
          <a:p>
            <a:pPr lvl="1"/>
            <a:r>
              <a:rPr lang="en-US" dirty="0" smtClean="0"/>
              <a:t>Hierarchical Inheritance</a:t>
            </a:r>
          </a:p>
          <a:p>
            <a:r>
              <a:rPr lang="en-US" dirty="0" smtClean="0"/>
              <a:t>Indirectly achieved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 smtClean="0"/>
              <a:t>Inheritance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simple or single level inheritance a class that inherits a property from only one class.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5562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Bicycle</a:t>
            </a:r>
            <a:endParaRPr lang="en-US" sz="1500" dirty="0"/>
          </a:p>
        </p:txBody>
      </p:sp>
      <p:cxnSp>
        <p:nvCxnSpPr>
          <p:cNvPr id="6" name="Straight Arrow Connector 5"/>
          <p:cNvCxnSpPr>
            <a:stCxn id="7" idx="2"/>
            <a:endCxn id="5" idx="0"/>
          </p:cNvCxnSpPr>
          <p:nvPr/>
        </p:nvCxnSpPr>
        <p:spPr>
          <a:xfrm>
            <a:off x="4381500" y="36576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052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Vehicle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58674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5486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Child Class</a:t>
            </a:r>
          </a:p>
          <a:p>
            <a:pPr algn="ctr"/>
            <a:r>
              <a:rPr lang="en-US" sz="1500" dirty="0" smtClean="0"/>
              <a:t>(Sub Class)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33600" cy="639762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Simple Inheritance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15" idx="2"/>
            <a:endCxn id="19" idx="0"/>
          </p:cNvCxnSpPr>
          <p:nvPr/>
        </p:nvCxnSpPr>
        <p:spPr>
          <a:xfrm>
            <a:off x="4838700" y="2667000"/>
            <a:ext cx="0" cy="10668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962400" y="609600"/>
            <a:ext cx="1752600" cy="2057400"/>
            <a:chOff x="5410200" y="1981200"/>
            <a:chExt cx="1752600" cy="2057400"/>
          </a:xfrm>
        </p:grpSpPr>
        <p:sp>
          <p:nvSpPr>
            <p:cNvPr id="13" name="Rectangle 12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Vehicle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id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isRunning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start()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stop()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run()</a:t>
              </a:r>
              <a:endParaRPr lang="en-US" sz="1500" dirty="0">
                <a:latin typeface="Cambria" pitchFamily="18" charset="0"/>
                <a:ea typeface="Cambria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62400" y="3733800"/>
            <a:ext cx="1752600" cy="2057400"/>
            <a:chOff x="5410200" y="1981200"/>
            <a:chExt cx="1752600" cy="2057400"/>
          </a:xfrm>
        </p:grpSpPr>
        <p:sp>
          <p:nvSpPr>
            <p:cNvPr id="19" name="Rectangle 18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Bicycle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owner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isGeared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horn()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reuse the fields and methods in existing class.</a:t>
            </a:r>
          </a:p>
          <a:p>
            <a:r>
              <a:rPr lang="en-US" dirty="0" smtClean="0"/>
              <a:t>We can add new methods and fields to new class.</a:t>
            </a:r>
          </a:p>
          <a:p>
            <a:r>
              <a:rPr lang="en-US" dirty="0" smtClean="0"/>
              <a:t>Inheritance is used to implement </a:t>
            </a:r>
            <a:r>
              <a:rPr lang="en-US" b="1" dirty="0" smtClean="0">
                <a:solidFill>
                  <a:srgbClr val="FF0000"/>
                </a:solidFill>
              </a:rPr>
              <a:t>IS-A </a:t>
            </a:r>
            <a:r>
              <a:rPr lang="en-US" dirty="0" smtClean="0"/>
              <a:t>relation ship between the classes.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Bicycle </a:t>
            </a:r>
            <a:r>
              <a:rPr lang="en-US" b="1" dirty="0" smtClean="0">
                <a:solidFill>
                  <a:srgbClr val="FF0000"/>
                </a:solidFill>
              </a:rPr>
              <a:t>is a</a:t>
            </a:r>
            <a:r>
              <a:rPr lang="en-US" dirty="0" smtClean="0"/>
              <a:t> Vehicle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Inherited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2971800" cy="4068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BaseClass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field_1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field_2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err="1" smtClean="0"/>
              <a:t>method1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method2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2209800"/>
            <a:ext cx="45720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class </a:t>
            </a:r>
            <a:r>
              <a:rPr lang="en-US" sz="3200" noProof="0" dirty="0" err="1" smtClean="0">
                <a:latin typeface="Cambria" pitchFamily="18" charset="0"/>
              </a:rPr>
              <a:t>Sub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Class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extends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BaseClass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field_1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field_2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method1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method2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600200"/>
            <a:ext cx="17526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  <a:ea typeface="Cambria" pitchFamily="18" charset="0"/>
              </a:rPr>
              <a:t>Parent Class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1600200"/>
            <a:ext cx="17526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  <a:ea typeface="Cambria" pitchFamily="18" charset="0"/>
              </a:rPr>
              <a:t>Child Class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a sub class created from another sub class.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3300" y="42672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Bicycle</a:t>
            </a:r>
            <a:endParaRPr lang="en-US" sz="1500" dirty="0"/>
          </a:p>
        </p:txBody>
      </p:sp>
      <p:cxnSp>
        <p:nvCxnSpPr>
          <p:cNvPr id="6" name="Straight Arrow Connector 5"/>
          <p:cNvCxnSpPr>
            <a:stCxn id="7" idx="2"/>
            <a:endCxn id="5" idx="0"/>
          </p:cNvCxnSpPr>
          <p:nvPr/>
        </p:nvCxnSpPr>
        <p:spPr>
          <a:xfrm>
            <a:off x="4419600" y="3657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433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Vehicle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59817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  <p:sp>
        <p:nvSpPr>
          <p:cNvPr id="12" name="Rectangle 11"/>
          <p:cNvSpPr/>
          <p:nvPr/>
        </p:nvSpPr>
        <p:spPr>
          <a:xfrm>
            <a:off x="5981700" y="5486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</a:t>
            </a:r>
          </a:p>
          <a:p>
            <a:pPr algn="ctr"/>
            <a:r>
              <a:rPr lang="en-US" sz="1500" dirty="0" smtClean="0"/>
              <a:t>(Level 2)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3300" y="56388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Bike</a:t>
            </a:r>
            <a:endParaRPr lang="en-US" sz="1500" dirty="0"/>
          </a:p>
        </p:txBody>
      </p:sp>
      <p:cxnSp>
        <p:nvCxnSpPr>
          <p:cNvPr id="13" name="Straight Arrow Connector 12"/>
          <p:cNvCxnSpPr>
            <a:stCxn id="5" idx="2"/>
            <a:endCxn id="10" idx="0"/>
          </p:cNvCxnSpPr>
          <p:nvPr/>
        </p:nvCxnSpPr>
        <p:spPr>
          <a:xfrm>
            <a:off x="4419600" y="5029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81700" y="42672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</a:t>
            </a:r>
          </a:p>
          <a:p>
            <a:pPr algn="ctr"/>
            <a:r>
              <a:rPr lang="en-US" sz="1500" dirty="0" smtClean="0"/>
              <a:t>(Level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8" idx="2"/>
            <a:endCxn id="10" idx="0"/>
          </p:cNvCxnSpPr>
          <p:nvPr/>
        </p:nvCxnSpPr>
        <p:spPr>
          <a:xfrm>
            <a:off x="4564239" y="2590800"/>
            <a:ext cx="0" cy="3048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840339" y="304800"/>
            <a:ext cx="1447800" cy="2286000"/>
            <a:chOff x="5410200" y="1981200"/>
            <a:chExt cx="1752600" cy="2204357"/>
          </a:xfrm>
        </p:grpSpPr>
        <p:sp>
          <p:nvSpPr>
            <p:cNvPr id="6" name="Rectangle 5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Vehicle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id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isRunning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3200400"/>
              <a:ext cx="1752600" cy="9851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start()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stop()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run()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7761" y="2895600"/>
            <a:ext cx="1492956" cy="1752600"/>
            <a:chOff x="5410200" y="1981200"/>
            <a:chExt cx="1752600" cy="2057400"/>
          </a:xfrm>
        </p:grpSpPr>
        <p:sp>
          <p:nvSpPr>
            <p:cNvPr id="10" name="Rectangle 9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Bicycle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owner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isGeared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horn()</a:t>
              </a: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33600" cy="639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Multi Level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21289" y="4953000"/>
            <a:ext cx="1485900" cy="1676400"/>
            <a:chOff x="5410200" y="1981200"/>
            <a:chExt cx="1752600" cy="2057400"/>
          </a:xfrm>
        </p:grpSpPr>
        <p:sp>
          <p:nvSpPr>
            <p:cNvPr id="15" name="Rectangle 14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Bike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engineno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horn()</a:t>
              </a:r>
            </a:p>
          </p:txBody>
        </p:sp>
      </p:grpSp>
      <p:cxnSp>
        <p:nvCxnSpPr>
          <p:cNvPr id="18" name="Straight Arrow Connector 17"/>
          <p:cNvCxnSpPr>
            <a:stCxn id="12" idx="2"/>
            <a:endCxn id="15" idx="0"/>
          </p:cNvCxnSpPr>
          <p:nvPr/>
        </p:nvCxnSpPr>
        <p:spPr>
          <a:xfrm>
            <a:off x="4564239" y="4648200"/>
            <a:ext cx="0" cy="3048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382</Words>
  <Application>Microsoft Office PowerPoint</Application>
  <PresentationFormat>On-screen Show (4:3)</PresentationFormat>
  <Paragraphs>148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Inheritance</vt:lpstr>
      <vt:lpstr>Inheritance</vt:lpstr>
      <vt:lpstr>Simple</vt:lpstr>
      <vt:lpstr>Simple Inheritance</vt:lpstr>
      <vt:lpstr>Inheritance Advantages</vt:lpstr>
      <vt:lpstr>Creating Inherited Class</vt:lpstr>
      <vt:lpstr>Example</vt:lpstr>
      <vt:lpstr>Multilevel</vt:lpstr>
      <vt:lpstr>Multi Level</vt:lpstr>
      <vt:lpstr>Hierarchical Inheritance</vt:lpstr>
      <vt:lpstr>Hierarchical Inheritance</vt:lpstr>
      <vt:lpstr>Multiple</vt:lpstr>
      <vt:lpstr>Hybrid Inheritance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IT Department</cp:lastModifiedBy>
  <cp:revision>206</cp:revision>
  <dcterms:created xsi:type="dcterms:W3CDTF">2018-07-08T09:57:08Z</dcterms:created>
  <dcterms:modified xsi:type="dcterms:W3CDTF">2019-07-02T05:50:09Z</dcterms:modified>
</cp:coreProperties>
</file>