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36A89-BF5B-43D4-822F-66C725DC416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E0C586C-0C9C-494E-B907-7D3A6320C9EB}">
      <dgm:prSet phldrT="[Text]"/>
      <dgm:spPr/>
      <dgm:t>
        <a:bodyPr/>
        <a:lstStyle/>
        <a:p>
          <a:r>
            <a:rPr lang="en-IN" dirty="0" smtClean="0"/>
            <a:t>Primary Treatment</a:t>
          </a:r>
          <a:endParaRPr lang="en-IN" dirty="0"/>
        </a:p>
      </dgm:t>
    </dgm:pt>
    <dgm:pt modelId="{E958E7F6-850F-491D-AA14-0B43D281F682}" type="parTrans" cxnId="{06C92BCA-5940-4194-AA20-B81E29B927C7}">
      <dgm:prSet/>
      <dgm:spPr/>
      <dgm:t>
        <a:bodyPr/>
        <a:lstStyle/>
        <a:p>
          <a:endParaRPr lang="en-IN"/>
        </a:p>
      </dgm:t>
    </dgm:pt>
    <dgm:pt modelId="{DD14BDD8-5332-45BA-8C35-4196F7F14EAE}" type="sibTrans" cxnId="{06C92BCA-5940-4194-AA20-B81E29B927C7}">
      <dgm:prSet/>
      <dgm:spPr/>
      <dgm:t>
        <a:bodyPr/>
        <a:lstStyle/>
        <a:p>
          <a:endParaRPr lang="en-IN"/>
        </a:p>
      </dgm:t>
    </dgm:pt>
    <dgm:pt modelId="{5CD5BED5-6079-475E-B6EB-5664C14906CA}">
      <dgm:prSet phldrT="[Text]"/>
      <dgm:spPr/>
      <dgm:t>
        <a:bodyPr/>
        <a:lstStyle/>
        <a:p>
          <a:r>
            <a:rPr lang="en-IN" dirty="0" smtClean="0"/>
            <a:t>Secondary Treatment</a:t>
          </a:r>
          <a:endParaRPr lang="en-IN" dirty="0"/>
        </a:p>
      </dgm:t>
    </dgm:pt>
    <dgm:pt modelId="{3EE01984-15F6-4E0F-AEBD-FAEEF5AB0573}" type="parTrans" cxnId="{1177A10F-D65F-4E14-A5DC-334DCA332EA4}">
      <dgm:prSet/>
      <dgm:spPr/>
      <dgm:t>
        <a:bodyPr/>
        <a:lstStyle/>
        <a:p>
          <a:endParaRPr lang="en-IN"/>
        </a:p>
      </dgm:t>
    </dgm:pt>
    <dgm:pt modelId="{3E1CCC88-B5E6-450E-89A8-4DD07EC2EC59}" type="sibTrans" cxnId="{1177A10F-D65F-4E14-A5DC-334DCA332EA4}">
      <dgm:prSet/>
      <dgm:spPr/>
      <dgm:t>
        <a:bodyPr/>
        <a:lstStyle/>
        <a:p>
          <a:endParaRPr lang="en-IN"/>
        </a:p>
      </dgm:t>
    </dgm:pt>
    <dgm:pt modelId="{625F8A87-C1A1-4348-856C-42DD0DA52307}">
      <dgm:prSet phldrT="[Text]"/>
      <dgm:spPr/>
      <dgm:t>
        <a:bodyPr/>
        <a:lstStyle/>
        <a:p>
          <a:r>
            <a:rPr lang="en-IN" dirty="0" smtClean="0"/>
            <a:t>Tertiary Treatment</a:t>
          </a:r>
          <a:endParaRPr lang="en-IN" dirty="0"/>
        </a:p>
      </dgm:t>
    </dgm:pt>
    <dgm:pt modelId="{A16333DB-CE3E-4CC9-A4CE-37DB59C275C9}" type="parTrans" cxnId="{C336829E-F626-43A6-AE03-20552731791F}">
      <dgm:prSet/>
      <dgm:spPr/>
      <dgm:t>
        <a:bodyPr/>
        <a:lstStyle/>
        <a:p>
          <a:endParaRPr lang="en-IN"/>
        </a:p>
      </dgm:t>
    </dgm:pt>
    <dgm:pt modelId="{71979880-0A80-4C0C-A2D2-48D0A9EAC928}" type="sibTrans" cxnId="{C336829E-F626-43A6-AE03-20552731791F}">
      <dgm:prSet/>
      <dgm:spPr/>
      <dgm:t>
        <a:bodyPr/>
        <a:lstStyle/>
        <a:p>
          <a:endParaRPr lang="en-IN"/>
        </a:p>
      </dgm:t>
    </dgm:pt>
    <dgm:pt modelId="{BC7C3749-AF07-48C3-9A24-1B671B141DBD}">
      <dgm:prSet phldrT="[Text]"/>
      <dgm:spPr/>
      <dgm:t>
        <a:bodyPr/>
        <a:lstStyle/>
        <a:p>
          <a:r>
            <a:rPr lang="en-IN" dirty="0" smtClean="0"/>
            <a:t>Disposal </a:t>
          </a:r>
        </a:p>
        <a:p>
          <a:r>
            <a:rPr lang="en-IN" dirty="0" smtClean="0"/>
            <a:t>of</a:t>
          </a:r>
        </a:p>
        <a:p>
          <a:r>
            <a:rPr lang="en-IN" dirty="0" smtClean="0"/>
            <a:t> Sewage  </a:t>
          </a:r>
          <a:endParaRPr lang="en-IN" dirty="0"/>
        </a:p>
      </dgm:t>
    </dgm:pt>
    <dgm:pt modelId="{BE5E7F41-0D91-4DBA-8BF2-C93D1A85010F}" type="parTrans" cxnId="{DA503962-C6C7-4FC1-82EB-9AB9E56549DA}">
      <dgm:prSet/>
      <dgm:spPr/>
      <dgm:t>
        <a:bodyPr/>
        <a:lstStyle/>
        <a:p>
          <a:endParaRPr lang="en-IN"/>
        </a:p>
      </dgm:t>
    </dgm:pt>
    <dgm:pt modelId="{AF034D64-38D1-4CFB-97D1-DBD319D8B467}" type="sibTrans" cxnId="{DA503962-C6C7-4FC1-82EB-9AB9E56549DA}">
      <dgm:prSet/>
      <dgm:spPr/>
      <dgm:t>
        <a:bodyPr/>
        <a:lstStyle/>
        <a:p>
          <a:endParaRPr lang="en-IN"/>
        </a:p>
      </dgm:t>
    </dgm:pt>
    <dgm:pt modelId="{A175AEA9-4C73-4797-B5CA-411D13527410}" type="pres">
      <dgm:prSet presAssocID="{FF436A89-BF5B-43D4-822F-66C725DC416F}" presName="Name0" presStyleCnt="0">
        <dgm:presLayoutVars>
          <dgm:dir/>
          <dgm:animLvl val="lvl"/>
          <dgm:resizeHandles val="exact"/>
        </dgm:presLayoutVars>
      </dgm:prSet>
      <dgm:spPr/>
    </dgm:pt>
    <dgm:pt modelId="{05AFD718-CD1A-4287-9671-CF87BC93B12C}" type="pres">
      <dgm:prSet presAssocID="{FE0C586C-0C9C-494E-B907-7D3A6320C9EB}" presName="parTxOnly" presStyleLbl="node1" presStyleIdx="0" presStyleCnt="4" custScaleX="121000">
        <dgm:presLayoutVars>
          <dgm:chMax val="0"/>
          <dgm:chPref val="0"/>
          <dgm:bulletEnabled val="1"/>
        </dgm:presLayoutVars>
      </dgm:prSet>
      <dgm:spPr/>
    </dgm:pt>
    <dgm:pt modelId="{D794801D-EE37-4665-90A9-2ED7EAF2FECC}" type="pres">
      <dgm:prSet presAssocID="{DD14BDD8-5332-45BA-8C35-4196F7F14EAE}" presName="parTxOnlySpace" presStyleCnt="0"/>
      <dgm:spPr/>
    </dgm:pt>
    <dgm:pt modelId="{2BDC7FA8-F0FB-42AB-AF42-067C0AC4D754}" type="pres">
      <dgm:prSet presAssocID="{5CD5BED5-6079-475E-B6EB-5664C14906CA}" presName="parTxOnly" presStyleLbl="node1" presStyleIdx="1" presStyleCnt="4" custScaleX="82645">
        <dgm:presLayoutVars>
          <dgm:chMax val="0"/>
          <dgm:chPref val="0"/>
          <dgm:bulletEnabled val="1"/>
        </dgm:presLayoutVars>
      </dgm:prSet>
      <dgm:spPr/>
    </dgm:pt>
    <dgm:pt modelId="{5EC3CB0D-E59E-4FA9-9617-3B8AD60D2213}" type="pres">
      <dgm:prSet presAssocID="{3E1CCC88-B5E6-450E-89A8-4DD07EC2EC59}" presName="parTxOnlySpace" presStyleCnt="0"/>
      <dgm:spPr/>
    </dgm:pt>
    <dgm:pt modelId="{B3CFB7A6-DCA1-4CBA-81BE-ADD2156CCF73}" type="pres">
      <dgm:prSet presAssocID="{625F8A87-C1A1-4348-856C-42DD0DA5230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6E0B58-FCEE-4F2F-B185-12D43838478D}" type="pres">
      <dgm:prSet presAssocID="{71979880-0A80-4C0C-A2D2-48D0A9EAC928}" presName="parTxOnlySpace" presStyleCnt="0"/>
      <dgm:spPr/>
    </dgm:pt>
    <dgm:pt modelId="{E1625E47-ED43-4128-9839-703FF0EB6911}" type="pres">
      <dgm:prSet presAssocID="{BC7C3749-AF07-48C3-9A24-1B671B141DBD}" presName="parTxOnly" presStyleLbl="node1" presStyleIdx="3" presStyleCnt="4" custScaleX="82645">
        <dgm:presLayoutVars>
          <dgm:chMax val="0"/>
          <dgm:chPref val="0"/>
          <dgm:bulletEnabled val="1"/>
        </dgm:presLayoutVars>
      </dgm:prSet>
      <dgm:spPr/>
    </dgm:pt>
  </dgm:ptLst>
  <dgm:cxnLst>
    <dgm:cxn modelId="{D57E1D49-1FD6-41C0-BA42-2D5DFEE6F9A8}" type="presOf" srcId="{625F8A87-C1A1-4348-856C-42DD0DA52307}" destId="{B3CFB7A6-DCA1-4CBA-81BE-ADD2156CCF73}" srcOrd="0" destOrd="0" presId="urn:microsoft.com/office/officeart/2005/8/layout/chevron1"/>
    <dgm:cxn modelId="{1177A10F-D65F-4E14-A5DC-334DCA332EA4}" srcId="{FF436A89-BF5B-43D4-822F-66C725DC416F}" destId="{5CD5BED5-6079-475E-B6EB-5664C14906CA}" srcOrd="1" destOrd="0" parTransId="{3EE01984-15F6-4E0F-AEBD-FAEEF5AB0573}" sibTransId="{3E1CCC88-B5E6-450E-89A8-4DD07EC2EC59}"/>
    <dgm:cxn modelId="{C336829E-F626-43A6-AE03-20552731791F}" srcId="{FF436A89-BF5B-43D4-822F-66C725DC416F}" destId="{625F8A87-C1A1-4348-856C-42DD0DA52307}" srcOrd="2" destOrd="0" parTransId="{A16333DB-CE3E-4CC9-A4CE-37DB59C275C9}" sibTransId="{71979880-0A80-4C0C-A2D2-48D0A9EAC928}"/>
    <dgm:cxn modelId="{8BB8B039-EACC-4105-9ED0-7D0F01454AFA}" type="presOf" srcId="{FF436A89-BF5B-43D4-822F-66C725DC416F}" destId="{A175AEA9-4C73-4797-B5CA-411D13527410}" srcOrd="0" destOrd="0" presId="urn:microsoft.com/office/officeart/2005/8/layout/chevron1"/>
    <dgm:cxn modelId="{DD46F87B-2B19-4BC4-B879-7F8BA01E3799}" type="presOf" srcId="{FE0C586C-0C9C-494E-B907-7D3A6320C9EB}" destId="{05AFD718-CD1A-4287-9671-CF87BC93B12C}" srcOrd="0" destOrd="0" presId="urn:microsoft.com/office/officeart/2005/8/layout/chevron1"/>
    <dgm:cxn modelId="{98A7914E-5FFD-4E54-9AE5-3D80B1A4C8F1}" type="presOf" srcId="{5CD5BED5-6079-475E-B6EB-5664C14906CA}" destId="{2BDC7FA8-F0FB-42AB-AF42-067C0AC4D754}" srcOrd="0" destOrd="0" presId="urn:microsoft.com/office/officeart/2005/8/layout/chevron1"/>
    <dgm:cxn modelId="{65C786A6-EABA-4230-86B9-F1C5C1DF5701}" type="presOf" srcId="{BC7C3749-AF07-48C3-9A24-1B671B141DBD}" destId="{E1625E47-ED43-4128-9839-703FF0EB6911}" srcOrd="0" destOrd="0" presId="urn:microsoft.com/office/officeart/2005/8/layout/chevron1"/>
    <dgm:cxn modelId="{DA503962-C6C7-4FC1-82EB-9AB9E56549DA}" srcId="{FF436A89-BF5B-43D4-822F-66C725DC416F}" destId="{BC7C3749-AF07-48C3-9A24-1B671B141DBD}" srcOrd="3" destOrd="0" parTransId="{BE5E7F41-0D91-4DBA-8BF2-C93D1A85010F}" sibTransId="{AF034D64-38D1-4CFB-97D1-DBD319D8B467}"/>
    <dgm:cxn modelId="{06C92BCA-5940-4194-AA20-B81E29B927C7}" srcId="{FF436A89-BF5B-43D4-822F-66C725DC416F}" destId="{FE0C586C-0C9C-494E-B907-7D3A6320C9EB}" srcOrd="0" destOrd="0" parTransId="{E958E7F6-850F-491D-AA14-0B43D281F682}" sibTransId="{DD14BDD8-5332-45BA-8C35-4196F7F14EAE}"/>
    <dgm:cxn modelId="{9D3DAC22-05AE-48A0-AC50-162A9E1FF2A4}" type="presParOf" srcId="{A175AEA9-4C73-4797-B5CA-411D13527410}" destId="{05AFD718-CD1A-4287-9671-CF87BC93B12C}" srcOrd="0" destOrd="0" presId="urn:microsoft.com/office/officeart/2005/8/layout/chevron1"/>
    <dgm:cxn modelId="{1804E660-C465-43D9-B954-67F6A0F504DF}" type="presParOf" srcId="{A175AEA9-4C73-4797-B5CA-411D13527410}" destId="{D794801D-EE37-4665-90A9-2ED7EAF2FECC}" srcOrd="1" destOrd="0" presId="urn:microsoft.com/office/officeart/2005/8/layout/chevron1"/>
    <dgm:cxn modelId="{345F1875-F61C-4C82-B10F-682E2BE76469}" type="presParOf" srcId="{A175AEA9-4C73-4797-B5CA-411D13527410}" destId="{2BDC7FA8-F0FB-42AB-AF42-067C0AC4D754}" srcOrd="2" destOrd="0" presId="urn:microsoft.com/office/officeart/2005/8/layout/chevron1"/>
    <dgm:cxn modelId="{8A0E61F9-25D5-4853-A884-DEFE334BDD61}" type="presParOf" srcId="{A175AEA9-4C73-4797-B5CA-411D13527410}" destId="{5EC3CB0D-E59E-4FA9-9617-3B8AD60D2213}" srcOrd="3" destOrd="0" presId="urn:microsoft.com/office/officeart/2005/8/layout/chevron1"/>
    <dgm:cxn modelId="{2A2BEDAD-2359-461B-AF48-B9BE4F47A7EC}" type="presParOf" srcId="{A175AEA9-4C73-4797-B5CA-411D13527410}" destId="{B3CFB7A6-DCA1-4CBA-81BE-ADD2156CCF73}" srcOrd="4" destOrd="0" presId="urn:microsoft.com/office/officeart/2005/8/layout/chevron1"/>
    <dgm:cxn modelId="{EC924B6C-1B69-4146-8677-4CBEAAEBA4B7}" type="presParOf" srcId="{A175AEA9-4C73-4797-B5CA-411D13527410}" destId="{6F6E0B58-FCEE-4F2F-B185-12D43838478D}" srcOrd="5" destOrd="0" presId="urn:microsoft.com/office/officeart/2005/8/layout/chevron1"/>
    <dgm:cxn modelId="{435FA51D-A44F-4F5C-8966-AE43392781E2}" type="presParOf" srcId="{A175AEA9-4C73-4797-B5CA-411D13527410}" destId="{E1625E47-ED43-4128-9839-703FF0EB6911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675AE6-9337-4741-9774-6F0500425A56}" type="datetimeFigureOut">
              <a:rPr lang="en-US" smtClean="0"/>
              <a:t>8/7/2016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21660C-154A-4D0C-B24A-9BC28AD0990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Water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Dissolved Oxygen (DO).</a:t>
            </a:r>
          </a:p>
          <a:p>
            <a:r>
              <a:rPr lang="en-IN" dirty="0" smtClean="0"/>
              <a:t>Biochemical Oxygen Demand (BOD).</a:t>
            </a:r>
          </a:p>
          <a:p>
            <a:r>
              <a:rPr lang="en-IN" dirty="0" smtClean="0"/>
              <a:t>Chemical Oxygen Demand (COD)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Activated Sludge Process.</a:t>
            </a:r>
          </a:p>
          <a:p>
            <a:pPr>
              <a:buNone/>
            </a:pPr>
            <a:r>
              <a:rPr lang="en-IN" dirty="0"/>
              <a:t>	</a:t>
            </a:r>
            <a:endParaRPr lang="en-IN" dirty="0" smtClean="0"/>
          </a:p>
        </p:txBody>
      </p:sp>
      <p:sp>
        <p:nvSpPr>
          <p:cNvPr id="1028" name="AutoShape 4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357158" y="2631040"/>
            <a:ext cx="8358796" cy="3584042"/>
            <a:chOff x="357158" y="2416726"/>
            <a:chExt cx="8358796" cy="3584042"/>
          </a:xfrm>
        </p:grpSpPr>
        <p:grpSp>
          <p:nvGrpSpPr>
            <p:cNvPr id="35" name="Group 34"/>
            <p:cNvGrpSpPr/>
            <p:nvPr/>
          </p:nvGrpSpPr>
          <p:grpSpPr>
            <a:xfrm>
              <a:off x="357158" y="2786058"/>
              <a:ext cx="8358796" cy="3214710"/>
              <a:chOff x="428596" y="2500306"/>
              <a:chExt cx="8358796" cy="32147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28794" y="3000372"/>
                <a:ext cx="2071702" cy="5715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Aeration Tank</a:t>
                </a:r>
                <a:endParaRPr lang="en-IN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29190" y="3000372"/>
                <a:ext cx="2071702" cy="5715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Sedimentation</a:t>
                </a:r>
              </a:p>
              <a:p>
                <a:pPr algn="ctr"/>
                <a:r>
                  <a:rPr lang="en-IN" dirty="0" smtClean="0"/>
                  <a:t>Tank</a:t>
                </a:r>
                <a:endParaRPr lang="en-IN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29190" y="4572008"/>
                <a:ext cx="2071702" cy="5715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Sludge Settled at the bottom</a:t>
                </a:r>
                <a:endParaRPr lang="en-IN" dirty="0"/>
              </a:p>
            </p:txBody>
          </p:sp>
          <p:cxnSp>
            <p:nvCxnSpPr>
              <p:cNvPr id="10" name="Straight Arrow Connector 9"/>
              <p:cNvCxnSpPr>
                <a:endCxn id="6" idx="1"/>
              </p:cNvCxnSpPr>
              <p:nvPr/>
            </p:nvCxnSpPr>
            <p:spPr>
              <a:xfrm>
                <a:off x="571472" y="3286124"/>
                <a:ext cx="135732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42910" y="2571744"/>
                <a:ext cx="953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 smtClean="0"/>
                  <a:t>Sewage </a:t>
                </a:r>
              </a:p>
              <a:p>
                <a:pPr algn="ctr"/>
                <a:r>
                  <a:rPr lang="en-IN" dirty="0" smtClean="0"/>
                  <a:t>Effluent</a:t>
                </a:r>
                <a:endParaRPr lang="en-IN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8596" y="3425611"/>
                <a:ext cx="14612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 smtClean="0"/>
                  <a:t>From primary</a:t>
                </a:r>
              </a:p>
              <a:p>
                <a:pPr algn="ctr"/>
                <a:r>
                  <a:rPr lang="en-IN" dirty="0" smtClean="0"/>
                  <a:t>Treatment</a:t>
                </a:r>
                <a:endParaRPr lang="en-IN" dirty="0"/>
              </a:p>
            </p:txBody>
          </p:sp>
          <p:cxnSp>
            <p:nvCxnSpPr>
              <p:cNvPr id="16" name="Straight Arrow Connector 15"/>
              <p:cNvCxnSpPr>
                <a:stCxn id="6" idx="3"/>
                <a:endCxn id="7" idx="1"/>
              </p:cNvCxnSpPr>
              <p:nvPr/>
            </p:nvCxnSpPr>
            <p:spPr>
              <a:xfrm>
                <a:off x="4000496" y="3286124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hape 17"/>
              <p:cNvCxnSpPr>
                <a:stCxn id="8" idx="1"/>
                <a:endCxn id="6" idx="2"/>
              </p:cNvCxnSpPr>
              <p:nvPr/>
            </p:nvCxnSpPr>
            <p:spPr>
              <a:xfrm rot="10800000">
                <a:off x="2964646" y="3571876"/>
                <a:ext cx="1964545" cy="128588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362806" y="4925809"/>
                <a:ext cx="10663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 smtClean="0"/>
                  <a:t>Activated</a:t>
                </a:r>
              </a:p>
              <a:p>
                <a:pPr algn="ctr"/>
                <a:r>
                  <a:rPr lang="en-IN" dirty="0" smtClean="0"/>
                  <a:t>Sludge</a:t>
                </a:r>
                <a:endParaRPr lang="en-IN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29520" y="3429000"/>
                <a:ext cx="13578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 smtClean="0"/>
                  <a:t>Effluent</a:t>
                </a:r>
              </a:p>
              <a:p>
                <a:pPr algn="ctr"/>
                <a:r>
                  <a:rPr lang="en-IN" dirty="0" smtClean="0"/>
                  <a:t>For drainage</a:t>
                </a:r>
                <a:endParaRPr lang="en-IN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72396" y="5068685"/>
                <a:ext cx="8095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 smtClean="0"/>
                  <a:t>Excess</a:t>
                </a:r>
              </a:p>
              <a:p>
                <a:pPr algn="ctr"/>
                <a:r>
                  <a:rPr lang="en-IN" dirty="0" smtClean="0"/>
                  <a:t>Sludge</a:t>
                </a:r>
                <a:endParaRPr lang="en-IN" dirty="0"/>
              </a:p>
            </p:txBody>
          </p:sp>
          <p:cxnSp>
            <p:nvCxnSpPr>
              <p:cNvPr id="23" name="Straight Arrow Connector 22"/>
              <p:cNvCxnSpPr>
                <a:stCxn id="7" idx="3"/>
                <a:endCxn id="20" idx="1"/>
              </p:cNvCxnSpPr>
              <p:nvPr/>
            </p:nvCxnSpPr>
            <p:spPr>
              <a:xfrm>
                <a:off x="7000892" y="3286124"/>
                <a:ext cx="428628" cy="4660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3"/>
                <a:endCxn id="21" idx="1"/>
              </p:cNvCxnSpPr>
              <p:nvPr/>
            </p:nvCxnSpPr>
            <p:spPr>
              <a:xfrm>
                <a:off x="7000892" y="4857760"/>
                <a:ext cx="571504" cy="5340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2714612" y="2714620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2928132" y="2713826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>
                <a:off x="2501092" y="2713826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>
                <a:off x="3071008" y="2713826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2286778" y="2713826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2214546" y="2416726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Air </a:t>
              </a:r>
              <a:r>
                <a:rPr lang="en-IN" dirty="0"/>
                <a:t>S</a:t>
              </a:r>
              <a:r>
                <a:rPr lang="en-IN" dirty="0" smtClean="0"/>
                <a:t>upply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Activated Sludge Process.</a:t>
            </a:r>
          </a:p>
          <a:p>
            <a:pPr>
              <a:buNone/>
            </a:pPr>
            <a:r>
              <a:rPr lang="en-IN" dirty="0"/>
              <a:t>	</a:t>
            </a:r>
            <a:endParaRPr lang="en-IN" dirty="0" smtClean="0"/>
          </a:p>
        </p:txBody>
      </p:sp>
      <p:sp>
        <p:nvSpPr>
          <p:cNvPr id="1028" name="AutoShape 4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530" name="Picture 2" descr="https://cgi.tu-harburg.de/%7Eawwweb/wbt/emwater/lessons/lesson_c1/mobs/mm_1442/img_html_m37b88e9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5153025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Tertiary Treatment</a:t>
            </a:r>
          </a:p>
          <a:p>
            <a:pPr lvl="1"/>
            <a:r>
              <a:rPr lang="en-IN" dirty="0" smtClean="0"/>
              <a:t>After Secondary Process BOD level comes to 25ppm.</a:t>
            </a:r>
          </a:p>
          <a:p>
            <a:pPr lvl="1"/>
            <a:r>
              <a:rPr lang="en-IN" dirty="0" smtClean="0"/>
              <a:t>Effluent is introduced to flocculation tank.</a:t>
            </a:r>
          </a:p>
          <a:p>
            <a:pPr lvl="1"/>
            <a:r>
              <a:rPr lang="en-IN" dirty="0" smtClean="0"/>
              <a:t>Lime is added to remove phosphates.</a:t>
            </a:r>
          </a:p>
          <a:p>
            <a:pPr lvl="1"/>
            <a:r>
              <a:rPr lang="en-IN" dirty="0" smtClean="0"/>
              <a:t>Ammonia is removed in the form of gas.</a:t>
            </a:r>
          </a:p>
          <a:p>
            <a:pPr lvl="1"/>
            <a:r>
              <a:rPr lang="en-IN" dirty="0" smtClean="0"/>
              <a:t>Finally passed through charcoal to filter minute organic maters.</a:t>
            </a:r>
          </a:p>
          <a:p>
            <a:pPr lvl="1"/>
            <a:r>
              <a:rPr lang="en-IN" dirty="0" smtClean="0"/>
              <a:t>Finally water is treated with disinfectant(chlorine).</a:t>
            </a:r>
          </a:p>
        </p:txBody>
      </p:sp>
      <p:sp>
        <p:nvSpPr>
          <p:cNvPr id="1028" name="AutoShape 4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Disposal of Sewage</a:t>
            </a:r>
          </a:p>
          <a:p>
            <a:pPr lvl="1"/>
            <a:r>
              <a:rPr lang="en-IN" dirty="0" smtClean="0"/>
              <a:t>Dumping into low lying Areas.</a:t>
            </a:r>
          </a:p>
          <a:p>
            <a:pPr lvl="1"/>
            <a:r>
              <a:rPr lang="en-IN" dirty="0" smtClean="0"/>
              <a:t>Burning of Sludge.</a:t>
            </a:r>
          </a:p>
          <a:p>
            <a:pPr lvl="1"/>
            <a:r>
              <a:rPr lang="en-IN" dirty="0" smtClean="0"/>
              <a:t>Dumping into sea.</a:t>
            </a:r>
          </a:p>
          <a:p>
            <a:pPr lvl="1"/>
            <a:r>
              <a:rPr lang="en-IN" dirty="0" smtClean="0"/>
              <a:t>Use it as lo grade fertilizers.</a:t>
            </a:r>
          </a:p>
        </p:txBody>
      </p:sp>
      <p:sp>
        <p:nvSpPr>
          <p:cNvPr id="1028" name="AutoShape 4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/>
              <a:t>Control Measures for Water Pollution 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Scientific Technique must be adopted in the Environment</a:t>
            </a:r>
          </a:p>
          <a:p>
            <a:r>
              <a:rPr lang="en-IN" dirty="0" smtClean="0"/>
              <a:t>Industry must recycle the water and use.</a:t>
            </a:r>
          </a:p>
          <a:p>
            <a:r>
              <a:rPr lang="en-IN" dirty="0" smtClean="0"/>
              <a:t>Plants and Trees are the natural air conditioners.</a:t>
            </a:r>
          </a:p>
          <a:p>
            <a:r>
              <a:rPr lang="en-IN" dirty="0" smtClean="0"/>
              <a:t>Forest are the reasons for controlling the SO</a:t>
            </a:r>
            <a:r>
              <a:rPr lang="en-IN" baseline="-25000" dirty="0" smtClean="0"/>
              <a:t>2</a:t>
            </a:r>
            <a:r>
              <a:rPr lang="en-IN" dirty="0" smtClean="0"/>
              <a:t> CO</a:t>
            </a:r>
            <a:r>
              <a:rPr lang="en-IN" baseline="-25000" dirty="0" smtClean="0"/>
              <a:t>2 </a:t>
            </a:r>
            <a:endParaRPr lang="en-IN" dirty="0"/>
          </a:p>
          <a:p>
            <a:r>
              <a:rPr lang="en-IN" dirty="0" smtClean="0"/>
              <a:t>Domestic Sewage must be used for Irrigation.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04617B"/>
                </a:solidFill>
              </a:rPr>
              <a:t>Control Measures for Water Pollution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Public awareness must be created.</a:t>
            </a:r>
          </a:p>
          <a:p>
            <a:pPr algn="just"/>
            <a:r>
              <a:rPr lang="en-IN" dirty="0" smtClean="0"/>
              <a:t>Framing of Laws and must be modified according to the technological development.</a:t>
            </a:r>
          </a:p>
          <a:p>
            <a:pPr algn="just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</a:p>
          <a:p>
            <a:pPr lvl="1"/>
            <a:r>
              <a:rPr lang="en-IN" dirty="0" smtClean="0"/>
              <a:t>To convert harmful component to harmless components.</a:t>
            </a:r>
          </a:p>
          <a:p>
            <a:pPr lvl="1"/>
            <a:r>
              <a:rPr lang="en-IN" dirty="0" smtClean="0"/>
              <a:t>To eliminate the offensive smell.</a:t>
            </a:r>
          </a:p>
          <a:p>
            <a:pPr lvl="1"/>
            <a:r>
              <a:rPr lang="en-IN" dirty="0" smtClean="0"/>
              <a:t>To remove the solid content of the sewage.</a:t>
            </a:r>
          </a:p>
          <a:p>
            <a:pPr lvl="1"/>
            <a:r>
              <a:rPr lang="en-IN" dirty="0" smtClean="0"/>
              <a:t>To destroy disease producing bacteria.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Treatment process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14282" y="1397000"/>
          <a:ext cx="8715436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Primary Treatment</a:t>
            </a:r>
            <a:endParaRPr lang="en-IN" dirty="0"/>
          </a:p>
          <a:p>
            <a:pPr lvl="1"/>
            <a:r>
              <a:rPr lang="en-IN" dirty="0" smtClean="0"/>
              <a:t>Settling process.</a:t>
            </a:r>
          </a:p>
          <a:p>
            <a:pPr lvl="1"/>
            <a:r>
              <a:rPr lang="en-IN" dirty="0" smtClean="0"/>
              <a:t>Large Quantity of organic and inorganic materials removed in this process.</a:t>
            </a:r>
          </a:p>
          <a:p>
            <a:pPr lvl="1"/>
            <a:r>
              <a:rPr lang="en-IN" dirty="0" smtClean="0"/>
              <a:t>The settling coagulants ( Alum, Ferrous Sulphates ) are added and suspended particles are converted in to settlements.</a:t>
            </a:r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r>
              <a:rPr lang="en-IN" dirty="0" smtClean="0"/>
              <a:t>Al</a:t>
            </a:r>
            <a:r>
              <a:rPr lang="en-IN" baseline="-25000" dirty="0" smtClean="0"/>
              <a:t>2</a:t>
            </a:r>
            <a:r>
              <a:rPr lang="en-IN" dirty="0" smtClean="0"/>
              <a:t>(SO</a:t>
            </a:r>
            <a:r>
              <a:rPr lang="en-IN" baseline="-25000" dirty="0" smtClean="0"/>
              <a:t>4</a:t>
            </a:r>
            <a:r>
              <a:rPr lang="en-IN" dirty="0" smtClean="0"/>
              <a:t>)</a:t>
            </a:r>
            <a:r>
              <a:rPr lang="en-IN" baseline="-25000" dirty="0" smtClean="0"/>
              <a:t>3</a:t>
            </a:r>
            <a:r>
              <a:rPr lang="en-IN" dirty="0" smtClean="0"/>
              <a:t> + 6H</a:t>
            </a:r>
            <a:r>
              <a:rPr lang="en-IN" baseline="-25000" dirty="0" smtClean="0"/>
              <a:t>2</a:t>
            </a:r>
            <a:r>
              <a:rPr lang="en-IN" dirty="0" smtClean="0"/>
              <a:t>O  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  2Al(OH)</a:t>
            </a:r>
            <a:r>
              <a:rPr lang="en-IN" baseline="-25000" dirty="0" smtClean="0"/>
              <a:t>3</a:t>
            </a:r>
            <a:r>
              <a:rPr lang="en-IN" dirty="0" smtClean="0"/>
              <a:t> ↓  +  3H</a:t>
            </a:r>
            <a:r>
              <a:rPr lang="en-IN" baseline="-25000" dirty="0" smtClean="0"/>
              <a:t>2</a:t>
            </a:r>
            <a:r>
              <a:rPr lang="en-IN" dirty="0" smtClean="0"/>
              <a:t>SO</a:t>
            </a:r>
            <a:r>
              <a:rPr lang="en-IN" baseline="-25000" dirty="0" smtClean="0"/>
              <a:t>4</a:t>
            </a:r>
            <a:endParaRPr lang="en-IN" baseline="-25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Treatment</a:t>
            </a:r>
          </a:p>
          <a:p>
            <a:pPr lvl="1"/>
            <a:r>
              <a:rPr lang="en-IN" dirty="0" smtClean="0"/>
              <a:t>In this process organic impurities removed by aerobic bacteria.</a:t>
            </a:r>
          </a:p>
          <a:p>
            <a:pPr lvl="1"/>
            <a:r>
              <a:rPr lang="en-IN" dirty="0" smtClean="0"/>
              <a:t>90 % of Oxygen Demanding Wastes are removed.</a:t>
            </a:r>
          </a:p>
          <a:p>
            <a:pPr lvl="1"/>
            <a:r>
              <a:rPr lang="en-IN" dirty="0" smtClean="0"/>
              <a:t>To Process</a:t>
            </a:r>
          </a:p>
          <a:p>
            <a:pPr lvl="2"/>
            <a:r>
              <a:rPr lang="en-IN" dirty="0" smtClean="0"/>
              <a:t>Trickling Filter.</a:t>
            </a:r>
          </a:p>
          <a:p>
            <a:pPr lvl="2"/>
            <a:r>
              <a:rPr lang="en-IN" dirty="0" smtClean="0"/>
              <a:t>Activated Sludge Process.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Trickling Filter Process</a:t>
            </a:r>
          </a:p>
          <a:p>
            <a:pPr lvl="1">
              <a:buNone/>
            </a:pPr>
            <a:endParaRPr lang="en-IN" dirty="0" smtClean="0"/>
          </a:p>
        </p:txBody>
      </p:sp>
      <p:pic>
        <p:nvPicPr>
          <p:cNvPr id="1026" name="Picture 2" descr="https://upload.wikimedia.org/wikipedia/commons/thumb/e/e0/Trickle_Filter.svg/264px-Trickle_Filter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28868"/>
            <a:ext cx="3214710" cy="3604373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http://igreenion.com/css/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5342" y="2857496"/>
            <a:ext cx="4551500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Waste Water Treatment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Trickling Filter Process</a:t>
            </a:r>
            <a:endParaRPr lang="en-IN" dirty="0"/>
          </a:p>
          <a:p>
            <a:pPr lvl="1"/>
            <a:r>
              <a:rPr lang="en-IN" dirty="0" smtClean="0"/>
              <a:t>Tank is filled with coarse or crushed rock.</a:t>
            </a:r>
          </a:p>
          <a:p>
            <a:pPr lvl="1"/>
            <a:r>
              <a:rPr lang="en-IN" dirty="0" smtClean="0"/>
              <a:t>Sewage is sprayed over the bed by rotating arms.</a:t>
            </a:r>
          </a:p>
          <a:p>
            <a:pPr lvl="1"/>
            <a:r>
              <a:rPr lang="en-IN" dirty="0" smtClean="0"/>
              <a:t>Sewage is penetrated through bed.</a:t>
            </a:r>
          </a:p>
          <a:p>
            <a:pPr lvl="1"/>
            <a:r>
              <a:rPr lang="en-IN" dirty="0" smtClean="0"/>
              <a:t>Filtering material ( aerobic bacteria ) use the sewage as food.</a:t>
            </a:r>
          </a:p>
          <a:p>
            <a:pPr lvl="1"/>
            <a:r>
              <a:rPr lang="en-IN" dirty="0" smtClean="0"/>
              <a:t>After completion of this process 80 to 85 % of BOD is removed</a:t>
            </a:r>
          </a:p>
        </p:txBody>
      </p:sp>
      <p:sp>
        <p:nvSpPr>
          <p:cNvPr id="1028" name="AutoShape 4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jpeg;base64,/9j/4AAQSkZJRgABAQAAAQABAAD/2wCEAAkGBxMSEhUTExMWFhUXGRobGRcYGBgYGhoaGh8aGh4aGhodHSkgGxolGxsYIjEhJyorLi4uGB8zODMsNygtLisBCgoKDg0OGhAQGi0lHx0tLS0tLS0tKy0tLSstLS0tLS0tLS0tLS0tLS0tLS0tLS0tLS0tLS0tLS0tLS0tLS0tLf/AABEIAKQBNAMBIgACEQEDEQH/xAAcAAABBQEBAQAAAAAAAAAAAAADAAECBAUGBwj/xABFEAABAgQDBQUFBQcBBwUAAAABAhEAAyExBBJBBSJRYXEGEzKBkUKhscHwFCNS0eEHM2JygpLxohUWQ1NzssIkJTSDo//EABkBAQEBAQEBAAAAAAAAAAAAAAABAgMEBf/EACERAQEAAgIDAQADAQAAAAAAAAABAhESMQMhUUETImEy/9oADAMBAAIRAxEAPwDiZihB8KoHp9flHQdnsCEicJ8pKSZZEtYShws0pltd3p4YCNiqv3qT1R+YPOOV8+MunPj/AKWAIzj09R/iNmTcef17hGRJ2XMDHOi7+HUf09Ivy8NNH/EQ78NP7Y45eTC1uXTakot9co0JQHwjnkd6KGanyHDWqYOiaseKbwsG+UP5Mfpt00tLM0Hw405xyhnm3fK0s4tX68oJKUV2Ws/DzJUBE/kx+ruOuWsAOaRD7dKALrT6h45ju0ADMXIF6cDVzT0eM7E7fkS/aHlvEt7gesWZb6adwdryxZzTQG9Gu2kCX2iSBYDqa66JfSPMcb2tKgAhBLlgSel02fnzEY2J23OXXNlBuBQcONLi9KxqYZ1LY9Vx3ahj42qbBKXH9RJfpGNiO2aU1dBItmUpR9NI80XMJO8t2d3c+dD5wPuq0Bc6HiMoPnV/hem54r+1nlHdT/2hrKsiFgE6ISyjyd4o7W25NllDuoLqhacuVYdnBZxW4LEEEFi8cZicJmYoooW58n4xs7B22laVSMR+7UXJuZUwgATkD8J9tPtCviFbfFO6kokztPOLFlZTbfI620re0VBt/EMGz+almvCGxWDXKWEzE5SwU90sahSSbpKSGOj1FGgCksSaXNAXs9WH0Y1PFj8TaUzbM8u9OpXFWZjZ5Yv7zqAYNNUdbsBp8vT0iEtqsN0EuBwdqU+XlaNcJ8NhGfiHO8QeRUL/AEfQwyMdizaZNH/2LA1PG9DB1JejXAAAD2DetAIQSHe7NR606Bgfe56xeMNgYbb+OR4Z053bxkl/MmFi+0+Lmt3yjNCXbvJcteWzsShxprwiyhW6ebORSgDMwHMel4D3bEMTUAXpRhb/AD4dYcZ8NiL7aTSju5iJUxFt9CiocGVnccuEF2H2pl4ecJvcksCG7ym8CDdHziv3Qa1AzUH0zEjygK8EgvuhwNOdXJegHwHFxDjEvt6PgP2m4QqBWmajdIsFCpSdFV8PB78Y28P20wUzwT0uWASrcP8AqbrHic3ZifZUQWPA10HwiurZyxYvy9fyicE4R7XtnbKJYVMUDlpYgu7UDFrknoDGB/vfLWShCymntbgd0tvV9nPw0jzITp0mxUkciWPpQwWXtZ/3iEKe5AyH1SwfqDHOeK73fbU22trSJaCkoUHJNRMTMrSpIsx9X5GN/aGK/wDUieiZNTKmIlLSEKUAUy0CUpDBQdloIIf8VnMcW8mZZZlnhMGZP96A/wDo843tlFQllE6srMSmcgiYJSjR913QQBmRegUBmSytkWJO1Z+RlTlKINSd9OXK3tEup6v8SYJLxhLZjLf7v/gYds2YZg/dOBkJOY6pIo7RUxshSDVOVwCLEMRUgihDux0sauw5aNAre4M9gw5vui1n8o1NJdtRU5BNpJORagru1JJUk7gISpNVDTSBmegZiZMt05VMO8ALkZ0/vTUEnqHIjNP8r8i4exbUMzOOvkUp0Ls7WuTc9CAb8G5w9JurxKAmYoSv3akppNKXzhdR92q2QuOflCxISCpPdrBSgLSTMQoEKQmYBWUn2SDcklxeM0AFnoVAFxc1BIOjkpcvy6RNS6Bio1tawBoxobgH4WA22Nl7ITikGZKRNYHKcypBYgCgJAoxGkKMGZiJqWEqapIIqEFg7kPRV2Ar0hRdQ27wgnT3w5tb3tGriNirBdBCxzoaacCbfRgH+zJhFEnm9APWhEfKuGUNZM7Oa7nv+vowjMVWg9fr6Ea0vYcw3UE/WrQYbIliipzmzJZ/QvD+LK9nHO9sIKP05g8jDqXYU41b9Y1sZJkSU5lMBqVl/wDTY9I5PbnbFVUyRlSaBRDqI5Pa36RvHw2301PHr/qtNeJlyJpTOKQnKFJJdybNl1jO2h2xAJEpLAe0rzskUEcbOzTFZ1klVQ4JJNiCTqSxp/mGTJKWAUoejHoG5R6sfBjGuWumjjNpzpx3phOpHvoBSxvyMVBLJNdRrY0+QJ+mgRSfx1cXAPOvJuERGZiXFeRB/wAfpHeYyM7GQByNWH6Dhp79YcpOg+LVseWpfgIGpCy9EmxfXX82boODRVMVqinI8PK2sa0iwAXoNXoNeB9W8h5xAFHIbj0rpyY+fOBd4dUEBuvmz8/8QjNDWUC9yCSXvX01150AiTd7tVjX6f4RWxUpefvEn7wF6PXThyoPhBDikhrcSWL9Cenp6wpUxL5nFKu/MAPzt74Df2btFE5P2ZakgSyyJmUNLWHJcCvcKU5cfuyoEahWdjcKqWpSFJKVJNjYg2UlQumlDYhmJcRh4lOQiYgh3Y2q/Eah3BDNaOo2fihiZMuWujEd1OO73b5nlkmipZVYk7tTqQUiW6ZapbFTgghgaAAPUvyoqvUwiCFFLalNAb69fotB8TJVLUuVMdJlnKUqFUm4A5ajQhT1EEwGzVzSTLAJfMxUkE09kFswDGotSsLdNYy5dKSVDQXYsLVFRdiHhh+FuB0tzOgpB52CmpUUlJdJKSk3GVwzPxf0hhg1ON1XknV+I0vfXSCINZyw8h0voze7zhQizvpwLj8k+6DKwcyxQsAmwCi3WnBw8OvCryvlWS7ksbnQUu1XgK6jvBiXcXtofO/n6wyi/CgcP6gfrzg/2OZ/y1ak7hOhu2l69K8EjCrAByLDkgEpIY01I0BB8xAARLqPn660L89OsJYI8tdH5e7rzgndLGirvVJFAVBqixv9PERLc0BHQFw7F/k0AxltUhmflqkU5ilKXf2g9KdhJZB3al2anhdzdqfKNNWGUWZKnAA8JNvLVifIxJOHWo5UoWosaJSokkNYMSSWDjn6lc7P2YpIJSXa41Z28w9KRXkYtcsukqSoapJSfUR22B7P4ud4MPOUOUtgwZqs2gpr6voL/Zvi1p+8RKlWrNmpSWNBxVc2arNEtiuY2f2sUE93OQmbLJdvAsK/ElSQwVxpVg7tF+XNlTQruVOSH7teVMwEEEt7KxlBG655CjWJ/YLCy2M3auGT/DLBmmishAqHZT+QJZo57b2HwcrKMNPmTlZlBRWgISAkkBuOZnDEhiHrQY9b9Lq6aiGFSeIIsqnHhdnPOJZaWY6aC5cdW0pZrxnbJ7RCiMQjvkMwLtNQNMq9QPwqcdI6ASJavvJM3NLIPjYMSCAFKNHcgMoJuGBDtbdds8VM6pFXcghwa7oSxu9PLgYHW4N6kClAC2lwNeLxKbhigMtOUmoJG6ehN68DY8qpSqkpAeh4WLAeSWD9QGgmiStPtJzE80pYcKgv18tIUQyqJLZh0JDnUsHuYUVHq2K7Q41U0n7MjLfcWlVQG9oAh6PezVETm7ZQkErRMRdkhL+T/TcYxNvdr5Eh0oeYv8IoB/MdPjHBY3aeIxkxKSSSohKUCia2HTWtqmkcbbl21c5j6wdmjbqsXN7uQlazwfcSBTMtVvRzoI2NobQlYCXXfmEUFib1erIBHu1isjutlYTLRU1dzYrU1+IQA/QNqp486xmLXPWVrJJdybeXDLUbumscsfHM7v8AGpOHfaztLa0zELzKLhnABoBwAuKa3tFJKA1GYPbT1uKe/pElKAcAUq4fTw8NeEIUHI3NyK1Ia99aFzqHj1TGRm0ykcaaFg/G3o/Qwi9avr6VZuApbiPKISb8GfgNBTV2N4dXQjW51Jo56GNokoWAqaa1PMD0H0WYl76/408/T0YyywJbzpwr/d84cEO+hvyZjSnKASA5pxFXArW/o/keFGmC96fX5UvWHUoVbnSwDsLPT5/FpwoXOjqfW9jpzf8AIQEiK0r0DjSjDS/qeUIIrU3AZxWwY+YI8mtR3SmpF35X6cRfSkWEYUsFksgaggBzVsx3AoC9SaDiIGlSYb6X6A8j0+PSCrkgBOYhLkukituAFqquw52JMEgZQFgD+B3D0OZamYgXKQ1OsBmT3OZKUhII3lMaMAxJ3XZrByx4xFDElLEpl29pQDaXJ3U04ua3iuvClMzMVLW1wHo1SFTFEJSngreHzsDEoNSrvFfzEDizmppX2bcoBicSF0LEEghIyivJNGJJ6xR1OCxcvGpTKKgZ6BlkrKt1Q/5ExZAB4JUwAs7FwHZGFmJnEzwdyRiygKBSE92JgIG7orM5qXLMwBOFsLs5j1L+5ws9iznu1AM7uFEM9BUHWO52XgJiQmRjFJw6pcjGPnWkrIxDEqoS5TfUnNGc8o34cdZf447aCZiVZhNUpK3UkqHmQXN6i9d4O1YqGaoUeWbCqMvB7MW/WO+PYyTIQEYvaElJKc2UAFeUArBqdKl2IZS7u4qzcPsKQcq52KxChokFIL18QSkagvm1BhM5emLNOLMw3MsGlSFKF6OHBpy5QWWyiQELewCcq3dxWoJep6nyHYK7TbOlD7jZCV1YGcoL1ag331t84ed+0nGB0SJeGkJFGlyyrUihBA52rWNMs3Z/ZTGTQe7kLqwIWhSGL6kjKAasxsODPpyv2cY2pmKw8pLqrMnFw91gJcVZ2ceTxh4ntXjpqd/EzXKt7KRLoRQbrE1IbrwEY85JmEZlKmKZxnJmKJIFA7k2NubRF9urxfZvBSEnvtrSFLeqUAqYAEkFllTlmG7rarjI2Vi8EFfeCfOSKnu1JQwNQXWwA86PeM7ukpG8XLeAMzBqlVhrbnZqRmrCmcD+VqPcqYvvMfEejnUadTP7TYNBUmRs0F2OedOUt2rRDFLMLUo5hf7/AGLFJKMNIDf8LDhwWFMyibEirfERyicLLY7tLc7JqGv7UDTh0DSraE3Aevv914nGK28b2px00feYycQ1cqwgcWZGWn5XrGWsFROY5zZyVLJUkEhT1BIe50e71AcO5DKWHZxmubvwsxYvX3I4UkOFEAO4LOwZw7VIBd+Arq9khsRCWFGyhNMrAh6UFwM3zblUxuEC0vV9Ohf1q/oRWLKJU0kpTMvqUsDcOQOfU35w33qS4UgqBJLZjSoqXZqFmOt4uhzuJwqpZIIqPTyOsWdl7UXJVmSWoxBDpUDcKBoRGhPQtaWZJDMAHpW4GliH6i8Y+JwxSahnD9Rx+uBhpXXo2sgp7ySoyzTPJJJD03ku4WnUhVRzFYZGOlKoZaaWMs92atVmUi4HsiORwmJUhQILEFweBjtMLgZWNQZqDkmj94gDdf8AGkaJV7i8csv6ezf1UxksFTylFmqF5EEHhRVQzVo5ekKJzezk0GhSocXI+UKOf8uP1NxlLVHa/sw2ckrmYhdkbqeVis8qFCX4LVHBKVHoWDn9xsZx4luk9Jkyb/4JA8ovk619Z8P/AFv4wu0u1lYuepVcrgJejJ0oz1Dq92kZ4OVrcuT3+fOkNJXfiON3qAOrV8ucSI1oGZ6jgD5/QjrjNTTVvs8tBaljwv5Hiw98OlRLEkcbkcj6gAvy8glJqDxoCa3pXyJFjCADli+oqHbi2ofrx66DBF6cBezvR+YZ6ezo5hlqoX42dstj5a60h0CmXV6NV2qzC9j5CNjA9mMXOcokTEp1XMBlJqDqq4IeztbUQtk7JLWQx8JSXazGzhwzPcEeURfQWNLPzBHmAHHHnHSyeyUxSkpVNkhZoEGcklRqS2QLUS2Ytl4wu5wKUBacWCkUUqVIUtiR+JZAT1rccQIzzi8awZWEUQVMyNFE5Uir3VepFImjukspaisjQOE0c1UWJo1ktW8bGKXgkKSFScVPUtLgzJstAAzZVOEjMACC9TZoJN2ohE44c4DDpG8AoFRWRlOQpUp65soKuR6w5X4cZ9ZeHlzpm7IkLVpuIUs0a5YjMKVDG0aWH7D4+aRmlmWH8c5aUMHG8QVZvcSwHlPBdsMdPUEzcQZco0AljIB1NSGoOT1pGHgMQTMV9onTFgomIUVKKhvJKXFWJBUNKEO4NIf3P6uoldkJUl+9xuGSqgSpKisoLsdwZQokOkVNVDd4VcZg9kSiO/xmKnqTT7qWlCelQph0IjlJGFCTmShnFyH1Diuvv+MWdoTRMmqWlJSF1IPEivVyHrxETjfq7nx0/wBv2ZKlJmydlqmAqKUmfNJq2fw5ikAgE2elhFBfb2ckNhsPhcKKgCXLGtTYJFba6xhy8QvuzLqEqKCUtQ8DW1/hSK+RwAeNH4uw6k1DcoXCEyrpP96doTkkTcVM3wQCncCC1CAghySdXtpHF4eZnXmnLWV33i5VZwSSCC1mu0X1jVmPXmbcXqOXowMYkTASS6n8mIfzOjRZJPxN11i1HHyJExAP2zCykIUk3myUORMRxUklbgXHFozPs+dFAHKXlgkPlZ+6FK5TY0JSojVIjG2TtFciak5ihSaoVatSK8CdbV0Dx286UnGo72QAmais2SkZWU9Z0spIIQrMQuu5uqcJTDHG9GWUcs9CBQUYU0c15MTpSnmPNYOOdgdNfxFx/bzi/NkEp71QyO4UlTpILtRBahragOcEAM9TvQPAKn2j4i5NjZOnOhcmNIP3JykqpUMKuXCtDap1szh4gubfKMoJ8IodGqNGy08NAQIDLO6ri4PX8tYmkiwcXDB9crAvwbX+K8FMoAMX1Ot6gsOFSfV+DOtJ0DMwa9WrfXTTpE5qvCCkPWtbXZ+DA2/Fq0CzgvV65nY1Ju9f8vFEl6JSKVHIl1N1bM7m2YtRoksFhYJJVvMw9qoc09oeIe+GSQogPYZauSQcygQBUFiRxNKVqMTGINq6v5Gvlx1oLQNJAkA1b8Q5F6HiAaNfWlYdC1AuaFJD1uQ29ep+hEe7Vaop6CzGtKCxZy3WHWACRQBxq9mJenA/I6OTRyMoclzQMzWHtHxBzQio8WohJBBzebvxL0uzKIL/ABMOqxYkO4DsG5ORQ2fm9dIiaA1uGNgCFOVX0Zh/VWwgp5oYvUFqNejKdnGl3irjsMCCKuFFtKsKM3LlcWg9jq6iK86ktwSM2n4qvSJy1pNSdXL+05Jeoc6qYj4wHJzERtdkNqdxiEKUWQTlXoMiqF+Qv5RT2hh8qjzqG+uLiKAoYZTcHtmIRkUUvY0NajQwol2XMvF4SRMm5s6U92SCz5FKS5pc384UfLy8OUqcMr08kjusct9j4dgP3wSf6ftIbrQRw8oOofVqx2XYpYxeCn4NSsqiVKlK4KDLI6OTS+Uza2b35Y+pfjPi/VLZ+xFrR3hmykIAqtczKAHAsASPDw4eWhN2LhJXed7jklUspzolSlLIctTMU1c26PGFs7Dgd/KWEuU5WUT45ah7JqCGWP6ouTky3CsxIVJQhWUB3RkADk1Ly0LFzQji11b+um58bCUbOQqYO7xU4pld7vLRLQpLJNGS7kKGv5xJe2ZCRLMnASUCbLBKppXPUF51oIZamUAZZLmpcRlDHy0kKSjN92ZS8xc5WCGazj4NyimnGKyIypSMhpehJBo5rUE+fCLwn6nK/kdNL23jQmk1MnJMEtaZMpEsMWLskPlFQ+tIo4oLmKmS58+YoeJKpswlikg5KFifEktV/KMefjVrdSlE5zUjdc3dhY0HS3EGpl00OvlXmQwjXHGdRLcr+tZfcJXJmMkrQohYSEnMATQEUsw0obaxXweLRLlGWRmG6AOYVmPEXBHnFOdZmDVKRRma1q0H08TmrTQipoKvb14k+lhWKaWMRjStKUs3duQq5ObxVJZs3nR9TAMbOM0qWTvBuuVgkWoGAbS4AtECWua1sKkmlXuKA+Z8loTcPagszOODClBblENIJJqNAzBwbPXmW11YQ/I6VfyNPd6w+UuAwf5s4rxzH3dIggKBAB6Gjualn6J1LV4GCiEa04vRuPDX84ilANA4rQN6C+mvrERqS4LBmZnJI4FkitLnpEih8zlnbkzvfh+pHKAeYAdD1rZmv1/KHd7cQ/EuK1vx01hFIJoKEF0u1GJd6tYl+VYU1LKoxd9B0sKeTfqDGjKdn436kfTgjnESohwo+YNDvaaOXPuh1ocuQa8tLUGnmePGIII4Dk+jcjcEN59IAc6QsgFJYu4ILMaUbhW9obYu3Z2HmpUFkKQd00GU15cCfWLKgRlsQaOQRbi9/Sx1pFTG4fOHFToSRazPqDYdIsuks3NOyn4YYmWvGSSFKJ+/w6UmgUrxJ3i6KJNA6VAGwpzmKllKjV3Lg8jS3VwXtlI5xR7O7bmYWaFhZSU2pwuDy0IPyjs9t7Okqkidh0nIVrEyigmRNdyHKypKF0AoAAElVU5TrKTuM476rm0e07DdcG7OUlm0u3IG8NmB4sCQkOSA7sahqcG6s4aYlEFTjLQJPsgFwXY2FD0F6UgKjRjvOQ3BzWzPZjWMNmWliSKuGd76s3P4PQtEmYpDUe40Y6UodT1hs1rCu8WUeBDitbVHyYzdJZt1kvUXNGFLVbXrQRQI7wZ6WaoozvzegPSvEmWlJdJYBjoxDD8hX1pETL51ILuG9nNcfiDh9C1qGGAzW1uLOQNaC73NS+jvAMZhZ2IPI1J8SyfxVUQ78amsSnF2CXq5PAge4ig8xrDqXl5nUPY9WNHyiwseMMgEVFQwcOWqU+YqAdQ6fQCJVSm6BQAE1ewIHx6ecJWJCXBrumg1o4NQbKejUy84aWQpn4k0LUIFA7fxP1hEtQlgdPEEuy2TSrGlq15GAmFUYbwzFLauXALcKvWjvcWhKBZzqlwS7s7E1v7Xk4iLszg7ocgsaAPblWz3aGzMNRmO8TbmXsfDeniHCoZu2E1SeRYcACeXwjKmiNTayh3haoFjajuAeddOJjOTLKyEpDqUQAOJNAB7ofh+vaP2Wyf/AG9BUHzLWR0CsvEagwovydqYXZsmRhpqmIlJIoa1KSqg1WlZhR57jb7dZ08Yw4dXkfhF3sbiVIUrKWUMq039gt6HMARqHinglMsenqG+cPsSZ3c8DRyk+dve0ejGbebHp23aTBDEJGMkijFM6XcoWzBRpXRzqyTqW5syyVM1Q5LB3A3nA1p6xvYXFzJC+8lGtlJPhWn8Kvex0fmQWxOyZU9Bm4NNAQZmHN5Z1yp1SdOGlHSMa4+q6S8vbBQoBQ4sXBozkBwT9Wh1DKXLMwbixAsOPze8EWQctakB3d3ppV2vW9OkMBd3VdnNwMwBHFo0IISHarW0apAL0o9BozRKat3I5ngkVIFKu1Td+USxCqs7AUNXoXB051I1AIrEEgl/FYOQTTKQVE8AA55AjhUG40B63YnWtWf3CHG7Yl3rzTd/cL/irozCSycx8+Lboci7Ob6uHtVS5SmcAH8NdWIA9FGtL9TAElqqKAtXqrd3SHcgkEMGoYiua5zbouQm9CUltTRLDybWsQrSgYECg+JFwUg1a/CHUjdSFDdd2o7ODuno1DTgwNAWWrEa1fQpuDzv9AxEpNzShsXctm01qPVPnM0LCtACSHFAB5NetyH0ENKUMpFQATZ2/CaNQgpDkGzQDzSXypJLlxd6gizD5W4GIirMSTcUNBemvJ+FeMEKVABnBYtbm9QzCgNebcYda8wJKWU5LlmNH1FXIUxdhmPGAEldQSxVdyQfE9DSx1r7URK/ZJzMGe7ijBL2184LifG93OZV3vzJNagvTXlESAATRwAzuNAzHgxp08oASEkuwrfkNLtQeGmjiukSUirOrPmy8XIcOGtRvfWCZQSSHbVtCzUZmTUhxZyW0hhY9R0JcacucAwJqQcoZO7f2QOAo2bl5xCW2gsouRqHQK8Q1WFa6iHSQK6AP1Gg40rztBARuggZUgBnANd67VLVf9XCni5JWDqxJAJD1Jp6DhF/slt5WDm1ZSaJVLJYLRYpI10IaoZ9IFMQDQljYBtXJNXvR/P1qY7DZkuwBDsbOABQtSgKS+jnjSy6SzbrtsbHFJ0pS5spUuZvkAFJCFslZdhMTuAlgDukC+XBlIcirOb21YnkA76u/lBuyHadUkmTMGeUvdXLJLrBpQ6KD086MTB9uYBCZhVImJVKWvLLbNmG6lWVYNlOVAOSTkLUELNe50kv5VFPtNXdNqu5erasSK8BxqySDQAOGbm54anRv4oiALijGmrdfUKtYnnEgrSlGyhRvpq/AVramkRpEDMQQbllEkGhykCtw4IpZv4hEio1argM7G4IAANqF2vujgYWXRRcC16p+YokAPyFqTSsWergaMpJcM4D30N3HAPRDOVZszZiXL0IOZyXepd09ebPGdOGUMxOVjSosKvV3Smo5tSJTplQoJITcPc2ZwPC5bmzciUo7xIKgz11GZ0Ko4FspoXDDkwNLBqAUumraEjK9Objr5Uigl2fMw9lyf7dXNuJo73cBiUlmNqgtQ1F+Jdqgn1JKFcxcbrggAKNhbUFw9HIS9ncElim4LMXYvoQHDs5Iq3OjtAp60sc2gDBspYPlejPdPUGrxPvC2XQk3D3dOauhKq8xxMZW0J1SkWepD11rxajvqKQFFanr5x1X7NNjKnYxM3K6ZSgz1dZ8I8vEeDCMzs72dnYyZlQCEg7yyKDWnFXL1aPoXsD2Wl4WWkpQAwYcX1UeJPGMZ5fkOvbxr9rGISdozJekhEuWDWu4FqP961Qo5vtRjO+xmJm37ydMUOhUcv+loUY03tUSWL8IJtKUUqzCxqDzFfygZEXpLLRlOn0D8o7YV5pW1s3FiagHVqwdGZCu8lqKFpsRzuCLEcjHK7PxKpEzKbPHVyJoUHHCNdtdLc7ucY75cPiyLmkqabX9lRtxr7bUx9obOnSXRNGQ1NUuDYliKEPleuvJovLkhVCIs4THTJaO6WEz5OsubVv5VXSfhyjlxs6dJZWB3hKmYuaMGqRz4Mz3uYImaakjKCz3uAXIrfrqdI21bJkT1f+nmCWsv8AcTqVP/LmVBbg1XqQ8Y2PwE2UoonSzLVUsqyrChFCH4PflCZQ0AtDMCC/iY0Bo9GpWzvSo6QzmgDs1v8AA4hIdtR1iVKu4LskH2n53FxoeHVkn2hxDVertfgS1xVhGg8wEGtQWYgUJJagDAvRiHFXdqw6kO7MAK6BgkZjmBoUsHa1SCzgiKEAqyksPxaEVL0BIJGgva8FS2tQAXfTRr3LNpx0YgJBBcE25kG9a8Py1uJyVh3JfMakinAihDOHrdhDKRVmqqoDE8megagta/VSlDwkuwIbQOGGrDeKSw1B4wEkMhOYFyAG3Q5b3g+HjpahiK5RDgXHnZnY1u9CedLEzcPUg1obl1EaC9f+2kCSkgpBulnL2zAEe4D4UgEtB8IL1JscoAo/AhyPq7EBVFUA0q7guzNevPnE/sxu7pBG9obKIqK2J4U5w7ALatSXJAAa2Zwd4gqL8w1YAUlR4D32LWeuji5L8wYIioOhPhvlIcM5KrWcVI5s8IOKAVZ6gXDGpGlSA96HSjZQ5YUqWAHtMPMuXroBAMlRLNyOh5PzenQPa0MUkAFrFqtYFyKDeuOdOghxT2QaFyONPNqD1teI5PFvAgs53nckkGh4Px98BYWCG4ZSWtR2JSRVjUH+U1qwitJFwQHJCCXDE+lwpz/CqhaHAqnMKMC4cJNtdbqHQXo8OlCSCC1bM5YOzkCoFVNevAGgZOOwoB7xD0YkFvOmtQaVDRv9lu02QKlTklUmYGmgECpcBUv8KwLFmI3TxNGYCTUAE5t4HdApUNQAXpxDC0ZeOw+RWZLULNdi1T6ufSH+JY6ntBslUhYWkpXJmgmVMHtAZamzKBJzJI3bVBBVjpmVUqxeuuU+y3qdPZGkbnZXbCO5VJmla8OoDvmSAZCycqFoLkF6B2APhNw49v7JVhZgIIVLXWUsEHOim9QU4ENyIpGZdeqrGJIBAs7aU09xdv5jxg+ZRZiKsKhmetbsM2pApwFnLpSVBJyHdJItWgYuHyn1ccDEFqG8oAAuSQNKkNWjeGp19+hFwaVYHizdQTwPl0AMOSCot4iSAaZXuQAAzNRqXDUeCTpRYHMWNAq5JTu8anl62AA1kEEUBcsE2BJSd2ru2YNXw8SIBBLAklzxAcF6Aklgnw0cB83mHlzLJO7W/CrF60LEDiMpGtAzZ6UeKjpIADFWqWseCR8NI1tmdkMXicveAyJRAqoHMRyTc/1EcaxLZBgYnGPuoDk0cJD1egAuat8Hjqey37PJs4pmYkFCDaWKLV/N+Gmgrxy3j0bst2BlYYZko37d4uq/L8I5ADzjtcHsxKEhw5A95Z/L84xcrel9Ttn9ndgIlJSMoSlIYJAAAHCDdutsDB4CfOsoIyI/6i9xPvL+RjclJjxb9te3zPxMrASXV3ZBWB7U5e6hHkFeq+UXHGRjfK7eVpwMxdZctSgKOlJLEaU1ZvWFH0p2G7NfY8IiSCCqqpimG9MUznoKJHJIhRbLfbUy0+aliFh5uVQPr0iREQWIm3Fdx2EEwODzSeukB2Zj1S1ZF3H1SFg8VlobfCL2IwKZg+Chp+kdN79xrG/jZws4Lat4tBHnHJyJ65CgF20ULH9eUdJhMalVjDe2tJz5AVcPFnBbSnS092pp8r/lzd4eRNR7wOERIeItGbJe13pGZhsGtmMzCrd2LzZTu9D4k+4WpAp3ZicUqMrJOQbKlKC6CoceJ3uw9dLGIAU5a7/nFeRIyqzIJQriklJ11ETVnVXbGmyTKcLSymFFZkngeBJLCmjNwcM6aTXRLtQAgDoHNBqaVPGOrTtbEDdWtE5LVTNQFe8MYFOVh1/vMKU/xSV6VqEKZIaG6enPKZyzEMR6s3oEqpz0h07z6UBDM9Cx4AWuakCNhey8GfBilyyDadLPpmDD43hHsvNU3dTpE6/hmMqwGrAs3H2jDlDTHLk8SG6FQamhABUz3GXnD5XuWcm9COtWBNKH4VjQmbAxaSVLkKNCd0JXzYBJIcVsPaoDrTXImoT94lUvefeSXo1aivEvZqaxdwCWb1qoszCnGx1pQlqEMIQSEupTn8PNdNK05atcOIEFO7NrrfmC9QKczRnajmYzAsA9Heg40d7EaxRIzHzUTvZi5JoaKIaz0y8d7pE5aEnMApnFySOti4LkBuPOkDz2Jq1KFnLCoNhQED6MKUoAEBvFUnVr9Rci1xygCTEOp0eHMWN7VAIZqVcNYcBDTUkEBnypubk0UBW7AN/TqcrstVmSQpLkgA0y5Q//AG+ZZqRIkAB2LKGZnIfQJILPe5Op5gEhRO6wdwxSAAAWpS7i7cyYYpIZTuS+6XS1y+UhmJJccrOHiKAkZfIFQFE6kB2rYsWdh5SKgSN30DsDmSGc1J4vW1A8QOASSTR7uLmjB2ZNDmc6APEJ6KMpLAoHEOQwJd72JPMjmXmTXSQSAxYCoZ7kG1CGq7O7Xg6MGtRUAnOXUDlC1VCmcEBingTUuKUeKMJQMmYmYEoLKcIUCpJANlA3SS6Wd6GPRdg7ZTPkLSorXILqxOVCJacOpamAlJcukh3DGgB8VuaX2XxU4UkLeviITXSqqszaG0avZvsLi5M1MxS8MlqlK801+RSAAQz+1HPOyztZL2p7b2R9nmVKVJWAqWykrKgSUgksKZWrlYsWZmGdKW7FIdQTcaDxvqzF3cNTlHp2z9g/crkzJy5qFnNlQgS0pJOZkOTlHLTRixjV2R2Qky2ySEBrKW8w+WZzwiY53S2PJ9nbLmzw0uUtYzXyBgSUklS1ZQfCTc1JoHMdHszsDPVWdNRJGqZKSpZGrknKKgWBFI9Sl7KDBzxtQcHH1rF+Vg0JDAfVYu8qnpxvZ3sPIw5BlSmVrMmby/Lh5MOUdvhNmoSzhzxP5WEWUoaDRNM2k0OaQiWjzvtj+0E979i2cg4jFFwVJYoltep3SoaknKnUvuxUk20f2idvEYCX3Upl4pY3UiuR6BShqeCdel+f/Zv2IXLUcbjK4hbqCVVMvNdSibzC5fg51Ja/2L7Cd1MOIxK++xZqVlymWTfK9VL/AIjXgBro9r9tpSlWHlEnSYsee4DxeiuFukzzmM3Vup6jG29tTvpylJmKQhO6gAkOkPveZJPQiFHPKmE1ueNBCj59zyt3tj+3159jsBMlKyrS3PQ8wdYpqj0yZICwQoAjUGvD5/GMDaHZuW5KFFHI7w/OPTj55f8Ao4/rjmi9gMUUGtR8Is4rYU6WWy5uaav84z1JIveO+OUvTM9OgMpExNGUDpcfoXih/s9SKy1N/Cr5H84pYbEqQXB/KNeVjkLACt39ecb5OkqGG2qUnKsMY1JGKSReKy8IFBmBHq3SKSsAQfu1ZT+FRp/d+cb2vt0AUCPOIWMZik4mSl5kmYE/jCSU9cwo3nBsNtBKhcRBcyjhCT9fXlDInAm8SUamACtMMvCJVcJpXrbXzfyg0ObdYMq8rOjwTFp/lWoD0eNHC7VxQBaeqjBlBKrvyfSKSpfOLGETcPwr6j5xLIstXEbRnrU0xEhb/iliutYkAk3wUi9wnKfdCw6N5J4H8v1jTRIct8I58Y1uqMvZEkpSfsctyE2WvrXz+UEk7BkGv2VJs4zqanLhp5xuJl0DWb69zRYkp3WPxiaXbBVsOQHUcIDc/vpmtzQ668YHJ2bIWqmEAJZ3mzHNQXNa1NOkdMk7vnrBcBKBWzAZiAS3MB4a/wBNueT2el0H2RAtdazc1+RizL7OIoRIlA1FUvSwBJ0IAjpEoc1iQlM0Tiu2RJ2URRKZSRxSgDj9ecWpWylKcKmF+QAA91Y0pSWi1LRR+v17ovGJtQw2x0BndR5kkP0jTGHTRkiHlaQcGNaAihI0HlFhCaRBQDwdJgIiXaCoREZi4p7S27Iw4HerZSnypAKlq/lQkFSvIQtkSS1qiweM3b238PhJZmT5gQnR7qPBKRVR5CMPF7Uxs9xJljCyzQTp7LmHmiQDTlnI5piGzezUmXM71RXPn1++nnOsX8AbLLAqAEgU4w7NSdsXakzaG1d1ObA4M3Uqk+am7ZRVIIelOeYFo6Ps/wBmpGDl93JRlditRYzF81K4XpQDQCLuKxcvDgKmrYkMBQqJ5D05Rxu3+0i526j7uWxcCqixo6gbfw2tU0bGfkxw7TLJs7f7TJSkysOpq70wNYMdx7gj2urcRxEyZfQVIFqOSORiC5jv1f3fX6ViKvr4V5x4M/Jcruudpy4sB74eIhXK3J4UY0mluUcqh9U/KAza/pS3Dm0G7xhUW9evnxispRrwoOVffchuvONNb/DpQPCq3p9UNoFisIhY3wFAtVn0by090FSfQ+fH3kRNIag4gPx6+oHl62WrPfbAnbAkk0Ck6Mkh35AuIqTuzaromBXUN7w9OfTjHQqBJ5VppXhodPQRNQLh+LV+OtfEffrHT+TKJxceVTsPRSS3Oo4UULX98XcLtKWrxUPP846JR4hw3qa06UJ5xnYnYsqYPDlL3TTjpb/EdsPP9JbvQeExMyUVKkTFI13TQ9RYwdWMkTf/AJOFQVazZJ7ldrkDdUeojORsOYisuYG5uKVPQ1ppEQJyfHKUdHSyhdtOkd55McmuS5/svDn9zjCg6IxKCP8A9EOn3RJWwsaBmTKE5F80haJvolJz/wCmM5GKRQEsToQ1xQ/XGJywHCkEhQ1SW9CC4vHST5TlDTcWpBCZiVIVwWkpPoQIIMYCIvp21ikDL3ylp/DMaYGb+IGILxstX7zBSDzlhUk/6C3ui7p6VxiBB8HiBWsCWnBqP7vESuSVpWP9QeDSMDhn3cYU/wDUlKT6lLiJbCRoSZlb6xtIVUGlIwsPspbgoxGHXWo7wJPvaNTD7Pnm0sHopJ5uGNYxco3MW1LVujpBpJoaRSlYScw+6WLaW9Hi5KkzG/dq10P0YxyjXFakpp5mCSSxEVEBYFUL/tP19CDSJUyh7tXpDnDhWg4c1uYmVRSShf4S/l8zE1BTuopSDxUInJeK2FBosJVuj6+rxl96mjzEuOFfoQQYlOiif6T84vK/DU+tKSt35CCibX6+rRloxFKIU3MgfDSFJzGiUjzcn1J5xf7VP6xpmeCWBc3YVPVuF4jOxih7IH8xZ/y/WIIw6nAUtulPKnL4xCZkSgOQKAuogc7mHC/tOc/IAUzFBOeaSWDiWnICepcjkzHnBMPgQgqKQEqIqRVZb8Sy6lRTxXaPDyyySVKAFQKVLXNLgRgYztfNVSW0sG7VVpQki9TpRolzwxc7lXY46fJkeNTal3JOuj/Rjmdo9rC7SWAtmLFwzhtEmty9E2jlpuIKlFRLqVc6m/iNz+vSBBPn8SzD5W6+Xmz89vXpjazOxq1qKlKJfUkn9dSehEV2fly9PQW9IX11tDFev1W0ee+07LIw5/XvF4cOfr3cYlKJe/u5fCn1qpdPTr9a+kTSaMn08gYUEVhppqhNPOFGtU0uLQMoOp/zAlywmo5082+Z9YUKJGoBMSwIf6BIhKFRz/ImkNCjTQiLBWuZSfIBR9aRGYWSdWU1eDK99LwoUIqtjN005+4gD4/CEk7yRoWHvVb60hoUX8Miz0JYfRCfg/r0aU0t6tChRZ2zCxABVlUkKBJTvB6ZkjX+ZXqYB/s6VusgCrU4Xbpu+8woUals6T8QmbOQyyHGUBqk3UtNXfRIjIkzSUjn+sKFHs8FtntmLCrP9WMHwqQS5AuPi0KFHoFqTISJtB7Q+MbP2RAFAzQoUSrKJ3IYFz6mC4cqYb66n8R5QoUZ01tbkZikkrWSP4jwMGRKqA50N4UKIu0ZGHTQtqPgY0pODRwsAB5AQoUAeWkOQw1+X5wyZ5ZRYbrN5kj5QoUFXkCgPIe94w8RtaYiWlYCXKQag3Y8DyhQo552yMsWf2gnrzHOzTFJ3RloEy1VIqfEdYpGaohyok5gXUSS7p1NdbQoUeLLK3ZKohRJY2b5A/OEmteIPuMKFGKzUwG9H82f5t5QSWmvn/5NChRlECmv1wf4wlBnHM+6HhRqN4hTphdQ4H9PhGkJACUK1UrWrOF1HPdEKFGvq69VqS8MkgEhy2rQ8KFHeT07yen/2Q=="/>
          <p:cNvSpPr>
            <a:spLocks noChangeAspect="1" noChangeArrowheads="1"/>
          </p:cNvSpPr>
          <p:nvPr/>
        </p:nvSpPr>
        <p:spPr bwMode="auto">
          <a:xfrm>
            <a:off x="155575" y="-1554163"/>
            <a:ext cx="6086475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399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Testing Water </vt:lpstr>
      <vt:lpstr>Control Measures for Water Pollution </vt:lpstr>
      <vt:lpstr>Control Measures for Water Pollution </vt:lpstr>
      <vt:lpstr>Waste Water Treatment</vt:lpstr>
      <vt:lpstr>Waste Water Treatment</vt:lpstr>
      <vt:lpstr>Waste Water Treatment</vt:lpstr>
      <vt:lpstr>Waste Water Treatment </vt:lpstr>
      <vt:lpstr>Waste Water Treatment </vt:lpstr>
      <vt:lpstr>Waste Water Treatment </vt:lpstr>
      <vt:lpstr>Waste Water Treatment </vt:lpstr>
      <vt:lpstr>Waste Water Treatment </vt:lpstr>
      <vt:lpstr>Waste Water Treatment </vt:lpstr>
      <vt:lpstr>Waste Water Treatment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</dc:creator>
  <cp:lastModifiedBy>raja</cp:lastModifiedBy>
  <cp:revision>37</cp:revision>
  <dcterms:created xsi:type="dcterms:W3CDTF">2016-08-07T14:35:38Z</dcterms:created>
  <dcterms:modified xsi:type="dcterms:W3CDTF">2016-08-07T15:47:48Z</dcterms:modified>
</cp:coreProperties>
</file>