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FB5FBEA4-0EF6-4111-8F33-3E3183A2B8D3}" type="datetimeFigureOut">
              <a:rPr lang="en-US" smtClean="0"/>
              <a:t>8/19/2016</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DB46045F-FCDB-4FE1-8F81-757BE470FB9B}"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B5FBEA4-0EF6-4111-8F33-3E3183A2B8D3}" type="datetimeFigureOut">
              <a:rPr lang="en-US" smtClean="0"/>
              <a:t>8/19/2016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B46045F-FCDB-4FE1-8F81-757BE470FB9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B5FBEA4-0EF6-4111-8F33-3E3183A2B8D3}" type="datetimeFigureOut">
              <a:rPr lang="en-US" smtClean="0"/>
              <a:t>8/19/2016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B46045F-FCDB-4FE1-8F81-757BE470FB9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B5FBEA4-0EF6-4111-8F33-3E3183A2B8D3}" type="datetimeFigureOut">
              <a:rPr lang="en-US" smtClean="0"/>
              <a:t>8/19/2016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B46045F-FCDB-4FE1-8F81-757BE470FB9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B5FBEA4-0EF6-4111-8F33-3E3183A2B8D3}" type="datetimeFigureOut">
              <a:rPr lang="en-US" smtClean="0"/>
              <a:t>8/19/2016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B46045F-FCDB-4FE1-8F81-757BE470FB9B}"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B5FBEA4-0EF6-4111-8F33-3E3183A2B8D3}" type="datetimeFigureOut">
              <a:rPr lang="en-US" smtClean="0"/>
              <a:t>8/19/2016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B46045F-FCDB-4FE1-8F81-757BE470FB9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B5FBEA4-0EF6-4111-8F33-3E3183A2B8D3}" type="datetimeFigureOut">
              <a:rPr lang="en-US" smtClean="0"/>
              <a:t>8/19/2016</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DB46045F-FCDB-4FE1-8F81-757BE470FB9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B5FBEA4-0EF6-4111-8F33-3E3183A2B8D3}" type="datetimeFigureOut">
              <a:rPr lang="en-US" smtClean="0"/>
              <a:t>8/19/2016</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DB46045F-FCDB-4FE1-8F81-757BE470FB9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B5FBEA4-0EF6-4111-8F33-3E3183A2B8D3}" type="datetimeFigureOut">
              <a:rPr lang="en-US" smtClean="0"/>
              <a:t>8/19/2016</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DB46045F-FCDB-4FE1-8F81-757BE470FB9B}"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B5FBEA4-0EF6-4111-8F33-3E3183A2B8D3}" type="datetimeFigureOut">
              <a:rPr lang="en-US" smtClean="0"/>
              <a:t>8/19/2016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B46045F-FCDB-4FE1-8F81-757BE470FB9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B5FBEA4-0EF6-4111-8F33-3E3183A2B8D3}" type="datetimeFigureOut">
              <a:rPr lang="en-US" smtClean="0"/>
              <a:t>8/19/2016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B46045F-FCDB-4FE1-8F81-757BE470FB9B}"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B5FBEA4-0EF6-4111-8F33-3E3183A2B8D3}" type="datetimeFigureOut">
              <a:rPr lang="en-US" smtClean="0"/>
              <a:t>8/19/2016</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B46045F-FCDB-4FE1-8F81-757BE470FB9B}"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1566" y="71414"/>
            <a:ext cx="7772400" cy="1928826"/>
          </a:xfrm>
        </p:spPr>
        <p:txBody>
          <a:bodyPr>
            <a:normAutofit fontScale="90000"/>
          </a:bodyPr>
          <a:lstStyle/>
          <a:p>
            <a:pPr algn="ctr"/>
            <a:r>
              <a:rPr lang="en-IN" dirty="0" smtClean="0"/>
              <a:t/>
            </a:r>
            <a:br>
              <a:rPr lang="en-IN" dirty="0" smtClean="0"/>
            </a:br>
            <a:r>
              <a:rPr lang="en-IN" dirty="0" smtClean="0"/>
              <a:t/>
            </a:r>
            <a:br>
              <a:rPr lang="en-IN" dirty="0" smtClean="0"/>
            </a:br>
            <a:r>
              <a:rPr lang="en-IN" dirty="0" smtClean="0"/>
              <a:t>Unit 3</a:t>
            </a:r>
            <a:br>
              <a:rPr lang="en-IN" dirty="0" smtClean="0"/>
            </a:br>
            <a:r>
              <a:rPr lang="en-IN" dirty="0" smtClean="0"/>
              <a:t>Natural Resources</a:t>
            </a:r>
            <a:br>
              <a:rPr lang="en-IN" dirty="0" smtClean="0"/>
            </a:br>
            <a:endParaRPr lang="en-IN" dirty="0"/>
          </a:p>
        </p:txBody>
      </p:sp>
      <p:pic>
        <p:nvPicPr>
          <p:cNvPr id="1026" name="Picture 2" descr="http://cdn.yourarticlelibrary.com/wp-content/uploads/2013/12/d946.jpg"/>
          <p:cNvPicPr>
            <a:picLocks noChangeAspect="1" noChangeArrowheads="1"/>
          </p:cNvPicPr>
          <p:nvPr/>
        </p:nvPicPr>
        <p:blipFill>
          <a:blip r:embed="rId2"/>
          <a:srcRect/>
          <a:stretch>
            <a:fillRect/>
          </a:stretch>
        </p:blipFill>
        <p:spPr bwMode="auto">
          <a:xfrm>
            <a:off x="2357422" y="1985980"/>
            <a:ext cx="4743450" cy="394335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Coniferous Forests</a:t>
            </a:r>
            <a:endParaRPr lang="en-IN" dirty="0"/>
          </a:p>
        </p:txBody>
      </p:sp>
      <p:sp>
        <p:nvSpPr>
          <p:cNvPr id="21508" name="AutoShape 4" descr="data:image/jpeg;base64,/9j/4AAQSkZJRgABAQAAAQABAAD/2wCEAAkGBxMTEhUSEhIWFhUXFRYWFRYYGBUXFhUWGhoXGBgWFRgYHSggGB4nGxgYITEhJSkrLi4uFx8zODUsNygtLisBCgoKDg0OFxAQFy0dHR0tLS0tLS0tLS0tLS0tLS0tLS0tLS0tLS0tLS0tLS0tLS0tLS0tLS0tLS0tLS0tLS0tLf/AABEIALsBDQMBIgACEQEDEQH/xAAcAAABBQEBAQAAAAAAAAAAAAACAQMEBQYABwj/xAA6EAACAgEDAwMCBQIEBgIDAQABAgMREgAEIQUTMSJBUQYyFCNCYXGBkVKhwfAHJDNisfEVQzRyghf/xAAYAQEBAQEBAAAAAAAAAAAAAAAAAQIDBP/EAB0RAQEBAQEBAAMBAAAAAAAAAAABEQIhEiIxUUH/2gAMAwEAAhEDEQA/APTTFpRHp0HXHXp+q42QKpoqA0uu1m1ZC1pa0Va6tTVw0U0FHTx11a3KzYbA0QGiw0umphp49RiupbHQZa3zWOpKYGl0ZW9KI9a1jKAaIHXOuh0XcFpQNIo0YGs1qOGlA11aUay07RXpNdrLQi2lGgP76MaiuvXaTXDQdpDpdJqBNDlojodaiWkY6VBrq12iDGlvXDXVqNGNFlohpK99XUwOWnAdDjoq0/Z7DinRZaa116z8r9COuvQ5aIDWsTdEDpdcF12OstGZNIiX50TjXA66b452euaP4/tpCmjDV40l6np4bZdIBomGlC60z/pBoq0JGlGopSuux03u5sY3b/CpP9heu2e5WRFdTakWD86y2cYaD+dOfvrsdNMDWirRDSaDgNLWk0V6lU2RoSdE50GtSMWk0taUDSnQhUHOidfj+2m70amhx51mtSlA0o0g0Q1GjI1F2G/SRpFQ3gwU/wA/6jTPWuppDGxbk19ouyCaNV4PmiaF1zrDf8PursZ5e5KsaF3LIaUl7oKoIHPIJ48mh86l69xZPHpYGirS6KtLTCKukZdFpDpKYDDRBdLWiA1b0k5JpQ2qrr3Vex26q2cWCaJX4Xjkk/6n2OrbDWdjWV1aQrogNITqoaZdJWnwNCyDW/pj5NaJTrsNdjqp6UjQgaUaIj9wD++oMb9Z9WIDwiQxMoyoqXWdDXpBXkN5pQCSaHvxI+he+0CFiBGuSgV63I9ORPgLwSABzwb+c19RBwNwZow6FipdXkC2aCskf2mvIs1dHzepn0INuI4gYhJL6TE1+o1jyIhfajX3Zj5Hya1ynX5Ot58b4DSk6NWVuVIPJHBB5Hka4jXbxyCNcR7aLVD9QdS7U+3As5NjiqnLmrpvHIFVfx82M2rJq8I0OnMr9v8AfxxoCNajNATrq1U/U2/7MLlqAIAVif1E+COK/m9PdL6rHKAA6lwPVRsA3jV/N1x+41dm4mXNWGu0RGkrQjq0o1wGlA1mtQo0WlVdFWsa3jy/646zuMBCChzDFJEUij7oTmaJXweQb1T/AEJvHRkQFFtrZUGW4kzOWV4kolfqNfsea1I6/t3xlGTnuMGBHqZ3GJUSNGKUAfIF+OK5Z6PspNoqSxyRkyxVJnIrRhTwMArBqr5U8g+xvXLfXTPGx6v1kjfQrTDFWaj+lSAWLU1Glyo88+fBrZQyBlDKbBFjXjO3I7ryRwliEChQSQrAGyqqM/NkUOQeCL49O+kdyzQhWUgj7gVCYXRVQou75N3rUqWLh2A5PHj/AD4GurWM+t/qNVqFGJPcjPoFt6Wtv2/TVEjydXG/64OwGjeMOQgJZuFLea8hiAG4vyBzq6YtoNyr8Kb4Df0JI/8AIOnmagT8AnWK+ieohpFS3e1IsFiEqythvCkUP5rz51retTduCRwwUheCSFr97PvV6bpjzTqPVG3UymWEheEWTFlUcPZxcZL6gwv+le+tx9Cn/lsQ6MiuwQoAABwSDR85E34157tGg7lFGkldiQoZcMR57mSAsQvINC/Fir1svoTe1A1BsQXATNSEIOXCH1KCGq8ivp9tYl9asW3XeuGCWGNYy/cYhqvgUfHsTfNfAPjVpE4YWNeXfUPUml3cb7ZDmrHugYo/jyVfzQD+qqonkg877oO6tUVjTEUAWVixAskFeD4Jsa3z16zYtZplRcmNDgc/J4A05WsP9ab1+8sRJRQCw4R1kGJGXytFqx97HFHVv9F9W7sYjfPNVDWVasSSB68iG/rRIHjTfTF+V0OnyNNxsrAMpsEWCPBGrOmbyib+QrG7AWQpIFE3x+2sV1vrHeVAwAo2nDWzVWOVcDEtfn/LWq+q4z+HNVjY7nBY4e4VRWRPjnj358a833W5meRhKuEBS4I/WsshWypBUksb5JuvfwNTvr+Lzz/Tf1BtmjR2WJYzgwYowJjalLBlyAxpV58jIWPbVd0rZMwAXEGyXJ7gIT78SI7w5YrkeRi1AHw5P0oNR22EZsqTJIEZ2HpqEE3QOYyPlgSOBzWbLqAJMYbBbUYqMi2HJdorPddnqvknm+RrlW3qW4+pYoots3bEKPRSNvy/T8jj0i+RYF/5a1sMgZQw9xevH+v7uQ9vNzKECyZPJm0Yf7XdFQAAg+PVRFeOdbcfUZ/CLOi0geJSWIzxLqrlkr0Yg3Vk+kir11nXtYsaoV51g/8AiBu2ikjtp2BOSiKMHt/pP5g5UsMhd8XfsNar6c3HciPqBAZgKFDzZo+/N6xX1nutuZZBLuGyRqSLNRE7DEhHqOsyOAGvEc8XYvV/FJPybbpL+gIcLQBSFkEhHHGRCrR/pqbWqH6EVPw5ZYjFbtaZSsA3F0ZODzY9PHFasOpdXjjyQZNJX2opZhwDlVfaLHPjXTnrxz659ee/8RutSiWMRAMi+pSpam+UdcTYIo3fgfGq36b6ke7FIWWBVd3fMBRYD5hQfv8AWfHB5/bUqbbQSNLMRM/+JpFVkurwHy1sOB+m6B1VyyRoMlkikMVMoVXChqoMSU4cAD1C+GYeReuHV912k8x6p/8ANo8QkXwWKng0CBbckDweOa8an7WQtevLfxofaxRrKRiQDaYIpIDO2KcgnKySfjnmtej/AE89xhh4ofI9vizX99dee9c+uMWoXSgaLKxxzfxrOL19HeeNHDGMgMQeASBweP5/y1m9NTlpBXnRkao9nv8AONqr3ok0PtB5NcDnVh0SUyQox84gH+Rwf/HtxqLjxnab8ymUd5HUh2VZ40jkdVz9dggsuS37EAn40H0x1C2fu9pnAtc3AtgBZ5IZQQPViSD5886b2FOLnljlxkWQSq8asIiaPoDlsFMg9LAAcjyRcrpG3zIdYV3MA9KuPy5kUNVK+WTC1JAY1yfA51xdFxsuiFxkFlKq4d1tVI7g4jjKeilCqD6ieB81q66XvniDmKQsE5MBfuuBwK5PA/Vxzz8az3U93I+4SSOJ2VLessVGIas8lUIL9uePF+8ffdRiZO42UZxxlAUANiTWLAqGu+SOTjqymIv1G7NuVMcRZec/uDIQLYYt6U+5CDQAur99WjbpXjVMg688PJJwo9V2tEiiCf5HwdZ550cKVJZbYOgQKIFJUxrAztbNdN5BtaA51YbmSaKJ/wAQXKXijoQJZArBCmSZ2fYhwSPHzqCw6aqq4wQYlcysb+lhZGRsGq+L+OfYSOqfVEskn4eB2VY8j3CQQ7VQCyN7Czz+xN+2q/pe8lT/AKswyEkkTs0pW2AHpPJVmpSAPHBri9Tp4wzlFjV/SGerL1zdtzj/AEHHF+DoqHJvZBKVIEyniThQWui2B4F38efHGrjpqwR5mORklcAViiCz6gpd1sH9/wCbvVGm4WQq0PHaKo0aqB6lYKGDc5XiVPFCuKsnU/qO6ikULnGrcr6gG9Sj0hAwsOLrkfB1ItZfqG7kXd4yO8W4chS4eO0HoYKHUIq+eW/7SB5sbTYStCEzwjkUs7HJmBevMgeiLv7bP7e2sPBsmWe5HrtxLJcRjtYhTEIy8Vj7rzyeBq8beIFOPCBT21YhvSwu2xe3XDjEsT8k+Na1AdY6y24YtuchTR8qGXEKOWS7CWSAeR5urvWw+jtxCrvOVcErhGbzBQEDyDVnEefZQRxrIT9TqOOJZWZBirM0Yiv2MimOz/ir3tf41I3e2yTNnM+DY/8AUJxCkFiQSrL6fY2PSPetNTHpnWt7UU5DgUnBrIA03LBTYBPvxVe2qX6J647iGJrKtFw3P3gA43z4F+Td6y3WepuivEztGZMbtijNAUUDFqI8hb9luvcnTn0vO4eOZ+aawmYVxdKC59IBIYnAXxQo3Z19JjY/We9JVdujBWYjK1DGqYjFWpWPH6jV/NVryYblO88kfelZVNu2JdpBwgVkFEelicbFf21svrLqEk7qY1U4MQvcGK1z62F5YggWABZX3BrWR2bxSt3SkjbeHBZWBRY0Ygn8lBQVS1e5IWtOiJf4GR1ylnid0Jruf9QBe3WRlxYUGY+/2g8+yRsjFAn4btII7XtK+4mkAxZa+9sjkCbAogXV6d3BRnG1RODfaLOg7jNf3ELyoWyWy4B+a0z0zo0U8W4BZ0eME5A4o2BNhI79wCeGIyfn2Osqu+s7mVdysWxtWdO00EoBhooCWRchgKQA1QPqPtrvqXazR7AxbiSMuzKkaq7tl61Yx2aNCv39+NUOz3zxSBo1BZC5iPcBCqUoRdkMxY2/DE2Sa+dWvUgIF2z7xTI8ymKZM/8A8aE5MQoXkyE0eb+0geNUaH6K66wjkD2IIgELHtJHCavEsaLMCaJqjXvrK9f6vGCDDGXKSNM8ip3CeCAImSMritoMvH2/vW06d1YU3ZhKkYqsbsFLh0BRmH6QC3Nc+k1d6y27mMiZydp2t40kZwsSXVR7fDkDIAtI4vg1+13xnPVz9HdUQoqpnIWRWLksbFkizkVZl5Fgf6af6lvlY1JHIorJXjdS/GQsY+RhYo/sNU30yohhmkeSN2AJVv0V6SQoU+k2RYCizRs3qbsd8ohicnOJkZcrGSlTdlgBhiasHzY4NVrUviVkupTbV5B/zEjsCSVY1QHgj9IOV3QNZVeoPTtyUL4rGKiKOpXLkENRJF5An7vixxwBdwdfZJTKvYSJByVhxLoftDMEyAv3FD0m6JvUCffxu5d4Yo5hyHjzV2mBOSyqCQVNqAePHwdYrUD0vciSoXVmZnLFg6rVkgcMjDwosWOKPka9O+izceHc8CkTjEL7MPQt35JOX868y3PUz+HEXcGYvMAqpu+eEUjOm8seAhHnze/Sm9ZDIZHkKYYIvdHNjIcqQeLbxXi/inNylmxsPp/qhKPHKVRxNKgFgH088D2GPPHHOsZHOI988Q3Ek6S5suLxGNbUFs/ex7AADm9S+g7tmLglUQsfFs0oavy4zefPkm/nmtZuDaqJy0cDYDg/mRIrSWSArSpi2WIIBN1fJ1q/pI9D6fJ6eUDAllxaiPYhTfH/AK1W9I6hIA4jhIUSMBlzkCcwQzOAwKsKx4/i9RPxVGJyrC3KmMR997uyPyWKr4FsaGq7qu13W7mb8OsaRpxREZYsxYlmzB5NBuP8XPI4QrP9M30skp7+6QzI1CTOYEj7ce9COVPBo/v4OrBe2yndQdyRSQm4iMv5imqAPJVoeCBdNdc+DpvZ9Z2cMcc3/wAc0Kt6DIGkIaiCAWYFWJA8FTd/FgWb9LSMyzRiWIyGlZ/+XwB5pGyIANKOa/Y8EDm2gNAGxZZXRDRoRkrlZb0+ojHnj35F/OhZYiEn3CSx21rFGxLO44xtlAQEkUeW8cCxqR1HZyYIWVFZAAVWh7scaK+lj59r9786WZ0WISSPIZAVG1DjEqQaVwP8PFilF+b5AIouoMjD8NuV7LRtSBZFlcGQKXScImKgBAAaJ9QqqbRQyCOJRC8jxFnLOsSNS4kKEs2rWoXKwOD+paBfVKFJFlljtlCCdlJlRMckRXvx6WZsjySzfNiPv9+2LTJKlAMm2IFelqEjICvpkYcVQIzu6HNRdM7RQlH7ZjL9oDAYtLwWdmYVQNEEXZuyfOoW3lAzyoNRGQ92I5/7svf1ePPGp+yhXbdmI4uUBZCeXWr/AChXkBTy5PqEfgcU5LMpALiOVVOQCsQxq+ApsckAVfv50Uz0rpMTs887yGNaGcbMMg1jzHiVA4SqHkfPDHVuiYyLPtoIpFZM1JYsjMVPHbckkDl6HksL/eJv55mZQxYD1OKWlUDwgXzx/P6fJoEv7GIR5KJnb3CCsyCSzLGJDiBbE5LZPgeb1lab6BsJJ1aTcIzNyhH5aLjaWscRAHptbHimqr81XVvS9KsSRAiisjqi5VcalFBAvwKC+ocka1MbEuGIgDqjySKXxeErgVkkKlQhBORQH+16ziTJDu3OBPKjAOBgxIDgSAU/kleR4HIPGqi2n2iRdlZIJHSIBGAIAugUD4mgcyPNXjzZ1Q9SRHnVNuhKSsqkA/c2QUAFiM1sgXwOD5qjpWEJVs4u2EvFRK9sMyMSZBXgMR7k5Hjk6iR9Q2yJJvCJso0wjIRVKubH/UIIduQeeAR++gj/AFx0+URHuRhcDm4VgSUJoKxCc2aHApRXnwIf0/tRJGslJHVK35oUFT9zBaZiwCkWWJsXWpHW94YtuHSBQZYVxdpVLhLXI4oLb1kW3kce+n/o/qKO6rMAMuI2eMqVZuFRnIBx5AHJBPySdBYS7OPcSyRySGCFCEY165ACFOUnsLcWxPgD2DZUE526zCPax/kxvlIAzkMKxeXFvdrVQSaPA99WvXZGt4YNssks5Ra5uJUV1AZuAVRlkokjgr4943UAYNuuzdY8rjMz52SQFCKSeTRDm/drrjWrfEn7P9I6c28thGm3hsrcrSMWFBmEaGhQ4544bzd66bocmPbuEPG7TbRC+M9Pl6XItVUhQV9QsVeJ0/0/aSxbapg+XblLQq3MSCiA12F+0HEc2wvxRo+i9QhgkUrlujLkuRYtIo4BRlAYE8CjRxANAXqCTB9Nl+406kT90RjiRlWYqzMxEYIZsSDz4smvlz6wiWu2iXDLKhLm7jxOLPS8Kb9PgfcDRvVhvN9u5u5HkErkgz1gzNxCq2A7Yhh5qmWl8aqpdmOy0ZySZY5CzFpAyTKUMaBa4iNHi+fPPGqi22zzRwiN3T8VCC8c4wbuwjPNbK2AEJtRZBUeeLp9qpZTOfw7KAFjEhXBTlarFH+k40zlyauhZ4Fn0vrKTRtE4a+2SVUfmQsFXFor+7mNzYs/mH2saZ2n0zt2EKDklgxQmY+oupLEgqW4FCiF8t6uNA19JtIpYse2HyUJ2sVceoMQgND1NfuvHFUKvdpucYXhfIsGYL3WoMhVmPbAvgUBRA9vajqql2Dwz92KNH2wYqsgK3who5JyGD5LypB9PN3ouq7pkIkMuTn1Y4gCsSBajyaYH/8Aq65NIprd9C3Tt3lHpCMHVaBKL+pllrz+wPgVfvltp04XnIVABpQpzmkAo2MTiq81mTxzQ9tXCncB1dZZEcgsVDMg9gWogjj4J4r+unuldD28ccr7mYrOwKwx5YOtlgHxW28ilBJXgkg8alCbXed0qvYRCDgCrRhu2PBKqQzsCSCeCQT58Cx6aVSQiQBWQHBRJHZ5AD45ElTw1jWdj3MAxWItIcTdti2Ru1K8AgMPPpv3rToZHikvcduSsUDhe24JAFvkKpeQzHyfJ8ayq7G57cwzVi7HHnMluDbH3jAFrkQL9uOQnU+oTGNY1ECgsQqUQTGKCEMbC2clvi8h/OoPV+pTxuFVVYS2Ham9Le5EkbYlsiQfckix7atNy7SwJJGO6L5EgY4yLaslHwWrgk1xx5o61EPf9XUqqrFPmXCKqqoxcGm4wxY5ek1RvxqeesmFUJkmhBBUAxM7sVNkufb7wNVfVNy0kTyHNwSkMsYlKN3KQxSM/PKn4osVANjyW8jh2gSLcCSSbH8xk3MgGVkUPUGIHizx5oDnWolU+23D9kiHfA+oKUZJAGwsp2rGQFDGqvg/tq0+ntzJNHMI5MWMYyVyfsFWYW88rdpfGK1ftL2m0g3l4lI3CSHsbQgTAqaVsRasSgoq9G2NV7xoNnOyqcCFGeKyUpAogSKyuD54II4LUb1zaJtusvHFGgVckUiMhiUIquB5QqLYKQR6fnzLhiSADdbsOzlsly8lAQzOxb2tlAX9/FeIW538KSpKkZO4YtgoVqkc2ql1JwNsAbHHkkCq1I3W2j3W5WM7gSAZNuZwT+lZGaJFbhORwfJHJPFaqKv6Y3Ri7sZxVdzl6gB+X3L7ciiiQcsD6rq18E82Cb8iaCCIMWZwxRlTBCSxaeuT3DRIF+kBbN3qmYGEsm2rF2T0yCMmMhiKLNww9LWOPY8avh0mT8UYpWOblMmjMgJPBkSIqtxxgALVqMSP41RabfpasrysT27YFlLOzsp7fANADg3fsBqPNDk3bELkO4DNKzivD0ABQJB9lP2n41Ml27zE5jCAZpkHUYqGAC8E8k/4RfBurrVpsNr2mwVqDHjIyPzwA1uxHj2Ci6HirEVk9/0oxtTOEWzgnrwKlVt1ysu4Xjk1440f0z0bbzOGAYOhVw4ICAKR6SpY0Kps/e/g0bTryyCSK0DUxvF2Uh2jGXbYm87JFEWLvVN0Wde1uWiQFkchGYM7OW4WPBvSgFUKvjLgcaQqw3qxvIg/DxN3EctIxWRTjikid0HAKwZDagfFEk6gdH2qtuWASSNyAZUmJaSICuY3PJUihkeQDdngiT0bbxvATFtlKxuuO47eAdwCQuLWaU+cuPs+fS71XbPIDt+023yjozOKQxsScIyOQbBIiUkEc2Ap0HbiZVDRwsY4ioyJiZkVuMhQOSKSwZWoeV8k6qdwkpgmXuBo4ypCA9z0qyKXUgisrfG6NLz7nUzbbqaUxvie9H3YbbKPvc3mzAFOGJ4JAAFX7FzpO3cMrRhoY2kcOZI1YJlG7OQAQExCeTV5jjgDVEHrX4aWJV2r1JHErhODIWGRZlKkktSEHkkhk5sWw7b8TjG3c7pDJII2Zw4INsRmQG8HgA+D440UMSbbcQK/5RVARKGLpIpGSsBQxDYuOBXkVek2TKZZlQuq/iLRm9Udljasv/1k2VDHz6R50F31MjcoFdl20XbiLu/DSOir6VCsGISxY92P86z+52sM0pMcjBY1BlnZT3GIKqpUDH1MwocKOL9tXfVoWldMVXcfnsS6LXZWiDi1VY+b8G+ANQDvipO3jjjCyhYy+RNI5FF3oW+KqGIHB4HHOrYkQd/JGzrHtGl9CBmkTOWTkqzSthRoNZ8e/A8DU/6U3sG1i3E0Y7kzVHGzoVZbybEL4HgsarxyfcPJvoIUOy2KmSWV2Vnv1swKimFgqoQtVcDE++R1F6Ft9ztEnmnJVLaOIGySATmYlYhTkAqgt/hIqrOiC/HL1RzCIxG1rIJ0JoOq4M7cEHhUHgcAeBR0ex3bmGXaKt7wLI+4LYrfatVjsXxgeKsc8/dpvp0STOzRxlR3MUUIqIY/QKYRstm3UALfLUf2XbbeEbjcvs9wFqJ8IfUCstqVQ2ttbDm7xOQo6gB9zBFEJdvE3eAVZMbHqxpmq+Gyo+eVN+Rqw+idpuCk24lxjjZXUNI2TZ2PtXGgoJIqwLNUa1SnY1C2629xq47e6hWyY8+2c4wxyI9XHJ8jmmoS3G6VYNhBKHlKGz6fyAuEgU14pVJJokkkDk6oldE3wMA27BI9sCIo3kRiNxMWIdWINKS2XJ9hR/ai30ypPTZCVEBVCExFkhQ9WRyVHtwK9110r7rZwQK7BoJXDYlaMlEssnIJVfNUQSBZHPLnXJpi5YxqEJLMShOX25qrY/aPil5NkUdRUt52Z1XuLHgVsjHPkjwCQTZAAulCqST41XfUXUHeRVZYypPDtgWbljkuQ9SkmxXxX7mXtI4kQyrHGXZ+AHyXxy2AUUBQ9PPBqyfCw7mM0Uhjy8ByACWqwQrFgfJ4rID540pDvReuFWMcixyRsrG5ozOAUDY0i8C2GPnj5vUPqO4Q7chIosBJ6gpESlSGoDA+qm9z4yPtqcNqrQvJLKglEYaOlkVPJoNwCcj49K/11F2G+RlLmJlaNFMxrISHmgkYFDhhQ4r1MfbUUUTSywRqkbB1VSVCsQYgMrDEFaPvRJo+NH0/qwcuIRKkgFFGykSXGrCKyhlxJBFnwvA8aflmKvUU0Dkup7asFMcnuVZkHIJUWSSSxA1G3W0k/Gbcvt5PSmE8ihqkpqDJjwQOPSCSKqzV6IltEjRtJOpOSqx26BTIW/RMLNIMbam/xG/bUb6gh20vad+53DEC5VCWOXIMhDVZBuh4uuNObZ2ErkmTFkyUumRcUrMlfqPlQQfA8sCDqtk2W4mPcDKWJNrkoZBZxDK6nHjwPitb3xMSJOnRmEz87bcI7dqKRiHZVAYjlQXxP23zVAmhei6TIGkM23laR6UzxbhyRNGa8OV9gSpDWbUeo/qndObbOk2x6iZUlWe1NWy0DUileWHn2qmBoarMFgnLmfILIx7o9DYUPvVgMhwQ6cE0arxrm0dbp4lZpfxPa28f3MUUzpJwcFCgEtwvJHAZb+NLvepduEyxR9tYwdvASVJeVgH3MgQJTnIhboeW8eBX/Ue7dKjcLilPCA1ggnnyPWuIXjytHn21H7sm6VIDkqbeJrFYeovk7sov9PNmvBJutaRew9H2plMMYk7ySosYUcM0SAHKlPbBZfI558cC5ySNDKUAV3CjLFmMktKXAQtXbjDY23BpSb4OoI6zDEzRwIBJ2kiVoxIHkA5c8gjJg2NtR4vkgATOg7KWfb7gbiIJkSHYgnuBSPSFSix4Iq+Sp+KBVqdxEwgykAmfEAAZRuCQQISyqAuJIsADz7+WNmqSRybiT1BMO0idymdSaQOVBA4W+a4B99Mb1O4h3B3DQxelUVUBlNLyAGQtf7AVz7af2e7Vok3ESZjboXAlEgF2QJygUKTSPS+fSoBF6CB1eclRN23jlYKkqlsqCsuRBP2l1V+WNkmgTZuxhExgSGGDJWyDSPgts33fY9IOCPA8e/F5j6ilTuruopA8bktF5Bd3YscuPyzbMD7il+QNWnUJym3iSNWMOHeZszZ9XqbEEF8SBxYsjzqCb1I+uUBgBGe3LTAEESUHaNF4VhiQ1XaC6sHUPrW/UwduMyr6E9ZzaK1avuo5fI5N0L5Gpe3giAg3MOcsJkK7x5KuYzYYmm+4AhavkZ883VdFHtQbmzjiDcQSFmiZgFZXSQGwg54BN3waBGgeXYM23CLM5StuwkjBaOKUdxHUkG0Wzbcjyx5ojUTrXUBtpNvJLCJ5E7rse5ccz+kZrVqwQcBayBon5LWw3jwyDsWm3LdxnSpCwxVBdgggKotf5r21p/qHdSbXYLMVSSpfzSq/ar5UyA/Zzh5+RfxqjO9VXubLbLK2Ujylo7FSCL1EooN2obwBVejjnVx0Lox28k0xVsaCKjY2W9BDLfBVQOasgrxdE6x/WWlEsM1kIrIYO5waYKWwIARhYqgPjjnV9vZlaZ9xOIzAxaOExMA5ADLi59k+73/UBTXYsRZRDKGJY8keW5GL3GsagoXJF2CS6EH9XHFGtUnUpI0M8c2V4oFYKckRpGLZAk82wALckWCNS+q9a3ImZI440EdTyMayRET8uFjdHG04UcNx8kx+kmTbo0s8jpPuQCA4S1YNle4zHpVrIoezc1wAqQz0UR7aTvGNrMbEnNVHIYKUtbXxZHvRA8FdW/Vnk3cUMjLXZR5ETEsZbjsuFNf4OB45YXydUv1b01IzHGF5xjmOQZUPANTA2LJyFKwoX8jV5Md9uUhmjdY33AwhhJrCBVppHs/4kB9J+1h5J0EHpG7lnJi235EixMBOR62VpC9EKnpPGeYsCjQ03JAsTEvBLtdwTJHPKal7pbl5EW/SQpYhk/YVzxL+sYEiiISdhMsCM9SpG8ligJEHH2yMAoPCr72NVPQ+ozPt1gCo7YzOFcEkriWDKUOSMcWGXm2B9zqKhbeFzC80W4LkEGdCG7i1gWdSeGHA/evIrjU3pe9mMTyjcCJEAUEFe9M/5eEVCs1AQZE+3Hvw3vdj2kh3cNKkwPdjB4SQL60Q/wCBuGrkiuDWkG9ki2LWQBK9KhUtJ+oAs3xYZVX5Laocg6rI0i/jXUhQVRWRWCAlLDIAMVEYaj9wNDjnUjcgy9vMDbwN3O2+QeNQ3sxZqLUvyT8fBjbnpOcU87WjCmVGyP2tEkrM3BFvIDzfhvgHXbLf9uMxmsHGLKBa34v7Cb9Kexomz92shyKCMIrOxpWRm7aRqG9X2scvdRR5IHwdMbtmYCgvpOIVq8Hk0F4rxyW55/jUXbAlQjUigqDRxBNHEWXvG+bA0e56fEwGW6jDcUouqPpAuvS3sBz5rVAvsJLOBWavzG7bIzUPJKn1GuOACePg6c6RusTl65By+MYFxrjcspAW0YD0qSK5NVWkHbsGNmVxxahDJQ5MjFF4I5qiccfnTY62ZEjikMk0rcIvckCFTz+Yi8zOSSLs0P38xTpQNIjI7qqgUkzqrqrcBg1Kt2gPjyRyaJ1a9Z3e5h2ezkjjUsguZr7kdswCkFD+hlAJDUMwKI8N9M6ZtFmKF2WQJ3u8Q+MGIVliaOQ3iVy9be54INUWyWaFVVpzAQVjJ4Ve2TbSMWAEgUYVZBAkK+aOqiw6nJI6FpneLcYKABxE7jkAMPsckUGNA3fFkDIru0jGPZQtZLLNHkUB5Cqfjk/1vk69N+qwJ8F20y93sh1OUYjljLcgcEEqVBo8Uw5BA1hdx0vE/mSQrx/9jMrZD7hwR44FfN/OrPUqu3Gz3EcqvKbbg91yHDjheMufJPmq4PFg6u+p9REojmUCOXgSW6qA6UA7AgEsRZv7bAskad6Md23djhkV8wrowV8fFWGdKQn1AjLmzx7mQn05EqOrdwSIjSKp4SJb4EuJYuVLB/2x83esY0pXEb1JuNu1ZAJEklrMzZZspDAxglciF83wAKt9uvdvvFTHiEkiSNeFL5FAcaDCkJ9vk886znW9m0UrLOgBYLIMWYhlcApjZJqr83yCLNDUTZ7kiRWX1UbxJxHAs0fb/fnWkaz6fkcSJI0SRRFiS+VF8qvDOy7k8ccLfAFcaLc/VylWgjR1UmkdAoBUUGXItivxmbr3GsHDGrLcjuWIVlRQW4LHKRjl6fSt+55HjjSWSZgpYxXWFkCibBIPBJH8/d/UBtdh1B2EUIhZFVbDdzIqMWsPg1AsxZgWbng+7amQ77dOOwkLfhVYia2qRw5b0sYwSB9wrj4skHWd2W2gCK1mNAhuMVKcmFAyPRC/afbgMR6b9VbFutwqtAkrrHneCfcWW+bFHgc0T7ftYinOpBGiRdq8naBf0OpZIyGPKsVLWARfiwFNEnVz1bELt0XbysVIRCzBswoQkhFPIJYmmPPN8VVSc4UCoyusilCCKUEtQyH6aq7H76fn6dvl/wCYykVsVMeJxGIAusODwwA+SW81eg0qbXcpDJFBG6jvuQH7bFAqtjGQSQiGMqAD815NFN3GDE52ju8JS+ShMXBRwA9N/wBMUL4ojyaAp/pvq+7LzPvJX7MgcSMVDAMoUBwKoCsVFCmyFXR1Ii6Q6y/h+7D22Zu4zYlpS+RpTX5bVRBJP3/N6CN0jq6qHhnLjJWB/LAMIJzjb2ArMni/6DVxI8u4hZWeNoSrKqlWjd2UkEBGPpLBjVn3N+NU++3UW3ngcmqiAkoEiyGGIBWnovXPACg1zxaQdeVoswskx5lZnrtkW1xxr4DCME+BeLc6sGeTocnY/DZLKFmjkDY1gnKMM7qsQbHA9PBOrafaSSSIo7MaGVW4qQtOfS9LxRJ7bWQMb9+Rq3n3ytGcsdu5AEYLZOW8mlUAHgf0sEGtJ0Xpzh0enNyvNIR6lClGXjE2wIPpUeCLrxrUQ39VxJtdoEuMByFkkB4dyG7jFbuwMq81ld8AaznV4JJEkymicZLHH6l+7hWcZEV6uD7cknwdaz6j2n4dlkknjVWdncvVxLaogjFZOQryNbE0cjRNazP1Puu6g3KRhY6Me2ssAyR3bqGHpvKqPJNiyCDqUiPL1A7tJtrIzNI72v25lhjTSMlilQEgAcgeRQ1YbnqEIVY4C1LC43TMaVc1XtxJj4wX1FI6F+fOqvbdB2qzBZNwwkpDJGpBJMlAKD5k9bFSq2aB/gn1z6nljC7ZNtFGsalQQAzknhms8qxs+k8+rm+NEWfSHgT17iS94wbBmdGMQ/KAidnyW2XJMiD+uj41S/UPRtuspkjk7EeaAxrILjD8lkYg+miSL+P6Cs6V06SabspGweW0ugAGFm2uwKx59/Pv50vUpUMYTdCMSwCSOUpgZp8m9ZX0033CrF2D8kaiovV92YoZIlaNo7VY0MmTqrIroVAotUhewQRa18ai9J6hhHf3Se7Cnf1N6QcjdmySeKAr5uWv08ZNuyRwgusQZZndoyjRt6o3WgMmQ5VyP486rPplI3XKTjtY4oisWkZmvJ2BsHiqFEha4AN1D77/AHUJMRcmJW7clqvrVD6lU8MVssTjXkEnUjc7NJEaTaAmCOyyynkByi/lvVvyP12QCnN3TfX+oNNIitH2nVhQ9RwDNwuPsPF0OSSB7W59QdJWB2eJ5VhDBCpYlGYZWqkkHH0H0mxXv5rKpO26YWiTcbiULGuSsMVHeZjZKgshs5eoeOLF+NVCwoTisgIY2JCuOJxY4ZcqAeL/AFD9heoK9ZkAancK1gEWSPBOJv08kePb+a1a9P2CSp3JWMaxqHLBZGXInDKkbjmvVxXjitUPbP6P7qOVl9SqrhQtoQQzeoljyMQLqhfirIpoF3qXBEsqqCWdVAQBqH3yKaSxXlgNaja7j8NtQEQse4GkvGNs8fy8+ciKy4yIoG64U0m/6ms08EkaZPkSyRyYIWUkI0gYNZwwXO/CgHnQWMHRVpUm3ao7sRNCgDyekLfckzCoATQWqHP3HWy6j0jaTTBSjWiKQAFVWSRe3T5H1AkEfFt+96wU2waXcRxTSfmMh/NxWnC8MSbBxBDAekCkv35tem5wpMzRCSSNk/LaxlGVF4SVlYxy5sqE44o6CkO2EM7TbXOQZsjoyBhiclMci55yc5AvVcg3dEwerqFKsWkdXtlxZFK2bpgSbPI9QADV83q4l+pZkllEZ7OWRKyoD6+SwNWFa/B4/etV+5iWdjI0cMTketbIyPJzAbhbBHC8WCfeghXsLRvG8amVYgWxVQvcLswvI1WPIPsB/fR9XAKiB0aSPtvISzOFd1IxDsCKGRrH9/21PTZDMPxdEGwLI+L+P21KVAi0PAHA8n+Bq4a85+oPpj8WY3hFdhe12mGIEYplQMTyFIND/v8APxTP9AbhmVmxGIK8E8jnEDEcUT/lr2FUW8qBaquhdea/jnRzVXNVq4mvF0+i91Hwjcem+LBCjwb9tBL9I7qScsAiD0U1ilxvgCuf8/fXtIQD20JjB9v9dMNeK9Q+nJIyyENj7BbKv/hFVyfPF/52TVbAHMRklSGokIxZfP6aJJ8ftr6BWGP3Uf2rTS7ONSSkagnyQACf6jU+V15RvonQfiRG+bcSqEZGBQ/lspxAXjG64GFD40/0lZ3USRsotA7KEbMUMVU5UuZNnxY4vhQNeqhB7i9KR7Vp8mvMPpbv951aUiEk/luPzA7kDtyCwSMV88g8+51f7/6Vjk27xAtHKRaP6giPdqQiUKDDxrY1oTpia8W+pPo/dxdsNnuQUAyRZGwIoY+fFVRIHjVh0X6d3AhRFJRgHDRSJcFsHDF7HrLHg0aAIrXq50hivVw15PstpuIJIg8YtEAXNgwBVrNItjkULJBA9yedTtx1tmkDO5TAixTK7C7tKFmzV1458DnXok2wRuGUH+dNw9NjQ2sa+3+XitXDWA6/tJZ9xDA5MeZT1UZYw4z9QDNasMWF0A2Ve/GV+qItzt2TbTTZlWJyClYwxC0IwRXChf638DXtkm2RqyQGjYv2OonUeibedQksCMB44ojyeGWmHk8X76mGvEmmM5iGf2iooxy4snAyUACcmvLiyfPwxvIDiJYpPWrswQUsiRhgMiF8VKHFe3FgXr1s/wDDvYk2ImH7CV6H8WbGos//AAv2hYOrSIf2ZCD/ACCumGvMduY2WSXcOVYqzKWJZ2ka75yDe5tj7E+TxqV9NbmFJxud1wiLcXqWUZjwhU2w4JI9gR769S6t9ERTlS8rgoFVSAmQVS5qyDd58/8A6g/NsbX/AIc7FGyZHk/ZnOPHg0tf+ffUweXdf6+sssjxZEOrK4ZQgKuEAqNWBJGJGRuwF0ey6tIgjfbQIHDnFBG7B5GW+EDHIgBh80eANez/APwO0WMxjaw4cWuC0a8XxZ1L2uyij/6cKJzfpVV5qr4Hxxq4PC5eprITmhVs2yAW25JtRbAimLcfJPzpd3tMXdZpgzKoIsyODfq9QA44NWOQbsedet9R+i9lM5laABybLIzpZJskhCBd+9aif/59s7DASgi//tcj+zE3rOLryWfZ+s9k4nM4AteKn7bBX9gcvhhxrQQb1XTslM1WMKqUGcXTyyPICVYKCzYjn7R+nW+n+htswo9zxXDAWLujxzz/AOBrtp9D7SMEAObDKSzfpYUw4AAse/nVxNQeliIwvtwySiSJ3EUdCTgRhcSzcG/mua8VryzdxTQ7lBEjCRiVAAIYknGiL9JNAm/k+2ve5OnRkhsaYCgy8NXnz/f+51UzfR22aVp/UJWORksE38gEV448eDphrynfLKwCGBg0TsAbVo1eQhXUkCmtwtc+PNg6l9K3M7MERXDMjY0AF7kYLRmvLgsig3yc29jr1OP6biBVizMV8ZEeaIvj9idT4Nmifao41Pmrrxnd9K3k80ko201MbUYv9v6VJYDwtDmzxR1N2X0dvZFptsqqppQWVT+55s14869fdr1yyV41r5TRCX/fOuzHsNM5jXZa3jGncyNGZT7/AOvn40wD/v8A37aL+uingT513cOm89IX0wP56QE6Zz1wOmB9pNcH0zel0wPhtKH0wTpyOr51FEddekl/bzptjWgdy1xI0zeuvVDmekz0BbQ3piHu7pDKdNa4nTA73tIZtMltJl/v/ftpgeMn+/8ATQ93TTHSX++mGne7pDKdNHQnTDTxl0nd/bTN67IauIcMmhMp0BOhJ0BGU6aaQ6cQDLk6KePkAedBFZjptnOpXbrgnTbx6qHwdECfP/v+dMqdGh0U6G0t6bvSjUB6UabvRroDGlB0A1wOinNJehOlXUB6S9Del0BhqHHn30OgJ0t6AtDfGu+dCfH9tUG/jQgn31ze2mhoH89CW0LeDoEOiD/f/wB67LQg6XQdnrstKRoGGgK9IdBrgdApGhI0Wk1QlnSE646TQIedGGoUBz76A6A6IL+mkLD40N6bY6o//9k="/>
          <p:cNvSpPr>
            <a:spLocks noChangeAspect="1" noChangeArrowheads="1"/>
          </p:cNvSpPr>
          <p:nvPr/>
        </p:nvSpPr>
        <p:spPr bwMode="auto">
          <a:xfrm>
            <a:off x="155575" y="-1889125"/>
            <a:ext cx="5667375" cy="3943350"/>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1510" name="Picture 6" descr="http://previews.123rf.com/images/vicsa/vicsa1102/vicsa110200005/8921672-View-of-coniferous-forest-edge-in-winter-time-Russia-Stock-Photo.jpg"/>
          <p:cNvPicPr>
            <a:picLocks noChangeAspect="1" noChangeArrowheads="1"/>
          </p:cNvPicPr>
          <p:nvPr/>
        </p:nvPicPr>
        <p:blipFill>
          <a:blip r:embed="rId2"/>
          <a:srcRect/>
          <a:stretch>
            <a:fillRect/>
          </a:stretch>
        </p:blipFill>
        <p:spPr bwMode="auto">
          <a:xfrm>
            <a:off x="1214414" y="1285860"/>
            <a:ext cx="5667375" cy="3943350"/>
          </a:xfrm>
          <a:prstGeom prst="rect">
            <a:avLst/>
          </a:prstGeom>
          <a:noFill/>
        </p:spPr>
      </p:pic>
      <p:pic>
        <p:nvPicPr>
          <p:cNvPr id="21506" name="Picture 2" descr="https://media1.britannica.com/eb-media/41/59041-004-7F34BA3A.jpg"/>
          <p:cNvPicPr>
            <a:picLocks noChangeAspect="1" noChangeArrowheads="1"/>
          </p:cNvPicPr>
          <p:nvPr/>
        </p:nvPicPr>
        <p:blipFill>
          <a:blip r:embed="rId3"/>
          <a:srcRect/>
          <a:stretch>
            <a:fillRect/>
          </a:stretch>
        </p:blipFill>
        <p:spPr bwMode="auto">
          <a:xfrm>
            <a:off x="4500562" y="3571876"/>
            <a:ext cx="4124325" cy="28575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Importance of forests</a:t>
            </a:r>
            <a:endParaRPr lang="en-IN" dirty="0"/>
          </a:p>
        </p:txBody>
      </p:sp>
      <p:sp>
        <p:nvSpPr>
          <p:cNvPr id="3" name="Content Placeholder 2"/>
          <p:cNvSpPr>
            <a:spLocks noGrp="1"/>
          </p:cNvSpPr>
          <p:nvPr>
            <p:ph idx="1"/>
          </p:nvPr>
        </p:nvSpPr>
        <p:spPr/>
        <p:txBody>
          <a:bodyPr/>
          <a:lstStyle/>
          <a:p>
            <a:r>
              <a:rPr lang="en-IN" dirty="0" smtClean="0"/>
              <a:t>Provides food, fuel, charcoal.</a:t>
            </a:r>
          </a:p>
          <a:p>
            <a:r>
              <a:rPr lang="en-IN" dirty="0" smtClean="0"/>
              <a:t>Raw Materials for paper industries.</a:t>
            </a:r>
          </a:p>
          <a:p>
            <a:r>
              <a:rPr lang="en-IN" dirty="0" smtClean="0"/>
              <a:t>Maintains the equilibrium of atmosphere  by photosynthesis. </a:t>
            </a:r>
          </a:p>
          <a:p>
            <a:r>
              <a:rPr lang="en-IN" dirty="0" smtClean="0"/>
              <a:t>Protects the soil erosion, landslides, and loss of soil fertility.</a:t>
            </a:r>
          </a:p>
          <a:p>
            <a:r>
              <a:rPr lang="en-IN" dirty="0" smtClean="0"/>
              <a:t>Plays a role in global climates.</a:t>
            </a:r>
          </a:p>
          <a:p>
            <a:r>
              <a:rPr lang="en-IN" dirty="0" smtClean="0"/>
              <a:t>Oxygen factories of Earth.</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Importance of forests</a:t>
            </a:r>
            <a:endParaRPr lang="en-IN" dirty="0"/>
          </a:p>
        </p:txBody>
      </p:sp>
      <p:sp>
        <p:nvSpPr>
          <p:cNvPr id="3" name="Content Placeholder 2"/>
          <p:cNvSpPr>
            <a:spLocks noGrp="1"/>
          </p:cNvSpPr>
          <p:nvPr>
            <p:ph idx="1"/>
          </p:nvPr>
        </p:nvSpPr>
        <p:spPr/>
        <p:txBody>
          <a:bodyPr/>
          <a:lstStyle/>
          <a:p>
            <a:r>
              <a:rPr lang="en-IN" dirty="0" smtClean="0"/>
              <a:t>Provides shelter to animals, humans and millions of micro organisms.</a:t>
            </a:r>
          </a:p>
          <a:p>
            <a:r>
              <a:rPr lang="en-IN" dirty="0" smtClean="0"/>
              <a:t>They are the sources for natural medicine.</a:t>
            </a:r>
          </a:p>
          <a:p>
            <a:r>
              <a:rPr lang="en-IN" dirty="0" smtClean="0"/>
              <a:t>It preserves the soil temperature.</a:t>
            </a:r>
          </a:p>
          <a:p>
            <a:r>
              <a:rPr lang="en-IN" dirty="0" smtClean="0"/>
              <a:t>It has high aesthetic value.</a:t>
            </a:r>
          </a:p>
          <a:p>
            <a:r>
              <a:rPr lang="en-IN" dirty="0" smtClean="0"/>
              <a:t>It lowers the temperatures of surroundings.</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Deforestation</a:t>
            </a:r>
            <a:endParaRPr lang="en-IN" dirty="0"/>
          </a:p>
        </p:txBody>
      </p:sp>
      <p:pic>
        <p:nvPicPr>
          <p:cNvPr id="4" name="Picture 3" descr="clearcut-1.jpg"/>
          <p:cNvPicPr>
            <a:picLocks noChangeAspect="1"/>
          </p:cNvPicPr>
          <p:nvPr/>
        </p:nvPicPr>
        <p:blipFill>
          <a:blip r:embed="rId2"/>
          <a:stretch>
            <a:fillRect/>
          </a:stretch>
        </p:blipFill>
        <p:spPr>
          <a:xfrm>
            <a:off x="1500166" y="1428736"/>
            <a:ext cx="7139566" cy="407196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Reasons for Deforestation</a:t>
            </a:r>
            <a:endParaRPr lang="en-IN" dirty="0"/>
          </a:p>
        </p:txBody>
      </p:sp>
      <p:sp>
        <p:nvSpPr>
          <p:cNvPr id="3" name="Content Placeholder 2"/>
          <p:cNvSpPr>
            <a:spLocks noGrp="1"/>
          </p:cNvSpPr>
          <p:nvPr>
            <p:ph idx="1"/>
          </p:nvPr>
        </p:nvSpPr>
        <p:spPr/>
        <p:txBody>
          <a:bodyPr/>
          <a:lstStyle/>
          <a:p>
            <a:r>
              <a:rPr lang="en-IN" dirty="0" smtClean="0"/>
              <a:t>Growth of Human Pollination.</a:t>
            </a:r>
          </a:p>
          <a:p>
            <a:r>
              <a:rPr lang="en-IN" dirty="0" smtClean="0"/>
              <a:t>Industries and Road, Dam Construction.</a:t>
            </a:r>
          </a:p>
          <a:p>
            <a:r>
              <a:rPr lang="en-IN" dirty="0" smtClean="0"/>
              <a:t>Mining Operations.</a:t>
            </a:r>
          </a:p>
          <a:p>
            <a:r>
              <a:rPr lang="en-IN" dirty="0" smtClean="0"/>
              <a:t>Industrial demand of wood.</a:t>
            </a:r>
          </a:p>
          <a:p>
            <a:r>
              <a:rPr lang="en-IN" dirty="0" smtClean="0"/>
              <a:t>Timber Extraction.</a:t>
            </a:r>
          </a:p>
          <a:p>
            <a:r>
              <a:rPr lang="en-IN" dirty="0" smtClean="0"/>
              <a:t>Climate Changes.</a:t>
            </a:r>
          </a:p>
          <a:p>
            <a:r>
              <a:rPr lang="en-IN" dirty="0" smtClean="0"/>
              <a:t>Forest Fire.</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Effects of Deforestation</a:t>
            </a:r>
            <a:endParaRPr lang="en-IN" dirty="0"/>
          </a:p>
        </p:txBody>
      </p:sp>
      <p:sp>
        <p:nvSpPr>
          <p:cNvPr id="3" name="Content Placeholder 2"/>
          <p:cNvSpPr>
            <a:spLocks noGrp="1"/>
          </p:cNvSpPr>
          <p:nvPr>
            <p:ph idx="1"/>
          </p:nvPr>
        </p:nvSpPr>
        <p:spPr/>
        <p:txBody>
          <a:bodyPr/>
          <a:lstStyle/>
          <a:p>
            <a:r>
              <a:rPr lang="en-IN" dirty="0" smtClean="0"/>
              <a:t>Soil Erosion.</a:t>
            </a:r>
            <a:endParaRPr lang="en-IN" dirty="0" smtClean="0"/>
          </a:p>
          <a:p>
            <a:pPr>
              <a:buNone/>
            </a:pPr>
            <a:endParaRPr lang="en-IN" dirty="0" smtClean="0"/>
          </a:p>
          <a:p>
            <a:endParaRPr lang="en-IN" dirty="0"/>
          </a:p>
        </p:txBody>
      </p:sp>
      <p:pic>
        <p:nvPicPr>
          <p:cNvPr id="5" name="Picture 4" descr="article-2551912-1B31735F00000578-452_634x423.jpg"/>
          <p:cNvPicPr>
            <a:picLocks noChangeAspect="1"/>
          </p:cNvPicPr>
          <p:nvPr/>
        </p:nvPicPr>
        <p:blipFill>
          <a:blip r:embed="rId2"/>
          <a:stretch>
            <a:fillRect/>
          </a:stretch>
        </p:blipFill>
        <p:spPr>
          <a:xfrm>
            <a:off x="1642398" y="2214554"/>
            <a:ext cx="6572940" cy="438541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Effects of Deforestation</a:t>
            </a:r>
            <a:endParaRPr lang="en-IN" dirty="0"/>
          </a:p>
        </p:txBody>
      </p:sp>
      <p:sp>
        <p:nvSpPr>
          <p:cNvPr id="3" name="Content Placeholder 2"/>
          <p:cNvSpPr>
            <a:spLocks noGrp="1"/>
          </p:cNvSpPr>
          <p:nvPr>
            <p:ph idx="1"/>
          </p:nvPr>
        </p:nvSpPr>
        <p:spPr/>
        <p:txBody>
          <a:bodyPr/>
          <a:lstStyle/>
          <a:p>
            <a:r>
              <a:rPr lang="en-IN" dirty="0" smtClean="0"/>
              <a:t>Soil Erosion.</a:t>
            </a:r>
          </a:p>
          <a:p>
            <a:r>
              <a:rPr lang="en-IN" dirty="0" smtClean="0"/>
              <a:t>Loss of Biodiversity.</a:t>
            </a:r>
          </a:p>
          <a:p>
            <a:r>
              <a:rPr lang="en-IN" dirty="0" smtClean="0"/>
              <a:t>Climate Change.</a:t>
            </a:r>
          </a:p>
          <a:p>
            <a:r>
              <a:rPr lang="en-IN" dirty="0" smtClean="0"/>
              <a:t>Global Warming.</a:t>
            </a:r>
            <a:endParaRPr lang="en-IN" dirty="0" smtClean="0"/>
          </a:p>
          <a:p>
            <a:pPr>
              <a:buNone/>
            </a:pPr>
            <a:endParaRPr lang="en-IN" dirty="0" smtClean="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Forests conservation act 1980</a:t>
            </a:r>
            <a:endParaRPr lang="en-IN" dirty="0"/>
          </a:p>
        </p:txBody>
      </p:sp>
      <p:pic>
        <p:nvPicPr>
          <p:cNvPr id="26626" name="Picture 2" descr="https://encrypted-tbn0.gstatic.com/images?q=tbn:ANd9GcSGYI6xC8jVnEX4WhwNo-sIIw-hvwzZzre0kebLDDtVbNqgKpp44g"/>
          <p:cNvPicPr>
            <a:picLocks noChangeAspect="1" noChangeArrowheads="1"/>
          </p:cNvPicPr>
          <p:nvPr/>
        </p:nvPicPr>
        <p:blipFill>
          <a:blip r:embed="rId2"/>
          <a:srcRect/>
          <a:stretch>
            <a:fillRect/>
          </a:stretch>
        </p:blipFill>
        <p:spPr bwMode="auto">
          <a:xfrm>
            <a:off x="1838350" y="1785926"/>
            <a:ext cx="6305550" cy="394335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Forests conservation act 1980</a:t>
            </a:r>
            <a:endParaRPr lang="en-IN" dirty="0"/>
          </a:p>
        </p:txBody>
      </p:sp>
      <p:sp>
        <p:nvSpPr>
          <p:cNvPr id="3" name="Content Placeholder 2"/>
          <p:cNvSpPr>
            <a:spLocks noGrp="1"/>
          </p:cNvSpPr>
          <p:nvPr>
            <p:ph idx="1"/>
          </p:nvPr>
        </p:nvSpPr>
        <p:spPr/>
        <p:txBody>
          <a:bodyPr/>
          <a:lstStyle/>
          <a:p>
            <a:r>
              <a:rPr lang="en-IN" dirty="0" smtClean="0"/>
              <a:t>No forest land or any portion thereof may be used for any non-forest purpose without the prior permission of the central government.</a:t>
            </a:r>
          </a:p>
          <a:p>
            <a:r>
              <a:rPr lang="en-IN" dirty="0" smtClean="0"/>
              <a:t>No state government or other authority may issue order directing that any forest land thereof may be assigned by way of lease or otherwise to any private person or to any authority corporation.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Resources</a:t>
            </a:r>
            <a:endParaRPr lang="en-IN" dirty="0"/>
          </a:p>
        </p:txBody>
      </p:sp>
      <p:sp>
        <p:nvSpPr>
          <p:cNvPr id="3" name="Content Placeholder 2"/>
          <p:cNvSpPr>
            <a:spLocks noGrp="1"/>
          </p:cNvSpPr>
          <p:nvPr>
            <p:ph idx="1"/>
          </p:nvPr>
        </p:nvSpPr>
        <p:spPr/>
        <p:txBody>
          <a:bodyPr/>
          <a:lstStyle/>
          <a:p>
            <a:r>
              <a:rPr lang="en-IN" dirty="0" smtClean="0"/>
              <a:t>Forest Resources</a:t>
            </a:r>
          </a:p>
          <a:p>
            <a:r>
              <a:rPr lang="en-IN" dirty="0" smtClean="0"/>
              <a:t>Water Resources</a:t>
            </a:r>
          </a:p>
          <a:p>
            <a:r>
              <a:rPr lang="en-IN" dirty="0" smtClean="0"/>
              <a:t>Food Resources</a:t>
            </a:r>
          </a:p>
          <a:p>
            <a:r>
              <a:rPr lang="en-IN" dirty="0" smtClean="0"/>
              <a:t>Energy Resources</a:t>
            </a:r>
          </a:p>
          <a:p>
            <a:r>
              <a:rPr lang="en-IN" dirty="0" smtClean="0"/>
              <a:t>Land Resources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Forest Resources</a:t>
            </a:r>
            <a:endParaRPr lang="en-IN" dirty="0"/>
          </a:p>
        </p:txBody>
      </p:sp>
      <p:sp>
        <p:nvSpPr>
          <p:cNvPr id="3" name="Content Placeholder 2"/>
          <p:cNvSpPr>
            <a:spLocks noGrp="1"/>
          </p:cNvSpPr>
          <p:nvPr>
            <p:ph idx="1"/>
          </p:nvPr>
        </p:nvSpPr>
        <p:spPr/>
        <p:txBody>
          <a:bodyPr/>
          <a:lstStyle/>
          <a:p>
            <a:r>
              <a:rPr lang="en-IN" dirty="0" smtClean="0"/>
              <a:t>It is a vast natural resources for providing</a:t>
            </a:r>
          </a:p>
          <a:p>
            <a:pPr lvl="1"/>
            <a:r>
              <a:rPr lang="en-IN" dirty="0" smtClean="0"/>
              <a:t>Fuel</a:t>
            </a:r>
          </a:p>
          <a:p>
            <a:pPr lvl="1"/>
            <a:r>
              <a:rPr lang="en-IN" dirty="0" smtClean="0"/>
              <a:t>Coal</a:t>
            </a:r>
          </a:p>
          <a:p>
            <a:pPr lvl="1"/>
            <a:r>
              <a:rPr lang="en-IN" dirty="0" smtClean="0"/>
              <a:t>Furniture</a:t>
            </a:r>
          </a:p>
          <a:p>
            <a:pPr lvl="1"/>
            <a:r>
              <a:rPr lang="en-IN" dirty="0" smtClean="0"/>
              <a:t>Wooden facilities.</a:t>
            </a:r>
          </a:p>
          <a:p>
            <a:r>
              <a:rPr lang="en-IN" dirty="0" smtClean="0"/>
              <a:t>1/3 of land surface is covered by Forests.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Forests</a:t>
            </a:r>
            <a:endParaRPr lang="en-IN" dirty="0"/>
          </a:p>
        </p:txBody>
      </p:sp>
      <p:sp>
        <p:nvSpPr>
          <p:cNvPr id="3" name="Content Placeholder 2"/>
          <p:cNvSpPr>
            <a:spLocks noGrp="1"/>
          </p:cNvSpPr>
          <p:nvPr>
            <p:ph idx="1"/>
          </p:nvPr>
        </p:nvSpPr>
        <p:spPr/>
        <p:txBody>
          <a:bodyPr/>
          <a:lstStyle/>
          <a:p>
            <a:r>
              <a:rPr lang="en-IN" dirty="0" smtClean="0"/>
              <a:t>Evergreen forests.</a:t>
            </a:r>
          </a:p>
          <a:p>
            <a:r>
              <a:rPr lang="en-IN" dirty="0" smtClean="0"/>
              <a:t>Deciduous forests.</a:t>
            </a:r>
          </a:p>
          <a:p>
            <a:r>
              <a:rPr lang="en-IN" dirty="0" smtClean="0"/>
              <a:t>Coniferous forests.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Evergreen forests</a:t>
            </a:r>
            <a:endParaRPr lang="en-IN" dirty="0"/>
          </a:p>
        </p:txBody>
      </p:sp>
      <p:pic>
        <p:nvPicPr>
          <p:cNvPr id="5122" name="Picture 2" descr="http://ayay.co.uk/backgrounds/nature/trees_woodland_and_forests/Evergreen-Forest-Olympic-National-Park-Washington.jpg"/>
          <p:cNvPicPr>
            <a:picLocks noChangeAspect="1" noChangeArrowheads="1"/>
          </p:cNvPicPr>
          <p:nvPr/>
        </p:nvPicPr>
        <p:blipFill>
          <a:blip r:embed="rId2"/>
          <a:srcRect/>
          <a:stretch>
            <a:fillRect/>
          </a:stretch>
        </p:blipFill>
        <p:spPr bwMode="auto">
          <a:xfrm>
            <a:off x="1643042" y="1321579"/>
            <a:ext cx="7000924" cy="525069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Evergreen forests</a:t>
            </a:r>
            <a:endParaRPr lang="en-IN" dirty="0"/>
          </a:p>
        </p:txBody>
      </p:sp>
      <p:sp>
        <p:nvSpPr>
          <p:cNvPr id="3" name="Content Placeholder 2"/>
          <p:cNvSpPr>
            <a:spLocks noGrp="1"/>
          </p:cNvSpPr>
          <p:nvPr>
            <p:ph idx="1"/>
          </p:nvPr>
        </p:nvSpPr>
        <p:spPr/>
        <p:txBody>
          <a:bodyPr/>
          <a:lstStyle/>
          <a:p>
            <a:r>
              <a:rPr lang="en-IN" dirty="0" smtClean="0"/>
              <a:t>Found in equator region.</a:t>
            </a:r>
          </a:p>
          <a:p>
            <a:r>
              <a:rPr lang="en-IN" dirty="0" smtClean="0"/>
              <a:t>Temperature and rainfall is high.</a:t>
            </a:r>
          </a:p>
          <a:p>
            <a:r>
              <a:rPr lang="en-IN" dirty="0" smtClean="0"/>
              <a:t>Most of the trees found in 46 m in height.</a:t>
            </a:r>
          </a:p>
          <a:p>
            <a:r>
              <a:rPr lang="en-IN" dirty="0" smtClean="0"/>
              <a:t>Several varieties of trees found.</a:t>
            </a:r>
          </a:p>
          <a:p>
            <a:r>
              <a:rPr lang="en-IN" dirty="0" smtClean="0"/>
              <a:t>Rich in Bio-diversity.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Deciduous Forests</a:t>
            </a:r>
            <a:endParaRPr lang="en-IN" dirty="0"/>
          </a:p>
        </p:txBody>
      </p:sp>
      <p:sp>
        <p:nvSpPr>
          <p:cNvPr id="3" name="Content Placeholder 2"/>
          <p:cNvSpPr>
            <a:spLocks noGrp="1"/>
          </p:cNvSpPr>
          <p:nvPr>
            <p:ph idx="1"/>
          </p:nvPr>
        </p:nvSpPr>
        <p:spPr/>
        <p:txBody>
          <a:bodyPr/>
          <a:lstStyle/>
          <a:p>
            <a:r>
              <a:rPr lang="en-IN" dirty="0" smtClean="0"/>
              <a:t>Tropical Deciduous Forests.</a:t>
            </a:r>
          </a:p>
          <a:p>
            <a:pPr lvl="1"/>
            <a:r>
              <a:rPr lang="en-IN" dirty="0" smtClean="0"/>
              <a:t>This have only seasonal rain.</a:t>
            </a:r>
          </a:p>
          <a:p>
            <a:pPr lvl="1"/>
            <a:r>
              <a:rPr lang="en-IN" dirty="0" smtClean="0"/>
              <a:t>Shed their leaves during the dry season.</a:t>
            </a:r>
          </a:p>
          <a:p>
            <a:pPr lvl="1"/>
            <a:r>
              <a:rPr lang="en-IN" dirty="0" smtClean="0"/>
              <a:t>Important trees are Teak, Sal, Sandalwood.</a:t>
            </a:r>
          </a:p>
          <a:p>
            <a:r>
              <a:rPr lang="en-IN" dirty="0" smtClean="0"/>
              <a:t>Temperate Deciduous Forest.</a:t>
            </a:r>
          </a:p>
          <a:p>
            <a:pPr lvl="1"/>
            <a:r>
              <a:rPr lang="en-IN" dirty="0" smtClean="0"/>
              <a:t>Severe winter with heavy snow fall.</a:t>
            </a:r>
          </a:p>
          <a:p>
            <a:pPr lvl="1"/>
            <a:r>
              <a:rPr lang="en-IN" dirty="0" smtClean="0"/>
              <a:t>The trees shed their leaves before winter.</a:t>
            </a:r>
          </a:p>
          <a:p>
            <a:pPr lvl="1"/>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Tropical </a:t>
            </a:r>
            <a:r>
              <a:rPr lang="en-IN" dirty="0" smtClean="0"/>
              <a:t>Deciduous </a:t>
            </a:r>
            <a:r>
              <a:rPr lang="en-IN" dirty="0" smtClean="0"/>
              <a:t>Forest</a:t>
            </a:r>
            <a:endParaRPr lang="en-IN" dirty="0"/>
          </a:p>
        </p:txBody>
      </p:sp>
      <p:pic>
        <p:nvPicPr>
          <p:cNvPr id="23554" name="Picture 2" descr="http://www.fire.uni-freiburg.de/se_asia/background/sea_54_1.jpg"/>
          <p:cNvPicPr>
            <a:picLocks noChangeAspect="1" noChangeArrowheads="1"/>
          </p:cNvPicPr>
          <p:nvPr/>
        </p:nvPicPr>
        <p:blipFill>
          <a:blip r:embed="rId2"/>
          <a:srcRect/>
          <a:stretch>
            <a:fillRect/>
          </a:stretch>
        </p:blipFill>
        <p:spPr bwMode="auto">
          <a:xfrm>
            <a:off x="1643042" y="1643050"/>
            <a:ext cx="6515676" cy="428628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Temperate Deciduous </a:t>
            </a:r>
            <a:r>
              <a:rPr lang="en-IN" dirty="0" smtClean="0"/>
              <a:t>Forest</a:t>
            </a:r>
            <a:endParaRPr lang="en-IN" dirty="0"/>
          </a:p>
        </p:txBody>
      </p:sp>
      <p:pic>
        <p:nvPicPr>
          <p:cNvPr id="4" name="Picture 3" descr="Langaa_egeskov_rimfrost.jpg"/>
          <p:cNvPicPr>
            <a:picLocks noChangeAspect="1"/>
          </p:cNvPicPr>
          <p:nvPr/>
        </p:nvPicPr>
        <p:blipFill>
          <a:blip r:embed="rId2" cstate="print"/>
          <a:stretch>
            <a:fillRect/>
          </a:stretch>
        </p:blipFill>
        <p:spPr>
          <a:xfrm>
            <a:off x="1071538" y="1643050"/>
            <a:ext cx="7949267" cy="4708136"/>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60</TotalTime>
  <Words>353</Words>
  <Application>Microsoft Office PowerPoint</Application>
  <PresentationFormat>On-screen Show (4:3)</PresentationFormat>
  <Paragraphs>69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Solstice</vt:lpstr>
      <vt:lpstr>  Unit 3 Natural Resources </vt:lpstr>
      <vt:lpstr>Types of Resources</vt:lpstr>
      <vt:lpstr>Forest Resources</vt:lpstr>
      <vt:lpstr>Types of Forests</vt:lpstr>
      <vt:lpstr>Evergreen forests</vt:lpstr>
      <vt:lpstr>Evergreen forests</vt:lpstr>
      <vt:lpstr>Deciduous Forests</vt:lpstr>
      <vt:lpstr>Tropical Deciduous Forest</vt:lpstr>
      <vt:lpstr>Temperate Deciduous Forest</vt:lpstr>
      <vt:lpstr>Coniferous Forests</vt:lpstr>
      <vt:lpstr>Importance of forests</vt:lpstr>
      <vt:lpstr>Importance of forests</vt:lpstr>
      <vt:lpstr>Deforestation</vt:lpstr>
      <vt:lpstr>Reasons for Deforestation</vt:lpstr>
      <vt:lpstr>Effects of Deforestation</vt:lpstr>
      <vt:lpstr>Effects of Deforestation</vt:lpstr>
      <vt:lpstr>Forests conservation act 1980</vt:lpstr>
      <vt:lpstr>Forests conservation act 1980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Unit 3 Natural Resources </dc:title>
  <dc:creator>raja</dc:creator>
  <cp:lastModifiedBy>raja</cp:lastModifiedBy>
  <cp:revision>29</cp:revision>
  <dcterms:created xsi:type="dcterms:W3CDTF">2016-08-19T04:17:51Z</dcterms:created>
  <dcterms:modified xsi:type="dcterms:W3CDTF">2016-08-19T05:17:59Z</dcterms:modified>
</cp:coreProperties>
</file>