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Operators are used to work on operands and gives the results.</a:t>
            </a:r>
          </a:p>
          <a:p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35" y="3187386"/>
          <a:ext cx="5857947" cy="145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49"/>
                <a:gridCol w="1952649"/>
                <a:gridCol w="1952649"/>
              </a:tblGrid>
              <a:tr h="728030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 smtClean="0">
                          <a:latin typeface="Cambria" pitchFamily="18" charset="0"/>
                          <a:ea typeface="Cambria" pitchFamily="18" charset="0"/>
                        </a:rPr>
                        <a:t>A</a:t>
                      </a:r>
                      <a:endParaRPr lang="en-US" sz="3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 smtClean="0">
                          <a:solidFill>
                            <a:srgbClr val="FF0000"/>
                          </a:solidFill>
                          <a:latin typeface="Cambria" pitchFamily="18" charset="0"/>
                          <a:ea typeface="Cambria" pitchFamily="18" charset="0"/>
                        </a:rPr>
                        <a:t>+</a:t>
                      </a:r>
                      <a:endParaRPr lang="en-US" sz="3000" b="1" dirty="0">
                        <a:solidFill>
                          <a:srgbClr val="FF0000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 smtClean="0">
                          <a:latin typeface="Cambria" pitchFamily="18" charset="0"/>
                          <a:ea typeface="Cambria" pitchFamily="18" charset="0"/>
                        </a:rPr>
                        <a:t>B</a:t>
                      </a:r>
                      <a:endParaRPr lang="en-US" sz="3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8030">
                <a:tc>
                  <a:txBody>
                    <a:bodyPr/>
                    <a:lstStyle/>
                    <a:p>
                      <a:pPr algn="ctr"/>
                      <a:r>
                        <a:rPr lang="en-IN" sz="3000" b="0" dirty="0" smtClean="0">
                          <a:latin typeface="Cambria" pitchFamily="18" charset="0"/>
                          <a:ea typeface="Cambria" pitchFamily="18" charset="0"/>
                        </a:rPr>
                        <a:t>Operand</a:t>
                      </a:r>
                      <a:r>
                        <a:rPr lang="en-IN" sz="3000" b="0" baseline="0" dirty="0" smtClean="0">
                          <a:latin typeface="Cambria" pitchFamily="18" charset="0"/>
                          <a:ea typeface="Cambria" pitchFamily="18" charset="0"/>
                        </a:rPr>
                        <a:t> 1</a:t>
                      </a:r>
                      <a:endParaRPr lang="en-US" sz="3000" b="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000" b="0" dirty="0" smtClean="0">
                          <a:solidFill>
                            <a:srgbClr val="FF0000"/>
                          </a:solidFill>
                          <a:latin typeface="Cambria" pitchFamily="18" charset="0"/>
                          <a:ea typeface="Cambria" pitchFamily="18" charset="0"/>
                        </a:rPr>
                        <a:t>Operator</a:t>
                      </a:r>
                      <a:endParaRPr lang="en-US" sz="3000" b="0" dirty="0" smtClean="0">
                        <a:solidFill>
                          <a:srgbClr val="FF0000"/>
                        </a:solidFill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000" b="0" dirty="0" smtClean="0">
                          <a:latin typeface="Cambria" pitchFamily="18" charset="0"/>
                          <a:ea typeface="Cambria" pitchFamily="18" charset="0"/>
                        </a:rPr>
                        <a:t>Operand</a:t>
                      </a:r>
                      <a:r>
                        <a:rPr lang="en-IN" sz="3000" b="0" baseline="0" dirty="0" smtClean="0">
                          <a:latin typeface="Cambria" pitchFamily="18" charset="0"/>
                          <a:ea typeface="Cambria" pitchFamily="18" charset="0"/>
                        </a:rPr>
                        <a:t> 2</a:t>
                      </a:r>
                      <a:endParaRPr lang="en-US" sz="3000" b="0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</a:p>
          <a:p>
            <a:r>
              <a:rPr lang="en-IN" dirty="0" smtClean="0"/>
              <a:t>Relational Operators</a:t>
            </a:r>
          </a:p>
          <a:p>
            <a:r>
              <a:rPr lang="en-IN" dirty="0" smtClean="0"/>
              <a:t>Boolean/Logical Operators</a:t>
            </a:r>
          </a:p>
          <a:p>
            <a:r>
              <a:rPr lang="en-IN" dirty="0" smtClean="0"/>
              <a:t>Bitwise Operators</a:t>
            </a:r>
          </a:p>
          <a:p>
            <a:r>
              <a:rPr lang="en-IN" dirty="0" smtClean="0"/>
              <a:t>Assignment Operators</a:t>
            </a:r>
          </a:p>
          <a:p>
            <a:r>
              <a:rPr lang="en-IN" dirty="0" smtClean="0"/>
              <a:t>Membership Operators</a:t>
            </a:r>
          </a:p>
          <a:p>
            <a:r>
              <a:rPr lang="en-IN" dirty="0" smtClean="0"/>
              <a:t>Identity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104298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is used to perform basic mathematical calculations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15" y="3330262"/>
          <a:ext cx="4429188" cy="1170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396"/>
                <a:gridCol w="2952792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Cambria" pitchFamily="18" charset="0"/>
                          <a:ea typeface="Cambria" pitchFamily="18" charset="0"/>
                        </a:rPr>
                        <a:t>Operator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Cambria" pitchFamily="18" charset="0"/>
                          <a:ea typeface="Cambria" pitchFamily="18" charset="0"/>
                        </a:rPr>
                        <a:t>Description</a:t>
                      </a:r>
                      <a:endParaRPr lang="en-US" sz="2000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154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264</TotalTime>
  <Words>91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Py-Template</vt:lpstr>
      <vt:lpstr>GE8151 Problem Solving  and Python Programming</vt:lpstr>
      <vt:lpstr>Operators</vt:lpstr>
      <vt:lpstr>Types of Operators</vt:lpstr>
      <vt:lpstr>Arithmetic Operator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92</cp:revision>
  <dcterms:created xsi:type="dcterms:W3CDTF">2018-09-03T03:50:11Z</dcterms:created>
  <dcterms:modified xsi:type="dcterms:W3CDTF">2018-10-04T07:29:35Z</dcterms:modified>
</cp:coreProperties>
</file>