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  <p:sldId id="281" r:id="rId9"/>
    <p:sldId id="280" r:id="rId10"/>
    <p:sldId id="278" r:id="rId11"/>
    <p:sldId id="282" r:id="rId12"/>
    <p:sldId id="283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10502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also known as flow control.</a:t>
            </a:r>
          </a:p>
          <a:p>
            <a:r>
              <a:rPr lang="en-IN" dirty="0" smtClean="0"/>
              <a:t>It is used to decide to run a block of statements</a:t>
            </a:r>
          </a:p>
          <a:p>
            <a:pPr lvl="1"/>
            <a:r>
              <a:rPr lang="en-IN" dirty="0" smtClean="0"/>
              <a:t>One Time</a:t>
            </a:r>
          </a:p>
          <a:p>
            <a:pPr lvl="1"/>
            <a:r>
              <a:rPr lang="en-IN" dirty="0" smtClean="0"/>
              <a:t>N Times </a:t>
            </a:r>
          </a:p>
          <a:p>
            <a:pPr lvl="1"/>
            <a:r>
              <a:rPr lang="en-IN" dirty="0" smtClean="0"/>
              <a:t>Zero Time</a:t>
            </a:r>
          </a:p>
          <a:p>
            <a:pPr lvl="1">
              <a:buNone/>
            </a:pPr>
            <a:r>
              <a:rPr lang="en-IN" dirty="0" smtClean="0"/>
              <a:t>based on valuation of some conditions.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Unconditional Branch or Jump</a:t>
            </a:r>
          </a:p>
          <a:p>
            <a:r>
              <a:rPr lang="en-IN" dirty="0" smtClean="0"/>
              <a:t>Conditional Branch</a:t>
            </a:r>
          </a:p>
          <a:p>
            <a:r>
              <a:rPr lang="en-IN" dirty="0" smtClean="0"/>
              <a:t>Looping</a:t>
            </a:r>
          </a:p>
          <a:p>
            <a:r>
              <a:rPr lang="en-IN" dirty="0" smtClean="0"/>
              <a:t>Subroutines [Functions]</a:t>
            </a:r>
          </a:p>
          <a:p>
            <a:r>
              <a:rPr lang="en-IN" dirty="0" smtClean="0"/>
              <a:t>Stop or halt the program execution.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also known as sub set of an algorithm or block of instructions.</a:t>
            </a:r>
          </a:p>
          <a:p>
            <a:r>
              <a:rPr lang="en-IN" dirty="0" smtClean="0"/>
              <a:t>It can be called when ever needed.</a:t>
            </a:r>
          </a:p>
          <a:p>
            <a:r>
              <a:rPr lang="en-IN" dirty="0" smtClean="0"/>
              <a:t>It gives the reusability of instructions set and reduces the size of an algorithms.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Blocks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Statements/Instructions</a:t>
            </a:r>
          </a:p>
          <a:p>
            <a:r>
              <a:rPr lang="en-IN" dirty="0" smtClean="0"/>
              <a:t>Variables</a:t>
            </a:r>
            <a:endParaRPr lang="en-IN" dirty="0" smtClean="0"/>
          </a:p>
          <a:p>
            <a:r>
              <a:rPr lang="en-IN" dirty="0" smtClean="0"/>
              <a:t>Sequence</a:t>
            </a:r>
            <a:endParaRPr lang="en-IN" dirty="0" smtClean="0"/>
          </a:p>
          <a:p>
            <a:r>
              <a:rPr lang="en-IN" dirty="0" smtClean="0"/>
              <a:t>Conditionals</a:t>
            </a:r>
            <a:endParaRPr lang="en-IN" dirty="0" smtClean="0"/>
          </a:p>
          <a:p>
            <a:r>
              <a:rPr lang="en-IN" dirty="0" smtClean="0"/>
              <a:t>State</a:t>
            </a:r>
          </a:p>
          <a:p>
            <a:r>
              <a:rPr lang="en-IN" dirty="0" smtClean="0"/>
              <a:t>Repetition/Control Flow Structures</a:t>
            </a:r>
          </a:p>
          <a:p>
            <a:r>
              <a:rPr lang="en-IN" dirty="0" smtClean="0"/>
              <a:t>Functions/Sub Programs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Instructions/Statements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heart and sole for algorithms.</a:t>
            </a:r>
          </a:p>
          <a:p>
            <a:r>
              <a:rPr lang="en-IN" dirty="0" smtClean="0"/>
              <a:t>It is a smallest </a:t>
            </a:r>
            <a:r>
              <a:rPr lang="en-IN" b="1" dirty="0" smtClean="0"/>
              <a:t>stand alone</a:t>
            </a:r>
            <a:r>
              <a:rPr lang="en-IN" dirty="0" smtClean="0"/>
              <a:t> entity.</a:t>
            </a:r>
          </a:p>
          <a:p>
            <a:r>
              <a:rPr lang="en-IN" dirty="0" smtClean="0"/>
              <a:t>For example</a:t>
            </a:r>
          </a:p>
          <a:p>
            <a:pPr lvl="1"/>
            <a:r>
              <a:rPr lang="en-IN" dirty="0" smtClean="0"/>
              <a:t> C = A + B [a statement performs addition]</a:t>
            </a:r>
          </a:p>
          <a:p>
            <a:pPr lvl="1"/>
            <a:r>
              <a:rPr lang="en-IN" dirty="0" smtClean="0"/>
              <a:t>We cannot divide more into simple elements.</a:t>
            </a:r>
          </a:p>
          <a:p>
            <a:pPr lvl="1"/>
            <a:r>
              <a:rPr lang="en-IN" dirty="0" smtClean="0"/>
              <a:t>All algorithms eventually broken into statements.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means that steps of an algorithm are carried out in sequential manner, where each step must be executed exactly once.</a:t>
            </a:r>
          </a:p>
          <a:p>
            <a:r>
              <a:rPr lang="en-IN" dirty="0" smtClean="0"/>
              <a:t>Proper ordering of statements lead us to desired results.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Step1: Read A and B</a:t>
            </a:r>
          </a:p>
          <a:p>
            <a:pPr lvl="1"/>
            <a:r>
              <a:rPr lang="en-IN" dirty="0" smtClean="0"/>
              <a:t>Step2: Perform C = A + B;</a:t>
            </a:r>
          </a:p>
          <a:p>
            <a:pPr lvl="1"/>
            <a:r>
              <a:rPr lang="en-IN" smtClean="0"/>
              <a:t>Step3: Print </a:t>
            </a:r>
            <a:r>
              <a:rPr lang="en-IN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place to store the temporary values while algorithm is executing.</a:t>
            </a:r>
          </a:p>
          <a:p>
            <a:r>
              <a:rPr lang="en-IN" dirty="0" smtClean="0"/>
              <a:t>It helps to algorithm function correctly and effectively.</a:t>
            </a:r>
          </a:p>
          <a:p>
            <a:r>
              <a:rPr lang="en-IN" dirty="0" smtClean="0"/>
              <a:t>Variables values can vary as the algorithm progress.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Step1: Assign A with value 10</a:t>
            </a:r>
          </a:p>
          <a:p>
            <a:pPr lvl="1"/>
            <a:r>
              <a:rPr lang="en-IN" dirty="0" smtClean="0"/>
              <a:t>Step2: Assign B with value 20</a:t>
            </a:r>
          </a:p>
          <a:p>
            <a:pPr lvl="1"/>
            <a:r>
              <a:rPr lang="en-IN" dirty="0" smtClean="0"/>
              <a:t>Step3: Compute A + B and store in A</a:t>
            </a:r>
          </a:p>
          <a:p>
            <a:pPr lvl="1"/>
            <a:r>
              <a:rPr lang="en-IN" dirty="0" smtClean="0"/>
              <a:t>Print A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While executing an algorithm the machine transits over different states.</a:t>
            </a:r>
          </a:p>
          <a:p>
            <a:pPr algn="just"/>
            <a:r>
              <a:rPr lang="en-US" dirty="0" smtClean="0"/>
              <a:t>a program is described as </a:t>
            </a:r>
            <a:r>
              <a:rPr lang="en-US" dirty="0" err="1" smtClean="0"/>
              <a:t>stateful</a:t>
            </a:r>
            <a:r>
              <a:rPr lang="en-US" dirty="0" smtClean="0"/>
              <a:t> if it is designed to remember preceding events or user interactions; the remembered information is called the state of the system.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28595" y="2071678"/>
            <a:ext cx="8420159" cy="2428892"/>
            <a:chOff x="928662" y="3143248"/>
            <a:chExt cx="7429552" cy="2143140"/>
          </a:xfrm>
        </p:grpSpPr>
        <p:sp>
          <p:nvSpPr>
            <p:cNvPr id="5" name="Oval 4"/>
            <p:cNvSpPr/>
            <p:nvPr/>
          </p:nvSpPr>
          <p:spPr>
            <a:xfrm>
              <a:off x="928662" y="3362324"/>
              <a:ext cx="1143008" cy="11430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Start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881301" y="3362324"/>
              <a:ext cx="1143008" cy="11430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State 1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33940" y="3362324"/>
              <a:ext cx="1143008" cy="11430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State 2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786578" y="3143248"/>
              <a:ext cx="1571636" cy="1581160"/>
              <a:chOff x="5214942" y="4633922"/>
              <a:chExt cx="1571636" cy="158116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14942" y="4633922"/>
                <a:ext cx="1571636" cy="15811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29256" y="4857760"/>
                <a:ext cx="1143008" cy="114300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Final</a:t>
                </a:r>
              </a:p>
              <a:p>
                <a:pPr algn="ctr"/>
                <a:r>
                  <a:rPr lang="en-US" sz="2000" b="1" dirty="0" smtClean="0"/>
                  <a:t>State</a:t>
                </a:r>
                <a:endParaRPr lang="en-US" sz="2000" b="1" dirty="0"/>
              </a:p>
            </p:txBody>
          </p:sp>
        </p:grpSp>
        <p:cxnSp>
          <p:nvCxnSpPr>
            <p:cNvPr id="12" name="Straight Arrow Connector 11"/>
            <p:cNvCxnSpPr>
              <a:stCxn id="5" idx="6"/>
              <a:endCxn id="6" idx="2"/>
            </p:cNvCxnSpPr>
            <p:nvPr/>
          </p:nvCxnSpPr>
          <p:spPr>
            <a:xfrm>
              <a:off x="2071670" y="3933828"/>
              <a:ext cx="80963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>
              <a:off x="4024309" y="3933828"/>
              <a:ext cx="80963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9" idx="2"/>
            </p:cNvCxnSpPr>
            <p:nvPr/>
          </p:nvCxnSpPr>
          <p:spPr>
            <a:xfrm>
              <a:off x="5976948" y="3933828"/>
              <a:ext cx="8096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143108" y="3286124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43372" y="3286124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72198" y="335756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7686" y="4929198"/>
              <a:ext cx="571504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57422" y="4929198"/>
              <a:ext cx="571504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</a:t>
              </a:r>
              <a:endParaRPr lang="en-US" b="1" dirty="0"/>
            </a:p>
          </p:txBody>
        </p:sp>
        <p:cxnSp>
          <p:nvCxnSpPr>
            <p:cNvPr id="25" name="Elbow Connector 24"/>
            <p:cNvCxnSpPr>
              <a:stCxn id="7" idx="4"/>
              <a:endCxn id="6" idx="5"/>
            </p:cNvCxnSpPr>
            <p:nvPr/>
          </p:nvCxnSpPr>
          <p:spPr>
            <a:xfrm rot="5400000" flipH="1">
              <a:off x="4547487" y="3647375"/>
              <a:ext cx="167390" cy="1548525"/>
            </a:xfrm>
            <a:prstGeom prst="bentConnector3">
              <a:avLst>
                <a:gd name="adj1" fmla="val -1365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6" idx="4"/>
              <a:endCxn id="5" idx="5"/>
            </p:cNvCxnSpPr>
            <p:nvPr/>
          </p:nvCxnSpPr>
          <p:spPr>
            <a:xfrm rot="5400000" flipH="1">
              <a:off x="2594848" y="3647375"/>
              <a:ext cx="167390" cy="1548525"/>
            </a:xfrm>
            <a:prstGeom prst="bentConnector3">
              <a:avLst>
                <a:gd name="adj1" fmla="val -1365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 of a calculator</a:t>
            </a:r>
            <a:endParaRPr lang="en-US" dirty="0"/>
          </a:p>
        </p:txBody>
      </p:sp>
      <p:pic>
        <p:nvPicPr>
          <p:cNvPr id="2050" name="Picture 2" descr="https://lh6.googleusercontent.com/gxXuJbT6x0rUQmMq56m7BAC7rX_LIUoM_c6Q2wIsQb5ADSRaruJIjKZhAWBEENpah1VNlpXiwROnY5YKa8fHvy4PrqEUA7OF29lDjyph_qTGkoBCsvsJSqobx28okMh9usOrsWbrJD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610552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statement that used to make decisions.</a:t>
            </a:r>
          </a:p>
          <a:p>
            <a:r>
              <a:rPr lang="en-IN" dirty="0" smtClean="0"/>
              <a:t>Conditional execution contains if-else statement and condition that gives true or false while evaluating.</a:t>
            </a:r>
          </a:p>
          <a:p>
            <a:r>
              <a:rPr lang="en-IN" dirty="0" smtClean="0"/>
              <a:t>Based on the condition a particular branch of statement will be executed.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233</TotalTime>
  <Words>409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Py-Template</vt:lpstr>
      <vt:lpstr>GE8151 Problem Solving  and Python Programming</vt:lpstr>
      <vt:lpstr>Building Blocks of Algorithm</vt:lpstr>
      <vt:lpstr>Instructions/Statements</vt:lpstr>
      <vt:lpstr>Sequence</vt:lpstr>
      <vt:lpstr>Variables</vt:lpstr>
      <vt:lpstr>State</vt:lpstr>
      <vt:lpstr>State</vt:lpstr>
      <vt:lpstr>Sate of a calculator</vt:lpstr>
      <vt:lpstr>Conditionals</vt:lpstr>
      <vt:lpstr>Control Flow</vt:lpstr>
      <vt:lpstr>Types of Control Flow Statements</vt:lpstr>
      <vt:lpstr>Functions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120</cp:revision>
  <dcterms:created xsi:type="dcterms:W3CDTF">2018-09-03T03:50:11Z</dcterms:created>
  <dcterms:modified xsi:type="dcterms:W3CDTF">2018-09-04T05:23:25Z</dcterms:modified>
</cp:coreProperties>
</file>