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6" r:id="rId3"/>
    <p:sldId id="260" r:id="rId4"/>
    <p:sldId id="259" r:id="rId5"/>
    <p:sldId id="256" r:id="rId6"/>
    <p:sldId id="261" r:id="rId7"/>
    <p:sldId id="275" r:id="rId8"/>
    <p:sldId id="263" r:id="rId9"/>
    <p:sldId id="264" r:id="rId10"/>
    <p:sldId id="265" r:id="rId11"/>
    <p:sldId id="267" r:id="rId12"/>
    <p:sldId id="273" r:id="rId13"/>
    <p:sldId id="272" r:id="rId14"/>
    <p:sldId id="280" r:id="rId15"/>
    <p:sldId id="279" r:id="rId1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710" autoAdjust="0"/>
  </p:normalViewPr>
  <p:slideViewPr>
    <p:cSldViewPr>
      <p:cViewPr>
        <p:scale>
          <a:sx n="66" d="100"/>
          <a:sy n="66" d="100"/>
        </p:scale>
        <p:origin x="-1980" y="3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595282"/>
            <a:ext cx="5957910" cy="2105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GE8151</a:t>
            </a: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Solving  and Python Programming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26" y="2095480"/>
            <a:ext cx="2428892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temp_cards</a:t>
            </a:r>
            <a:r>
              <a:rPr lang="en-IN" dirty="0" smtClean="0"/>
              <a:t>[j] = </a:t>
            </a:r>
            <a:r>
              <a:rPr lang="en-IN" dirty="0" err="1" smtClean="0"/>
              <a:t>in_card</a:t>
            </a:r>
            <a:endParaRPr lang="en-IN" dirty="0" smtClean="0"/>
          </a:p>
          <a:p>
            <a:pPr algn="ctr"/>
            <a:r>
              <a:rPr lang="en-IN" dirty="0" smtClean="0"/>
              <a:t>flag = 1</a:t>
            </a:r>
          </a:p>
          <a:p>
            <a:pPr algn="ctr"/>
            <a:r>
              <a:rPr lang="en-IN" dirty="0" smtClean="0"/>
              <a:t>J = j + 1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331" y="3738554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temp_cards</a:t>
            </a:r>
            <a:r>
              <a:rPr lang="en-IN" dirty="0" smtClean="0"/>
              <a:t>[j] = </a:t>
            </a:r>
            <a:r>
              <a:rPr lang="en-IN" dirty="0" err="1" smtClean="0"/>
              <a:t>my_cards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7331" y="4524372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i = </a:t>
            </a:r>
            <a:r>
              <a:rPr lang="en-IN" dirty="0" err="1" smtClean="0"/>
              <a:t>i</a:t>
            </a:r>
            <a:r>
              <a:rPr lang="en-IN" dirty="0" smtClean="0"/>
              <a:t> + 1, j = j + 1</a:t>
            </a:r>
            <a:endParaRPr lang="en-US" dirty="0"/>
          </a:p>
        </p:txBody>
      </p:sp>
      <p:sp>
        <p:nvSpPr>
          <p:cNvPr id="7" name="Flowchart: Display 6"/>
          <p:cNvSpPr/>
          <p:nvPr/>
        </p:nvSpPr>
        <p:spPr>
          <a:xfrm>
            <a:off x="2307610" y="8382024"/>
            <a:ext cx="1459530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4000" y="7167578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r>
              <a:rPr lang="en-IN" dirty="0" smtClean="0"/>
              <a:t> = </a:t>
            </a:r>
            <a:r>
              <a:rPr lang="en-IN" dirty="0" err="1" smtClean="0"/>
              <a:t>temp_cards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85708" y="9167842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4" idx="2"/>
            <a:endCxn id="8" idx="0"/>
          </p:cNvCxnSpPr>
          <p:nvPr/>
        </p:nvCxnSpPr>
        <p:spPr>
          <a:xfrm rot="16200000" flipH="1">
            <a:off x="2830111" y="6980648"/>
            <a:ext cx="357190" cy="16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9" idx="0"/>
          </p:cNvCxnSpPr>
          <p:nvPr/>
        </p:nvCxnSpPr>
        <p:spPr>
          <a:xfrm rot="5400000">
            <a:off x="2894499" y="90249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1357298" y="5310190"/>
            <a:ext cx="3286148" cy="150019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i</a:t>
            </a:r>
            <a:r>
              <a:rPr lang="en-IN" dirty="0" smtClean="0"/>
              <a:t>  &lt; </a:t>
            </a:r>
            <a:r>
              <a:rPr lang="en-IN" dirty="0" err="1" smtClean="0"/>
              <a:t>length_of_my_cards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239954" y="130966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773622" y="130966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072206" y="130966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C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28604" y="1311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</a:t>
            </a:r>
            <a:endParaRPr lang="en-US" dirty="0"/>
          </a:p>
        </p:txBody>
      </p:sp>
      <p:cxnSp>
        <p:nvCxnSpPr>
          <p:cNvPr id="59" name="Elbow Connector 77"/>
          <p:cNvCxnSpPr>
            <a:stCxn id="56" idx="4"/>
            <a:endCxn id="5" idx="3"/>
          </p:cNvCxnSpPr>
          <p:nvPr/>
        </p:nvCxnSpPr>
        <p:spPr>
          <a:xfrm rot="5400000">
            <a:off x="4214819" y="1916885"/>
            <a:ext cx="2250297" cy="1893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77"/>
          <p:cNvCxnSpPr>
            <a:stCxn id="55" idx="4"/>
            <a:endCxn id="2" idx="3"/>
          </p:cNvCxnSpPr>
          <p:nvPr/>
        </p:nvCxnSpPr>
        <p:spPr>
          <a:xfrm rot="5400000">
            <a:off x="4154890" y="1798218"/>
            <a:ext cx="892975" cy="7731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77"/>
          <p:cNvCxnSpPr>
            <a:stCxn id="54" idx="2"/>
            <a:endCxn id="6" idx="1"/>
          </p:cNvCxnSpPr>
          <p:nvPr/>
        </p:nvCxnSpPr>
        <p:spPr>
          <a:xfrm rot="10800000" flipV="1">
            <a:off x="1607332" y="1523975"/>
            <a:ext cx="632623" cy="3250429"/>
          </a:xfrm>
          <a:prstGeom prst="bentConnector3">
            <a:avLst>
              <a:gd name="adj1" fmla="val 13613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7"/>
          <p:cNvCxnSpPr>
            <a:stCxn id="44" idx="1"/>
            <a:endCxn id="57" idx="4"/>
          </p:cNvCxnSpPr>
          <p:nvPr/>
        </p:nvCxnSpPr>
        <p:spPr>
          <a:xfrm rot="10800000">
            <a:off x="642918" y="1739877"/>
            <a:ext cx="714380" cy="4320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7"/>
          <p:cNvCxnSpPr>
            <a:stCxn id="2" idx="0"/>
            <a:endCxn id="57" idx="0"/>
          </p:cNvCxnSpPr>
          <p:nvPr/>
        </p:nvCxnSpPr>
        <p:spPr>
          <a:xfrm rot="16200000" flipV="1">
            <a:off x="1429529" y="524637"/>
            <a:ext cx="784232" cy="2357454"/>
          </a:xfrm>
          <a:prstGeom prst="bentConnector3">
            <a:avLst>
              <a:gd name="adj1" fmla="val 12915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2"/>
            <a:endCxn id="44" idx="0"/>
          </p:cNvCxnSpPr>
          <p:nvPr/>
        </p:nvCxnSpPr>
        <p:spPr>
          <a:xfrm rot="5400000">
            <a:off x="2857496" y="516731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" idx="2"/>
            <a:endCxn id="7" idx="0"/>
          </p:cNvCxnSpPr>
          <p:nvPr/>
        </p:nvCxnSpPr>
        <p:spPr>
          <a:xfrm rot="16200000" flipH="1">
            <a:off x="2670018" y="8014667"/>
            <a:ext cx="714380" cy="2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4686" y="380968"/>
            <a:ext cx="350046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a card in a list of sorted cards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5794" y="545306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True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57562" y="673895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False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55664" y="2309794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551122" y="3167050"/>
            <a:ext cx="2112418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read number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357166" y="4881562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Factorial Finder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1122" y="4024306"/>
            <a:ext cx="211241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1122" y="5738818"/>
            <a:ext cx="211241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result</a:t>
            </a:r>
            <a:endParaRPr lang="en-US" dirty="0"/>
          </a:p>
        </p:txBody>
      </p:sp>
      <p:sp>
        <p:nvSpPr>
          <p:cNvPr id="8" name="Flowchart: Display 7"/>
          <p:cNvSpPr/>
          <p:nvPr/>
        </p:nvSpPr>
        <p:spPr>
          <a:xfrm>
            <a:off x="750075" y="6596074"/>
            <a:ext cx="1714512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result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5664" y="7453330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4"/>
            <a:endCxn id="3" idx="1"/>
          </p:cNvCxnSpPr>
          <p:nvPr/>
        </p:nvCxnSpPr>
        <p:spPr>
          <a:xfrm rot="5400000">
            <a:off x="1428736" y="29884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4"/>
            <a:endCxn id="6" idx="0"/>
          </p:cNvCxnSpPr>
          <p:nvPr/>
        </p:nvCxnSpPr>
        <p:spPr>
          <a:xfrm rot="5400000">
            <a:off x="1428736" y="384571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5" idx="0"/>
          </p:cNvCxnSpPr>
          <p:nvPr/>
        </p:nvCxnSpPr>
        <p:spPr>
          <a:xfrm rot="5400000">
            <a:off x="1428736" y="4702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 rot="5400000">
            <a:off x="1428736" y="556022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 rot="5400000">
            <a:off x="1428736" y="641747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9" idx="0"/>
          </p:cNvCxnSpPr>
          <p:nvPr/>
        </p:nvCxnSpPr>
        <p:spPr>
          <a:xfrm rot="5400000">
            <a:off x="1428736" y="727473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175138" y="2166918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0" name="Flowchart: Data 29"/>
          <p:cNvSpPr/>
          <p:nvPr/>
        </p:nvSpPr>
        <p:spPr>
          <a:xfrm>
            <a:off x="3770596" y="3024174"/>
            <a:ext cx="2112418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receive number</a:t>
            </a:r>
            <a:endParaRPr lang="en-US" dirty="0"/>
          </a:p>
        </p:txBody>
      </p:sp>
      <p:sp>
        <p:nvSpPr>
          <p:cNvPr id="31" name="Flowchart: Predefined Process 30"/>
          <p:cNvSpPr/>
          <p:nvPr/>
        </p:nvSpPr>
        <p:spPr>
          <a:xfrm>
            <a:off x="3505202" y="7096140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Factorial Finder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770596" y="5095876"/>
            <a:ext cx="211241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return 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48050" y="7953396"/>
            <a:ext cx="276703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return  number * result 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103700" y="8882090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4"/>
            <a:endCxn id="30" idx="1"/>
          </p:cNvCxnSpPr>
          <p:nvPr/>
        </p:nvCxnSpPr>
        <p:spPr>
          <a:xfrm rot="5400000">
            <a:off x="4648210" y="284557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6" idx="2"/>
            <a:endCxn id="32" idx="0"/>
          </p:cNvCxnSpPr>
          <p:nvPr/>
        </p:nvCxnSpPr>
        <p:spPr>
          <a:xfrm rot="16200000" flipH="1">
            <a:off x="4676248" y="4945319"/>
            <a:ext cx="285752" cy="15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</p:cNvCxnSpPr>
          <p:nvPr/>
        </p:nvCxnSpPr>
        <p:spPr>
          <a:xfrm rot="16200000" flipH="1">
            <a:off x="4579152" y="7772420"/>
            <a:ext cx="357190" cy="4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5" idx="0"/>
          </p:cNvCxnSpPr>
          <p:nvPr/>
        </p:nvCxnSpPr>
        <p:spPr>
          <a:xfrm rot="5400000">
            <a:off x="4543434" y="8665396"/>
            <a:ext cx="428628" cy="4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3933830" y="3809992"/>
            <a:ext cx="1755228" cy="1000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number = 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0" idx="4"/>
            <a:endCxn id="46" idx="0"/>
          </p:cNvCxnSpPr>
          <p:nvPr/>
        </p:nvCxnSpPr>
        <p:spPr>
          <a:xfrm rot="5400000">
            <a:off x="4676249" y="3659436"/>
            <a:ext cx="285752" cy="15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19516" y="6167446"/>
            <a:ext cx="211241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number - 1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2"/>
            <a:endCxn id="31" idx="0"/>
          </p:cNvCxnSpPr>
          <p:nvPr/>
        </p:nvCxnSpPr>
        <p:spPr>
          <a:xfrm rot="5400000">
            <a:off x="4551232" y="6871647"/>
            <a:ext cx="428628" cy="2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77"/>
          <p:cNvCxnSpPr>
            <a:stCxn id="32" idx="1"/>
            <a:endCxn id="35" idx="2"/>
          </p:cNvCxnSpPr>
          <p:nvPr/>
        </p:nvCxnSpPr>
        <p:spPr>
          <a:xfrm rot="10800000" flipH="1" flipV="1">
            <a:off x="3770596" y="5345909"/>
            <a:ext cx="333104" cy="3786214"/>
          </a:xfrm>
          <a:prstGeom prst="bentConnector3">
            <a:avLst>
              <a:gd name="adj1" fmla="val -18300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77"/>
          <p:cNvCxnSpPr>
            <a:stCxn id="46" idx="3"/>
            <a:endCxn id="51" idx="0"/>
          </p:cNvCxnSpPr>
          <p:nvPr/>
        </p:nvCxnSpPr>
        <p:spPr>
          <a:xfrm flipH="1">
            <a:off x="4775725" y="4310058"/>
            <a:ext cx="913333" cy="1857388"/>
          </a:xfrm>
          <a:prstGeom prst="bentConnector4">
            <a:avLst>
              <a:gd name="adj1" fmla="val -60487"/>
              <a:gd name="adj2" fmla="val 7679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14950" y="4667248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True</a:t>
            </a:r>
            <a:endParaRPr lang="en-US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5786454" y="5798114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False</a:t>
            </a:r>
            <a:endParaRPr lang="en-US" i="1" dirty="0"/>
          </a:p>
        </p:txBody>
      </p:sp>
      <p:sp>
        <p:nvSpPr>
          <p:cNvPr id="77" name="Rectangle 76"/>
          <p:cNvSpPr/>
          <p:nvPr/>
        </p:nvSpPr>
        <p:spPr>
          <a:xfrm>
            <a:off x="3214686" y="95216"/>
            <a:ext cx="350046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 factorial of given number [Recursive]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4356" y="1381100"/>
            <a:ext cx="1857388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Flow Chart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57628" y="1381100"/>
            <a:ext cx="1857388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Factorial Finder Flow Chart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34457" y="2595546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2107397" y="3381364"/>
            <a:ext cx="2357454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read no of disks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0174" y="4167182"/>
            <a:ext cx="35719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no of disks, source, destination, aux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2035959" y="4953000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34457" y="5738818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4"/>
            <a:endCxn id="3" idx="1"/>
          </p:cNvCxnSpPr>
          <p:nvPr/>
        </p:nvCxnSpPr>
        <p:spPr>
          <a:xfrm rot="5400000">
            <a:off x="3143248" y="323848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4"/>
            <a:endCxn id="4" idx="0"/>
          </p:cNvCxnSpPr>
          <p:nvPr/>
        </p:nvCxnSpPr>
        <p:spPr>
          <a:xfrm rot="5400000">
            <a:off x="3143248" y="402430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3143248" y="48101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rot="5400000">
            <a:off x="3143248" y="5595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28868" y="1738290"/>
            <a:ext cx="178595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Flow Chart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14686" y="95216"/>
            <a:ext cx="350046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Tower of Hanoi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05896" y="951414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2178836" y="1738290"/>
            <a:ext cx="2357454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recive</a:t>
            </a:r>
            <a:r>
              <a:rPr lang="en-IN" dirty="0" smtClean="0"/>
              <a:t> disks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1613" y="2526224"/>
            <a:ext cx="35719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disks, source, destination, aux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2107398" y="6025626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05896" y="9024966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4"/>
            <a:endCxn id="3" idx="1"/>
          </p:cNvCxnSpPr>
          <p:nvPr/>
        </p:nvCxnSpPr>
        <p:spPr>
          <a:xfrm rot="5400000">
            <a:off x="3214158" y="1594885"/>
            <a:ext cx="2868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" idx="0"/>
          </p:cNvCxnSpPr>
          <p:nvPr/>
        </p:nvCxnSpPr>
        <p:spPr>
          <a:xfrm rot="5400000">
            <a:off x="3213629" y="2382290"/>
            <a:ext cx="2878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2479949" y="3276058"/>
            <a:ext cx="1755228" cy="1000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disks = 1</a:t>
            </a:r>
          </a:p>
          <a:p>
            <a:pPr algn="ctr"/>
            <a:r>
              <a:rPr lang="en-IN" dirty="0" smtClean="0"/>
              <a:t>?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28737" y="4525958"/>
            <a:ext cx="385765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 from source to destination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71613" y="5275792"/>
            <a:ext cx="35719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disks - 1, source, aux, destination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28737" y="6775460"/>
            <a:ext cx="385765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 from source to destination</a:t>
            </a:r>
            <a:endParaRPr lang="en-US" dirty="0"/>
          </a:p>
        </p:txBody>
      </p:sp>
      <p:sp>
        <p:nvSpPr>
          <p:cNvPr id="24" name="Flowchart: Predefined Process 23"/>
          <p:cNvSpPr/>
          <p:nvPr/>
        </p:nvSpPr>
        <p:spPr>
          <a:xfrm>
            <a:off x="2107398" y="8275128"/>
            <a:ext cx="2500330" cy="5000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Move Disks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71613" y="7525294"/>
            <a:ext cx="35719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disks - 1, aux, destination, source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4" idx="2"/>
            <a:endCxn id="20" idx="0"/>
          </p:cNvCxnSpPr>
          <p:nvPr/>
        </p:nvCxnSpPr>
        <p:spPr>
          <a:xfrm rot="5400000">
            <a:off x="3232679" y="3151174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21" idx="0"/>
          </p:cNvCxnSpPr>
          <p:nvPr/>
        </p:nvCxnSpPr>
        <p:spPr>
          <a:xfrm rot="5400000">
            <a:off x="3232679" y="4401074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2"/>
            <a:endCxn id="5" idx="0"/>
          </p:cNvCxnSpPr>
          <p:nvPr/>
        </p:nvCxnSpPr>
        <p:spPr>
          <a:xfrm rot="5400000">
            <a:off x="3232679" y="5900742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2"/>
            <a:endCxn id="23" idx="0"/>
          </p:cNvCxnSpPr>
          <p:nvPr/>
        </p:nvCxnSpPr>
        <p:spPr>
          <a:xfrm rot="5400000">
            <a:off x="3232679" y="6650576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2"/>
            <a:endCxn id="25" idx="0"/>
          </p:cNvCxnSpPr>
          <p:nvPr/>
        </p:nvCxnSpPr>
        <p:spPr>
          <a:xfrm rot="5400000">
            <a:off x="3232679" y="7400410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2"/>
            <a:endCxn id="24" idx="0"/>
          </p:cNvCxnSpPr>
          <p:nvPr/>
        </p:nvCxnSpPr>
        <p:spPr>
          <a:xfrm rot="5400000">
            <a:off x="3232679" y="8150244"/>
            <a:ext cx="249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1"/>
            <a:endCxn id="6" idx="2"/>
          </p:cNvCxnSpPr>
          <p:nvPr/>
        </p:nvCxnSpPr>
        <p:spPr>
          <a:xfrm rot="10800000" flipH="1" flipV="1">
            <a:off x="1428736" y="4775991"/>
            <a:ext cx="1277159" cy="4499008"/>
          </a:xfrm>
          <a:prstGeom prst="bentConnector3">
            <a:avLst>
              <a:gd name="adj1" fmla="val -178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3"/>
            <a:endCxn id="22" idx="3"/>
          </p:cNvCxnSpPr>
          <p:nvPr/>
        </p:nvCxnSpPr>
        <p:spPr>
          <a:xfrm>
            <a:off x="4235177" y="3776124"/>
            <a:ext cx="908336" cy="1749701"/>
          </a:xfrm>
          <a:prstGeom prst="bentConnector3">
            <a:avLst>
              <a:gd name="adj1" fmla="val 17789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93282" y="4155040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True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4822042" y="330992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False</a:t>
            </a:r>
            <a:endParaRPr lang="en-US" i="1" dirty="0"/>
          </a:p>
        </p:txBody>
      </p:sp>
      <p:sp>
        <p:nvSpPr>
          <p:cNvPr id="75" name="Rectangle 74"/>
          <p:cNvSpPr/>
          <p:nvPr/>
        </p:nvSpPr>
        <p:spPr>
          <a:xfrm>
            <a:off x="1928802" y="238092"/>
            <a:ext cx="285752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Move Disks Flow Chart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29264" y="881034"/>
            <a:ext cx="121444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Tower of Hanoi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8"/>
          <p:cNvGrpSpPr/>
          <p:nvPr/>
        </p:nvGrpSpPr>
        <p:grpSpPr>
          <a:xfrm>
            <a:off x="1888110" y="809596"/>
            <a:ext cx="4411110" cy="4714908"/>
            <a:chOff x="1888110" y="809596"/>
            <a:chExt cx="4411110" cy="4714908"/>
          </a:xfrm>
        </p:grpSpPr>
        <p:sp>
          <p:nvSpPr>
            <p:cNvPr id="3" name="Oval 2"/>
            <p:cNvSpPr/>
            <p:nvPr/>
          </p:nvSpPr>
          <p:spPr>
            <a:xfrm>
              <a:off x="2292652" y="80959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4" name="Flowchart: Data 3"/>
            <p:cNvSpPr/>
            <p:nvPr/>
          </p:nvSpPr>
          <p:spPr>
            <a:xfrm>
              <a:off x="1888110" y="1648992"/>
              <a:ext cx="2112418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 </a:t>
              </a:r>
              <a:r>
                <a:rPr lang="en-IN" dirty="0" smtClean="0"/>
                <a:t>num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>
              <a:off x="2774654" y="1479327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4"/>
              <a:endCxn id="28" idx="0"/>
            </p:cNvCxnSpPr>
            <p:nvPr/>
          </p:nvCxnSpPr>
          <p:spPr>
            <a:xfrm rot="5400000">
              <a:off x="2828232" y="2265145"/>
              <a:ext cx="23217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lowchart: Decision 27"/>
            <p:cNvSpPr/>
            <p:nvPr/>
          </p:nvSpPr>
          <p:spPr>
            <a:xfrm>
              <a:off x="2066705" y="2381232"/>
              <a:ext cx="1755228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num % </a:t>
              </a:r>
              <a:r>
                <a:rPr lang="en-IN" dirty="0" smtClean="0"/>
                <a:t>2</a:t>
              </a:r>
              <a:r>
                <a:rPr lang="en-IN" dirty="0" smtClean="0"/>
                <a:t> </a:t>
              </a:r>
              <a:r>
                <a:rPr lang="en-IN" dirty="0" smtClean="0"/>
                <a:t>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4" name="Flowchart: Display 33"/>
            <p:cNvSpPr/>
            <p:nvPr/>
          </p:nvSpPr>
          <p:spPr>
            <a:xfrm>
              <a:off x="1959572" y="3738554"/>
              <a:ext cx="1969494" cy="642942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EVEN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2801443" y="352424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lowchart: Display 68"/>
            <p:cNvSpPr/>
            <p:nvPr/>
          </p:nvSpPr>
          <p:spPr>
            <a:xfrm>
              <a:off x="4572008" y="3738554"/>
              <a:ext cx="1727212" cy="642942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ODD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285992" y="502443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71" name="Straight Arrow Connector 70"/>
            <p:cNvCxnSpPr>
              <a:stCxn id="34" idx="2"/>
              <a:endCxn id="70" idx="0"/>
            </p:cNvCxnSpPr>
            <p:nvPr/>
          </p:nvCxnSpPr>
          <p:spPr>
            <a:xfrm rot="5400000">
              <a:off x="2619518" y="4699637"/>
              <a:ext cx="642942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77"/>
            <p:cNvCxnSpPr>
              <a:stCxn id="69" idx="2"/>
              <a:endCxn id="70" idx="6"/>
            </p:cNvCxnSpPr>
            <p:nvPr/>
          </p:nvCxnSpPr>
          <p:spPr>
            <a:xfrm rot="5400000">
              <a:off x="4065983" y="3904839"/>
              <a:ext cx="892975" cy="184628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77"/>
            <p:cNvCxnSpPr>
              <a:stCxn id="28" idx="3"/>
              <a:endCxn id="69" idx="0"/>
            </p:cNvCxnSpPr>
            <p:nvPr/>
          </p:nvCxnSpPr>
          <p:spPr>
            <a:xfrm>
              <a:off x="3821933" y="2881298"/>
              <a:ext cx="1613681" cy="85725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928934" y="3309926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86256" y="2511966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Finding Number is ODD and EVEN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1166786"/>
            <a:ext cx="5957910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5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66660" y="2440528"/>
            <a:ext cx="4667556" cy="500066"/>
            <a:chOff x="1261774" y="1095348"/>
            <a:chExt cx="3595986" cy="500066"/>
          </a:xfrm>
        </p:grpSpPr>
        <p:sp>
          <p:nvSpPr>
            <p:cNvPr id="2" name="Oval 1"/>
            <p:cNvSpPr/>
            <p:nvPr/>
          </p:nvSpPr>
          <p:spPr>
            <a:xfrm>
              <a:off x="1261774" y="109534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3540" y="1160715"/>
              <a:ext cx="1364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Start or Stop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6660" y="3190627"/>
            <a:ext cx="3791095" cy="500066"/>
            <a:chOff x="1261774" y="1095348"/>
            <a:chExt cx="2920741" cy="500066"/>
          </a:xfrm>
        </p:grpSpPr>
        <p:sp>
          <p:nvSpPr>
            <p:cNvPr id="21" name="Rectangle 20"/>
            <p:cNvSpPr/>
            <p:nvPr/>
          </p:nvSpPr>
          <p:spPr>
            <a:xfrm>
              <a:off x="1261774" y="1095348"/>
              <a:ext cx="130333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3539" y="1160715"/>
              <a:ext cx="68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Process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6660" y="3940726"/>
            <a:ext cx="4561049" cy="500066"/>
            <a:chOff x="1261774" y="1095348"/>
            <a:chExt cx="3513930" cy="500066"/>
          </a:xfrm>
        </p:grpSpPr>
        <p:sp>
          <p:nvSpPr>
            <p:cNvPr id="24" name="Flowchart: Data 23"/>
            <p:cNvSpPr/>
            <p:nvPr/>
          </p:nvSpPr>
          <p:spPr>
            <a:xfrm>
              <a:off x="1261774" y="1095348"/>
              <a:ext cx="1303334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3539" y="1160715"/>
              <a:ext cx="12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Input or Output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66660" y="5440924"/>
            <a:ext cx="3876566" cy="500066"/>
            <a:chOff x="1261774" y="1095348"/>
            <a:chExt cx="2986590" cy="500066"/>
          </a:xfrm>
        </p:grpSpPr>
        <p:sp>
          <p:nvSpPr>
            <p:cNvPr id="27" name="Flowchart: Decision 26"/>
            <p:cNvSpPr/>
            <p:nvPr/>
          </p:nvSpPr>
          <p:spPr>
            <a:xfrm>
              <a:off x="1261774" y="1095348"/>
              <a:ext cx="1303334" cy="5000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3540" y="1160715"/>
              <a:ext cx="75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Decision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660" y="6191023"/>
            <a:ext cx="4925764" cy="500066"/>
            <a:chOff x="1261774" y="1095348"/>
            <a:chExt cx="3794915" cy="500066"/>
          </a:xfrm>
        </p:grpSpPr>
        <p:sp>
          <p:nvSpPr>
            <p:cNvPr id="30" name="Flowchart: Predefined Process 29"/>
            <p:cNvSpPr/>
            <p:nvPr/>
          </p:nvSpPr>
          <p:spPr>
            <a:xfrm>
              <a:off x="1261774" y="1095348"/>
              <a:ext cx="1303334" cy="500066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93540" y="1160715"/>
              <a:ext cx="15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Predefined Process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66660" y="6941122"/>
            <a:ext cx="3752045" cy="500066"/>
            <a:chOff x="1261774" y="1095348"/>
            <a:chExt cx="2890657" cy="500066"/>
          </a:xfrm>
        </p:grpSpPr>
        <p:sp>
          <p:nvSpPr>
            <p:cNvPr id="33" name="Flowchart: Display 32"/>
            <p:cNvSpPr/>
            <p:nvPr/>
          </p:nvSpPr>
          <p:spPr>
            <a:xfrm>
              <a:off x="1261774" y="1095348"/>
              <a:ext cx="1303334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3540" y="1160715"/>
              <a:ext cx="65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Display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66660" y="7691221"/>
            <a:ext cx="4060270" cy="500066"/>
            <a:chOff x="1261775" y="1095348"/>
            <a:chExt cx="3128120" cy="500066"/>
          </a:xfrm>
        </p:grpSpPr>
        <p:sp>
          <p:nvSpPr>
            <p:cNvPr id="38" name="Flowchart: Connector 37"/>
            <p:cNvSpPr/>
            <p:nvPr/>
          </p:nvSpPr>
          <p:spPr>
            <a:xfrm>
              <a:off x="1261775" y="1095348"/>
              <a:ext cx="385262" cy="5000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3540" y="1160715"/>
              <a:ext cx="89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Connector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66660" y="8441320"/>
            <a:ext cx="4186947" cy="655084"/>
            <a:chOff x="1071546" y="7096140"/>
            <a:chExt cx="4186947" cy="65508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789124" y="7378562"/>
              <a:ext cx="571504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77"/>
            <p:cNvCxnSpPr/>
            <p:nvPr/>
          </p:nvCxnSpPr>
          <p:spPr>
            <a:xfrm>
              <a:off x="1571612" y="7167578"/>
              <a:ext cx="571504" cy="4286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43380" y="7381892"/>
              <a:ext cx="111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Flow lines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66660" y="4690825"/>
            <a:ext cx="4349453" cy="500066"/>
            <a:chOff x="1261774" y="1095348"/>
            <a:chExt cx="3350912" cy="500066"/>
          </a:xfrm>
        </p:grpSpPr>
        <p:sp>
          <p:nvSpPr>
            <p:cNvPr id="42" name="Flowchart: Manual Input 41"/>
            <p:cNvSpPr/>
            <p:nvPr/>
          </p:nvSpPr>
          <p:spPr>
            <a:xfrm>
              <a:off x="1261774" y="1095348"/>
              <a:ext cx="1303334" cy="500066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3539" y="1160715"/>
              <a:ext cx="1119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Manual Input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43182" y="238092"/>
            <a:ext cx="161871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500" b="1" dirty="0" smtClean="0"/>
              <a:t>Flow Chart</a:t>
            </a:r>
            <a:endParaRPr lang="en-US" sz="25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8" y="809596"/>
            <a:ext cx="433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 smtClean="0"/>
              <a:t>Diagrammatic Representation of Algorithm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8" y="16668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SHAPE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56" y="1654710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USAGE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071546" y="809596"/>
            <a:ext cx="5429288" cy="7072362"/>
            <a:chOff x="1071546" y="809596"/>
            <a:chExt cx="5429288" cy="7072362"/>
          </a:xfrm>
        </p:grpSpPr>
        <p:sp>
          <p:nvSpPr>
            <p:cNvPr id="3" name="Oval 2"/>
            <p:cNvSpPr/>
            <p:nvPr/>
          </p:nvSpPr>
          <p:spPr>
            <a:xfrm>
              <a:off x="2292652" y="80959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4" name="Flowchart: Data 3"/>
            <p:cNvSpPr/>
            <p:nvPr/>
          </p:nvSpPr>
          <p:spPr>
            <a:xfrm>
              <a:off x="1888110" y="1648992"/>
              <a:ext cx="2112418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 year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>
              <a:off x="2774654" y="1479327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4"/>
              <a:endCxn id="28" idx="0"/>
            </p:cNvCxnSpPr>
            <p:nvPr/>
          </p:nvCxnSpPr>
          <p:spPr>
            <a:xfrm rot="5400000">
              <a:off x="2828232" y="2265145"/>
              <a:ext cx="23217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lowchart: Decision 27"/>
            <p:cNvSpPr/>
            <p:nvPr/>
          </p:nvSpPr>
          <p:spPr>
            <a:xfrm>
              <a:off x="2066705" y="2381232"/>
              <a:ext cx="1755228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year % 4 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2" name="Flowchart: Decision 31"/>
            <p:cNvSpPr/>
            <p:nvPr/>
          </p:nvSpPr>
          <p:spPr>
            <a:xfrm>
              <a:off x="2066705" y="3667116"/>
              <a:ext cx="1755228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year % 100 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3" name="Flowchart: Decision 32"/>
            <p:cNvSpPr/>
            <p:nvPr/>
          </p:nvSpPr>
          <p:spPr>
            <a:xfrm>
              <a:off x="1979906" y="4953000"/>
              <a:ext cx="1928826" cy="1000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year % 400 = 0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34" name="Flowchart: Display 33"/>
            <p:cNvSpPr/>
            <p:nvPr/>
          </p:nvSpPr>
          <p:spPr>
            <a:xfrm>
              <a:off x="1959572" y="6381760"/>
              <a:ext cx="1969494" cy="642942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Leap Year 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2801443" y="352424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2801443" y="481012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3" idx="2"/>
              <a:endCxn id="34" idx="0"/>
            </p:cNvCxnSpPr>
            <p:nvPr/>
          </p:nvCxnSpPr>
          <p:spPr>
            <a:xfrm rot="5400000">
              <a:off x="2730005" y="616744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lowchart: Display 68"/>
            <p:cNvSpPr/>
            <p:nvPr/>
          </p:nvSpPr>
          <p:spPr>
            <a:xfrm>
              <a:off x="4773622" y="6024570"/>
              <a:ext cx="1727212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Not Leap Year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285992" y="7381892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71" name="Straight Arrow Connector 70"/>
            <p:cNvCxnSpPr>
              <a:stCxn id="34" idx="2"/>
              <a:endCxn id="70" idx="0"/>
            </p:cNvCxnSpPr>
            <p:nvPr/>
          </p:nvCxnSpPr>
          <p:spPr>
            <a:xfrm rot="5400000">
              <a:off x="2762394" y="7199967"/>
              <a:ext cx="357190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32" idx="1"/>
              <a:endCxn id="34" idx="1"/>
            </p:cNvCxnSpPr>
            <p:nvPr/>
          </p:nvCxnSpPr>
          <p:spPr>
            <a:xfrm rot="10800000" flipV="1">
              <a:off x="1959573" y="4167181"/>
              <a:ext cx="107133" cy="2536049"/>
            </a:xfrm>
            <a:prstGeom prst="bentConnector3">
              <a:avLst>
                <a:gd name="adj1" fmla="val 31338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77"/>
            <p:cNvCxnSpPr>
              <a:stCxn id="69" idx="2"/>
              <a:endCxn id="70" idx="6"/>
            </p:cNvCxnSpPr>
            <p:nvPr/>
          </p:nvCxnSpPr>
          <p:spPr>
            <a:xfrm rot="5400000">
              <a:off x="4202509" y="6197205"/>
              <a:ext cx="821537" cy="20479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5374103" y="5205414"/>
              <a:ext cx="500066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Straight Arrow Connector 87"/>
            <p:cNvCxnSpPr>
              <a:stCxn id="33" idx="3"/>
              <a:endCxn id="87" idx="2"/>
            </p:cNvCxnSpPr>
            <p:nvPr/>
          </p:nvCxnSpPr>
          <p:spPr>
            <a:xfrm>
              <a:off x="3908732" y="5453066"/>
              <a:ext cx="1465371" cy="2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7" idx="4"/>
              <a:endCxn id="69" idx="0"/>
            </p:cNvCxnSpPr>
            <p:nvPr/>
          </p:nvCxnSpPr>
          <p:spPr>
            <a:xfrm rot="16200000" flipH="1">
              <a:off x="5471137" y="5858479"/>
              <a:ext cx="319090" cy="1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77"/>
            <p:cNvCxnSpPr>
              <a:stCxn id="28" idx="3"/>
              <a:endCxn id="87" idx="0"/>
            </p:cNvCxnSpPr>
            <p:nvPr/>
          </p:nvCxnSpPr>
          <p:spPr>
            <a:xfrm>
              <a:off x="3821933" y="2881298"/>
              <a:ext cx="1802203" cy="232411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928934" y="3309926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34" y="4583668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78972" y="5869552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86256" y="2511966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302533" y="5083734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71546" y="4869420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Leap Year Finder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918676" y="809596"/>
            <a:ext cx="4296274" cy="8786874"/>
            <a:chOff x="357166" y="595282"/>
            <a:chExt cx="4296274" cy="8786874"/>
          </a:xfrm>
        </p:grpSpPr>
        <p:sp>
          <p:nvSpPr>
            <p:cNvPr id="5" name="Oval 4"/>
            <p:cNvSpPr/>
            <p:nvPr/>
          </p:nvSpPr>
          <p:spPr>
            <a:xfrm>
              <a:off x="1812920" y="595282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857232" y="1434678"/>
              <a:ext cx="321471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num1 and num2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93017" y="2274074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= num1, b = num2</a:t>
              </a:r>
              <a:endParaRPr lang="en-US" dirty="0"/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1071546" y="3524240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!= b ?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4"/>
              <a:endCxn id="7" idx="1"/>
            </p:cNvCxnSpPr>
            <p:nvPr/>
          </p:nvCxnSpPr>
          <p:spPr>
            <a:xfrm rot="5400000">
              <a:off x="2294922" y="1265013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4"/>
              <a:endCxn id="9" idx="0"/>
            </p:cNvCxnSpPr>
            <p:nvPr/>
          </p:nvCxnSpPr>
          <p:spPr>
            <a:xfrm rot="5400000">
              <a:off x="2294922" y="2104409"/>
              <a:ext cx="339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16" idx="0"/>
            </p:cNvCxnSpPr>
            <p:nvPr/>
          </p:nvCxnSpPr>
          <p:spPr>
            <a:xfrm rot="5400000">
              <a:off x="2089537" y="3149190"/>
              <a:ext cx="7501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893083" y="5953132"/>
              <a:ext cx="1107289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= a - b</a:t>
              </a:r>
              <a:endParaRPr lang="en-US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1071546" y="4738686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 &gt; b ?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16" idx="2"/>
              <a:endCxn id="27" idx="0"/>
            </p:cNvCxnSpPr>
            <p:nvPr/>
          </p:nvCxnSpPr>
          <p:spPr>
            <a:xfrm rot="5400000">
              <a:off x="2285992" y="4560091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7" idx="2"/>
              <a:endCxn id="26" idx="0"/>
            </p:cNvCxnSpPr>
            <p:nvPr/>
          </p:nvCxnSpPr>
          <p:spPr>
            <a:xfrm rot="5400000">
              <a:off x="2277063" y="5765608"/>
              <a:ext cx="357190" cy="17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3429000" y="5953132"/>
              <a:ext cx="107157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b = b - a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000372" y="6667512"/>
              <a:ext cx="500066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1320798" y="8882090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55" name="Flowchart: Data 54"/>
            <p:cNvSpPr/>
            <p:nvPr/>
          </p:nvSpPr>
          <p:spPr>
            <a:xfrm>
              <a:off x="357166" y="8024834"/>
              <a:ext cx="321471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print GCD is a </a:t>
              </a:r>
              <a:endParaRPr lang="en-US" dirty="0"/>
            </a:p>
          </p:txBody>
        </p:sp>
        <p:cxnSp>
          <p:nvCxnSpPr>
            <p:cNvPr id="59" name="Shape 58"/>
            <p:cNvCxnSpPr>
              <a:stCxn id="26" idx="2"/>
              <a:endCxn id="53" idx="2"/>
            </p:cNvCxnSpPr>
            <p:nvPr/>
          </p:nvCxnSpPr>
          <p:spPr>
            <a:xfrm rot="16200000" flipH="1">
              <a:off x="2491377" y="6408549"/>
              <a:ext cx="464347" cy="55364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45" idx="2"/>
              <a:endCxn id="53" idx="6"/>
            </p:cNvCxnSpPr>
            <p:nvPr/>
          </p:nvCxnSpPr>
          <p:spPr>
            <a:xfrm rot="5400000">
              <a:off x="3500439" y="6453198"/>
              <a:ext cx="464347" cy="46434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hape 62"/>
            <p:cNvCxnSpPr>
              <a:stCxn id="53" idx="4"/>
              <a:endCxn id="16" idx="3"/>
            </p:cNvCxnSpPr>
            <p:nvPr/>
          </p:nvCxnSpPr>
          <p:spPr>
            <a:xfrm rot="5400000" flipH="1" flipV="1">
              <a:off x="1946661" y="5256611"/>
              <a:ext cx="3214710" cy="607223"/>
            </a:xfrm>
            <a:prstGeom prst="bentConnector4">
              <a:avLst>
                <a:gd name="adj1" fmla="val -7111"/>
                <a:gd name="adj2" fmla="val 25999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hape 71"/>
            <p:cNvCxnSpPr>
              <a:stCxn id="16" idx="1"/>
              <a:endCxn id="55" idx="1"/>
            </p:cNvCxnSpPr>
            <p:nvPr/>
          </p:nvCxnSpPr>
          <p:spPr>
            <a:xfrm rot="10800000" flipH="1" flipV="1">
              <a:off x="1071545" y="3952868"/>
              <a:ext cx="892975" cy="4071966"/>
            </a:xfrm>
            <a:prstGeom prst="bentConnector4">
              <a:avLst>
                <a:gd name="adj1" fmla="val -40533"/>
                <a:gd name="adj2" fmla="val 7116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5" idx="4"/>
              <a:endCxn id="54" idx="0"/>
            </p:cNvCxnSpPr>
            <p:nvPr/>
          </p:nvCxnSpPr>
          <p:spPr>
            <a:xfrm rot="16200000" flipH="1">
              <a:off x="1789898" y="8699523"/>
              <a:ext cx="357190" cy="7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857232" y="5667380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71744" y="4452934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cxnSp>
          <p:nvCxnSpPr>
            <p:cNvPr id="92" name="Shape 91"/>
            <p:cNvCxnSpPr>
              <a:stCxn id="27" idx="3"/>
              <a:endCxn id="45" idx="0"/>
            </p:cNvCxnSpPr>
            <p:nvPr/>
          </p:nvCxnSpPr>
          <p:spPr>
            <a:xfrm>
              <a:off x="3857628" y="5167314"/>
              <a:ext cx="107157" cy="7858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643182" y="5583800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00504" y="5381628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GCD Finder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928802" y="523844"/>
            <a:ext cx="3767740" cy="7572428"/>
            <a:chOff x="1928802" y="523844"/>
            <a:chExt cx="3767740" cy="7572428"/>
          </a:xfrm>
        </p:grpSpPr>
        <p:sp>
          <p:nvSpPr>
            <p:cNvPr id="5" name="Oval 4"/>
            <p:cNvSpPr/>
            <p:nvPr/>
          </p:nvSpPr>
          <p:spPr>
            <a:xfrm>
              <a:off x="2670176" y="52384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2250273" y="1363240"/>
              <a:ext cx="2143140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number 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50273" y="2202636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guess  = 1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28802" y="3042032"/>
              <a:ext cx="2786082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fx</a:t>
              </a:r>
              <a:r>
                <a:rPr lang="en-IN" dirty="0" smtClean="0"/>
                <a:t> = guess * guess - number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28868" y="3881428"/>
              <a:ext cx="178595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dx</a:t>
              </a:r>
              <a:r>
                <a:rPr lang="en-IN" dirty="0" smtClean="0"/>
                <a:t> = 2 * guess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28802" y="4720824"/>
              <a:ext cx="2786082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= guess – ( </a:t>
              </a:r>
              <a:r>
                <a:rPr lang="en-IN" dirty="0" err="1" smtClean="0"/>
                <a:t>fx</a:t>
              </a:r>
              <a:r>
                <a:rPr lang="en-IN" dirty="0" smtClean="0"/>
                <a:t> / </a:t>
              </a:r>
              <a:r>
                <a:rPr lang="en-IN" dirty="0" err="1" smtClean="0"/>
                <a:t>dx</a:t>
              </a:r>
              <a:r>
                <a:rPr lang="en-IN" dirty="0" smtClean="0"/>
                <a:t> )</a:t>
              </a:r>
              <a:endParaRPr lang="en-US" dirty="0"/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1928802" y="5560220"/>
              <a:ext cx="2786082" cy="8572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= guess ?</a:t>
              </a:r>
              <a:endParaRPr lang="en-US" dirty="0"/>
            </a:p>
          </p:txBody>
        </p:sp>
        <p:sp>
          <p:nvSpPr>
            <p:cNvPr id="17" name="Flowchart: Data 16"/>
            <p:cNvSpPr/>
            <p:nvPr/>
          </p:nvSpPr>
          <p:spPr>
            <a:xfrm>
              <a:off x="1928802" y="6756806"/>
              <a:ext cx="2786082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print root is actual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670176" y="759620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178967" y="1192781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3178967" y="2032177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3143248" y="287157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3143248" y="371096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3143248" y="455036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3143248" y="5389761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3178967" y="6586347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4"/>
              <a:endCxn id="18" idx="0"/>
            </p:cNvCxnSpPr>
            <p:nvPr/>
          </p:nvCxnSpPr>
          <p:spPr>
            <a:xfrm rot="5400000">
              <a:off x="3152176" y="7426539"/>
              <a:ext cx="33933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6" idx="3"/>
              <a:endCxn id="12" idx="3"/>
            </p:cNvCxnSpPr>
            <p:nvPr/>
          </p:nvCxnSpPr>
          <p:spPr>
            <a:xfrm flipV="1">
              <a:off x="4714884" y="3292065"/>
              <a:ext cx="1588" cy="2696783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571876" y="6381760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43606" y="4595810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86256" y="523844"/>
            <a:ext cx="2286016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Square Root Finder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642918" y="523844"/>
            <a:ext cx="5500726" cy="9072626"/>
            <a:chOff x="642918" y="523844"/>
            <a:chExt cx="5500726" cy="9072626"/>
          </a:xfrm>
        </p:grpSpPr>
        <p:sp>
          <p:nvSpPr>
            <p:cNvPr id="2" name="Oval 1"/>
            <p:cNvSpPr/>
            <p:nvPr/>
          </p:nvSpPr>
          <p:spPr>
            <a:xfrm>
              <a:off x="1741482" y="52384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3" name="Flowchart: Decision 2"/>
            <p:cNvSpPr/>
            <p:nvPr/>
          </p:nvSpPr>
          <p:spPr>
            <a:xfrm>
              <a:off x="857232" y="4238619"/>
              <a:ext cx="3071834" cy="107157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min&gt;</a:t>
              </a:r>
              <a:r>
                <a:rPr lang="en-IN" dirty="0" err="1" smtClean="0"/>
                <a:t>current_element</a:t>
              </a:r>
              <a:endParaRPr lang="en-IN" dirty="0" smtClean="0"/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21579" y="1266799"/>
              <a:ext cx="214314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mylist</a:t>
              </a:r>
              <a:r>
                <a:rPr lang="en-IN" dirty="0" smtClean="0"/>
                <a:t> = [7,5,1,,2,3]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1546" y="2752709"/>
              <a:ext cx="264320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err="1" smtClean="0"/>
                <a:t>i</a:t>
              </a:r>
              <a:r>
                <a:rPr lang="en-IN" dirty="0" smtClean="0"/>
                <a:t>=1, min=</a:t>
              </a:r>
              <a:r>
                <a:rPr lang="en-IN" dirty="0" err="1" smtClean="0"/>
                <a:t>mylist</a:t>
              </a:r>
              <a:r>
                <a:rPr lang="en-IN" dirty="0" smtClean="0"/>
                <a:t>[0]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85860" y="2009754"/>
              <a:ext cx="2214578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length _</a:t>
              </a:r>
              <a:r>
                <a:rPr lang="en-IN" dirty="0" err="1" smtClean="0"/>
                <a:t>of_mylist</a:t>
              </a:r>
              <a:r>
                <a:rPr lang="en-IN" dirty="0" smtClean="0"/>
                <a:t>= 5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92951" y="3495664"/>
              <a:ext cx="300039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current element = </a:t>
              </a:r>
              <a:r>
                <a:rPr lang="en-IN" dirty="0" err="1" smtClean="0"/>
                <a:t>mylist</a:t>
              </a:r>
              <a:r>
                <a:rPr lang="en-IN" dirty="0" smtClean="0"/>
                <a:t>[</a:t>
              </a:r>
              <a:r>
                <a:rPr lang="en-IN" dirty="0" err="1" smtClean="0"/>
                <a:t>i</a:t>
              </a:r>
              <a:r>
                <a:rPr lang="en-IN" dirty="0" smtClean="0"/>
                <a:t>]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2984" y="5538791"/>
              <a:ext cx="2500330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min  = </a:t>
              </a:r>
              <a:r>
                <a:rPr lang="en-IN" dirty="0" err="1" smtClean="0"/>
                <a:t>current_element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00570" y="5538791"/>
              <a:ext cx="164307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min = min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1612" y="6296033"/>
              <a:ext cx="164307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i =</a:t>
              </a:r>
              <a:r>
                <a:rPr lang="en-IN" dirty="0" err="1" smtClean="0"/>
                <a:t>i</a:t>
              </a:r>
              <a:r>
                <a:rPr lang="en-IN" dirty="0" smtClean="0"/>
                <a:t> + 1</a:t>
              </a:r>
              <a:endParaRPr lang="en-US" dirty="0"/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857232" y="7038988"/>
              <a:ext cx="3071834" cy="107157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err="1" smtClean="0"/>
                <a:t>i</a:t>
              </a:r>
              <a:r>
                <a:rPr lang="en-IN" dirty="0" smtClean="0"/>
                <a:t> = </a:t>
              </a:r>
              <a:r>
                <a:rPr lang="en-IN" dirty="0" err="1" smtClean="0"/>
                <a:t>length_of_list</a:t>
              </a:r>
              <a:endParaRPr lang="en-IN" dirty="0" smtClean="0"/>
            </a:p>
            <a:p>
              <a:pPr algn="ctr"/>
              <a:r>
                <a:rPr lang="en-IN" dirty="0" smtClean="0"/>
                <a:t>? </a:t>
              </a:r>
              <a:endParaRPr lang="en-US" dirty="0"/>
            </a:p>
          </p:txBody>
        </p:sp>
        <p:sp>
          <p:nvSpPr>
            <p:cNvPr id="12" name="Flowchart: Data 11"/>
            <p:cNvSpPr/>
            <p:nvPr/>
          </p:nvSpPr>
          <p:spPr>
            <a:xfrm>
              <a:off x="642918" y="8353447"/>
              <a:ext cx="3500462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print minimum as min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741482" y="9096404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2" idx="4"/>
              <a:endCxn id="4" idx="0"/>
            </p:cNvCxnSpPr>
            <p:nvPr/>
          </p:nvCxnSpPr>
          <p:spPr>
            <a:xfrm rot="5400000">
              <a:off x="2271705" y="114535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rot="5400000">
              <a:off x="2271705" y="1888309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5" idx="0"/>
            </p:cNvCxnSpPr>
            <p:nvPr/>
          </p:nvCxnSpPr>
          <p:spPr>
            <a:xfrm rot="5400000">
              <a:off x="2271705" y="263126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2"/>
              <a:endCxn id="7" idx="0"/>
            </p:cNvCxnSpPr>
            <p:nvPr/>
          </p:nvCxnSpPr>
          <p:spPr>
            <a:xfrm rot="5400000">
              <a:off x="2271705" y="3374219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  <a:endCxn id="3" idx="0"/>
            </p:cNvCxnSpPr>
            <p:nvPr/>
          </p:nvCxnSpPr>
          <p:spPr>
            <a:xfrm rot="5400000">
              <a:off x="2271705" y="4117174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2"/>
              <a:endCxn id="8" idx="0"/>
            </p:cNvCxnSpPr>
            <p:nvPr/>
          </p:nvCxnSpPr>
          <p:spPr>
            <a:xfrm rot="5400000">
              <a:off x="2278848" y="5424490"/>
              <a:ext cx="22860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2"/>
              <a:endCxn id="10" idx="0"/>
            </p:cNvCxnSpPr>
            <p:nvPr/>
          </p:nvCxnSpPr>
          <p:spPr>
            <a:xfrm rot="5400000">
              <a:off x="2264561" y="6167445"/>
              <a:ext cx="2571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2"/>
              <a:endCxn id="11" idx="0"/>
            </p:cNvCxnSpPr>
            <p:nvPr/>
          </p:nvCxnSpPr>
          <p:spPr>
            <a:xfrm rot="5400000">
              <a:off x="2271705" y="6917543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2"/>
              <a:endCxn id="12" idx="1"/>
            </p:cNvCxnSpPr>
            <p:nvPr/>
          </p:nvCxnSpPr>
          <p:spPr>
            <a:xfrm rot="5400000">
              <a:off x="2271705" y="8232002"/>
              <a:ext cx="2428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2" idx="4"/>
              <a:endCxn id="13" idx="0"/>
            </p:cNvCxnSpPr>
            <p:nvPr/>
          </p:nvCxnSpPr>
          <p:spPr>
            <a:xfrm rot="5400000">
              <a:off x="2271704" y="8974958"/>
              <a:ext cx="24289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3" idx="3"/>
              <a:endCxn id="9" idx="0"/>
            </p:cNvCxnSpPr>
            <p:nvPr/>
          </p:nvCxnSpPr>
          <p:spPr>
            <a:xfrm>
              <a:off x="3929066" y="4774404"/>
              <a:ext cx="1393041" cy="76438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hape 51"/>
            <p:cNvCxnSpPr>
              <a:stCxn id="11" idx="1"/>
              <a:endCxn id="7" idx="1"/>
            </p:cNvCxnSpPr>
            <p:nvPr/>
          </p:nvCxnSpPr>
          <p:spPr>
            <a:xfrm rot="10800000" flipH="1">
              <a:off x="857231" y="3745697"/>
              <a:ext cx="35719" cy="3829076"/>
            </a:xfrm>
            <a:prstGeom prst="bentConnector3">
              <a:avLst>
                <a:gd name="adj1" fmla="val -63999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00570" y="4310058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43182" y="5155172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True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2918" y="5095876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False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286256" y="523844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Finding Minimum in List</a:t>
            </a:r>
            <a:endParaRPr lang="en-US" dirty="0"/>
          </a:p>
        </p:txBody>
      </p:sp>
      <p:cxnSp>
        <p:nvCxnSpPr>
          <p:cNvPr id="34" name="Shape 33"/>
          <p:cNvCxnSpPr>
            <a:stCxn id="9" idx="2"/>
            <a:endCxn id="10" idx="3"/>
          </p:cNvCxnSpPr>
          <p:nvPr/>
        </p:nvCxnSpPr>
        <p:spPr>
          <a:xfrm rot="5400000">
            <a:off x="4014793" y="5238751"/>
            <a:ext cx="507209" cy="21074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43182" y="794125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41482" y="452406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857232" y="4667247"/>
            <a:ext cx="3071834" cy="107157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number = </a:t>
            </a:r>
            <a:r>
              <a:rPr lang="en-IN" dirty="0" err="1" smtClean="0"/>
              <a:t>cur_val</a:t>
            </a:r>
            <a:endParaRPr lang="en-IN" dirty="0" smtClean="0"/>
          </a:p>
          <a:p>
            <a:pPr algn="ctr"/>
            <a:r>
              <a:rPr lang="en-IN" dirty="0" smtClean="0"/>
              <a:t>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1579" y="1195361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mylist</a:t>
            </a:r>
            <a:r>
              <a:rPr lang="en-IN" dirty="0" smtClean="0"/>
              <a:t> = [7,5,1,,2,3]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1546" y="3238488"/>
            <a:ext cx="264320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i</a:t>
            </a:r>
            <a:r>
              <a:rPr lang="en-IN" dirty="0" smtClean="0"/>
              <a:t>=0, found =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85860" y="2595546"/>
            <a:ext cx="221457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length _</a:t>
            </a:r>
            <a:r>
              <a:rPr lang="en-IN" dirty="0" err="1" smtClean="0"/>
              <a:t>of_mylist</a:t>
            </a:r>
            <a:r>
              <a:rPr lang="en-IN" dirty="0" smtClean="0"/>
              <a:t>= 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2951" y="3924292"/>
            <a:ext cx="300039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cur_val</a:t>
            </a:r>
            <a:r>
              <a:rPr lang="en-IN" dirty="0" smtClean="0"/>
              <a:t> = </a:t>
            </a:r>
            <a:r>
              <a:rPr lang="en-IN" dirty="0" err="1" smtClean="0"/>
              <a:t>mylist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2984" y="5967419"/>
            <a:ext cx="250033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found  =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86190" y="5595942"/>
            <a:ext cx="164307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found = found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71612" y="6724661"/>
            <a:ext cx="164307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i =</a:t>
            </a:r>
            <a:r>
              <a:rPr lang="en-IN" dirty="0" err="1" smtClean="0"/>
              <a:t>i</a:t>
            </a:r>
            <a:r>
              <a:rPr lang="en-IN" dirty="0" smtClean="0"/>
              <a:t> + 1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857232" y="7467616"/>
            <a:ext cx="3071834" cy="107157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err="1" smtClean="0"/>
              <a:t>i</a:t>
            </a:r>
            <a:r>
              <a:rPr lang="en-IN" dirty="0" smtClean="0"/>
              <a:t> = </a:t>
            </a:r>
            <a:r>
              <a:rPr lang="en-IN" dirty="0" err="1" smtClean="0"/>
              <a:t>length_of_list</a:t>
            </a:r>
            <a:endParaRPr lang="en-IN" dirty="0" smtClean="0"/>
          </a:p>
          <a:p>
            <a:pPr algn="ctr"/>
            <a:r>
              <a:rPr lang="en-IN" dirty="0" smtClean="0"/>
              <a:t>?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 rot="5400000">
            <a:off x="2271705" y="1073916"/>
            <a:ext cx="2428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9" idx="4"/>
            <a:endCxn id="8" idx="0"/>
          </p:cNvCxnSpPr>
          <p:nvPr/>
        </p:nvCxnSpPr>
        <p:spPr>
          <a:xfrm rot="5400000">
            <a:off x="2285992" y="248838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0"/>
          </p:cNvCxnSpPr>
          <p:nvPr/>
        </p:nvCxnSpPr>
        <p:spPr>
          <a:xfrm rot="5400000">
            <a:off x="2321711" y="316705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 rot="5400000">
            <a:off x="2300280" y="3831423"/>
            <a:ext cx="1857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5" idx="0"/>
          </p:cNvCxnSpPr>
          <p:nvPr/>
        </p:nvCxnSpPr>
        <p:spPr>
          <a:xfrm rot="5400000">
            <a:off x="2271705" y="4545802"/>
            <a:ext cx="2428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0" idx="0"/>
          </p:cNvCxnSpPr>
          <p:nvPr/>
        </p:nvCxnSpPr>
        <p:spPr>
          <a:xfrm rot="5400000">
            <a:off x="2278848" y="5853118"/>
            <a:ext cx="228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2" idx="0"/>
          </p:cNvCxnSpPr>
          <p:nvPr/>
        </p:nvCxnSpPr>
        <p:spPr>
          <a:xfrm rot="5400000">
            <a:off x="2264561" y="6596073"/>
            <a:ext cx="2571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 rot="5400000">
            <a:off x="2271705" y="7346171"/>
            <a:ext cx="2428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39" idx="0"/>
          </p:cNvCxnSpPr>
          <p:nvPr/>
        </p:nvCxnSpPr>
        <p:spPr>
          <a:xfrm rot="16200000" flipH="1">
            <a:off x="2237343" y="8694992"/>
            <a:ext cx="327258" cy="15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5" idx="3"/>
            <a:endCxn id="11" idx="0"/>
          </p:cNvCxnSpPr>
          <p:nvPr/>
        </p:nvCxnSpPr>
        <p:spPr>
          <a:xfrm>
            <a:off x="3929066" y="5203032"/>
            <a:ext cx="678661" cy="3929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hape 51"/>
          <p:cNvCxnSpPr>
            <a:stCxn id="13" idx="1"/>
            <a:endCxn id="9" idx="1"/>
          </p:cNvCxnSpPr>
          <p:nvPr/>
        </p:nvCxnSpPr>
        <p:spPr>
          <a:xfrm rot="10800000" flipH="1">
            <a:off x="857231" y="4174325"/>
            <a:ext cx="35719" cy="3829076"/>
          </a:xfrm>
          <a:prstGeom prst="bentConnector3">
            <a:avLst>
              <a:gd name="adj1" fmla="val -63999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9066" y="481012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43182" y="55838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28868" y="851275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918" y="552450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29132" y="452406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Finding Element in the List</a:t>
            </a:r>
            <a:endParaRPr lang="en-US" dirty="0"/>
          </a:p>
        </p:txBody>
      </p:sp>
      <p:cxnSp>
        <p:nvCxnSpPr>
          <p:cNvPr id="36" name="Shape 35"/>
          <p:cNvCxnSpPr>
            <a:stCxn id="11" idx="2"/>
            <a:endCxn id="12" idx="3"/>
          </p:cNvCxnSpPr>
          <p:nvPr/>
        </p:nvCxnSpPr>
        <p:spPr>
          <a:xfrm rot="5400000">
            <a:off x="3471864" y="5838831"/>
            <a:ext cx="878686" cy="13930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73276" y="8866444"/>
            <a:ext cx="471038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62" name="Flowchart: Decision 61"/>
          <p:cNvSpPr/>
          <p:nvPr/>
        </p:nvSpPr>
        <p:spPr>
          <a:xfrm>
            <a:off x="4643446" y="7167578"/>
            <a:ext cx="1714536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found = 1</a:t>
            </a:r>
          </a:p>
          <a:p>
            <a:pPr algn="ctr"/>
            <a:r>
              <a:rPr lang="en-IN" dirty="0" smtClean="0"/>
              <a:t>?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250681" y="6453198"/>
            <a:ext cx="500066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4"/>
            <a:endCxn id="62" idx="0"/>
          </p:cNvCxnSpPr>
          <p:nvPr/>
        </p:nvCxnSpPr>
        <p:spPr>
          <a:xfrm rot="5400000">
            <a:off x="5393557" y="70604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000636" y="9167842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sp>
        <p:nvSpPr>
          <p:cNvPr id="66" name="Flowchart: Display 65"/>
          <p:cNvSpPr/>
          <p:nvPr/>
        </p:nvSpPr>
        <p:spPr>
          <a:xfrm>
            <a:off x="4429132" y="8382024"/>
            <a:ext cx="1000132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Found</a:t>
            </a:r>
            <a:endParaRPr lang="en-US" dirty="0"/>
          </a:p>
        </p:txBody>
      </p:sp>
      <p:sp>
        <p:nvSpPr>
          <p:cNvPr id="67" name="Flowchart: Display 66"/>
          <p:cNvSpPr/>
          <p:nvPr/>
        </p:nvSpPr>
        <p:spPr>
          <a:xfrm>
            <a:off x="5572164" y="8382024"/>
            <a:ext cx="1143008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Not Found</a:t>
            </a:r>
            <a:endParaRPr lang="en-US" dirty="0"/>
          </a:p>
        </p:txBody>
      </p:sp>
      <p:cxnSp>
        <p:nvCxnSpPr>
          <p:cNvPr id="68" name="Shape 49"/>
          <p:cNvCxnSpPr>
            <a:stCxn id="62" idx="2"/>
            <a:endCxn id="66" idx="0"/>
          </p:cNvCxnSpPr>
          <p:nvPr/>
        </p:nvCxnSpPr>
        <p:spPr>
          <a:xfrm rot="5400000">
            <a:off x="5072080" y="7953390"/>
            <a:ext cx="285752" cy="5715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hape 49"/>
          <p:cNvCxnSpPr>
            <a:stCxn id="62" idx="3"/>
            <a:endCxn id="67" idx="0"/>
          </p:cNvCxnSpPr>
          <p:nvPr/>
        </p:nvCxnSpPr>
        <p:spPr>
          <a:xfrm flipH="1">
            <a:off x="6143668" y="7631925"/>
            <a:ext cx="214314" cy="750099"/>
          </a:xfrm>
          <a:prstGeom prst="bentConnector4">
            <a:avLst>
              <a:gd name="adj1" fmla="val -106666"/>
              <a:gd name="adj2" fmla="val 809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hape 49"/>
          <p:cNvCxnSpPr>
            <a:stCxn id="66" idx="2"/>
            <a:endCxn id="65" idx="0"/>
          </p:cNvCxnSpPr>
          <p:nvPr/>
        </p:nvCxnSpPr>
        <p:spPr>
          <a:xfrm rot="16200000" flipH="1">
            <a:off x="5147874" y="8663413"/>
            <a:ext cx="285752" cy="7231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hape 49"/>
          <p:cNvCxnSpPr>
            <a:endCxn id="65" idx="0"/>
          </p:cNvCxnSpPr>
          <p:nvPr/>
        </p:nvCxnSpPr>
        <p:spPr>
          <a:xfrm rot="5400000">
            <a:off x="5826536" y="8707858"/>
            <a:ext cx="285752" cy="6342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214818" y="823914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847922" y="7869816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79" name="Flowchart: Data 78"/>
          <p:cNvSpPr/>
          <p:nvPr/>
        </p:nvSpPr>
        <p:spPr>
          <a:xfrm>
            <a:off x="1285860" y="1881166"/>
            <a:ext cx="2214578" cy="50006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read number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79" idx="1"/>
          </p:cNvCxnSpPr>
          <p:nvPr/>
        </p:nvCxnSpPr>
        <p:spPr>
          <a:xfrm rot="5400000">
            <a:off x="2300280" y="1788296"/>
            <a:ext cx="18573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85794" y="809596"/>
            <a:ext cx="5214974" cy="8715436"/>
            <a:chOff x="785794" y="809596"/>
            <a:chExt cx="5214974" cy="8715436"/>
          </a:xfrm>
        </p:grpSpPr>
        <p:sp>
          <p:nvSpPr>
            <p:cNvPr id="2" name="Oval 1"/>
            <p:cNvSpPr/>
            <p:nvPr/>
          </p:nvSpPr>
          <p:spPr>
            <a:xfrm>
              <a:off x="1399653" y="80959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3" name="Flowchart: Data 2"/>
            <p:cNvSpPr/>
            <p:nvPr/>
          </p:nvSpPr>
          <p:spPr>
            <a:xfrm>
              <a:off x="1000108" y="2666984"/>
              <a:ext cx="2112418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 guess</a:t>
              </a:r>
              <a:endParaRPr lang="en-US" dirty="0"/>
            </a:p>
          </p:txBody>
        </p:sp>
        <p:sp>
          <p:nvSpPr>
            <p:cNvPr id="4" name="Flowchart: Decision 3"/>
            <p:cNvSpPr/>
            <p:nvPr/>
          </p:nvSpPr>
          <p:spPr>
            <a:xfrm>
              <a:off x="933667" y="3718144"/>
              <a:ext cx="2245300" cy="92869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dirty="0" smtClean="0"/>
            </a:p>
            <a:p>
              <a:pPr algn="ctr"/>
              <a:r>
                <a:rPr lang="en-IN" dirty="0" smtClean="0"/>
                <a:t>actual = guess</a:t>
              </a:r>
            </a:p>
            <a:p>
              <a:pPr algn="ctr"/>
              <a:r>
                <a:rPr lang="en-IN" dirty="0" smtClean="0"/>
                <a:t>?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00108" y="1666852"/>
              <a:ext cx="2112418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= 30</a:t>
              </a:r>
              <a:endParaRPr lang="en-US" dirty="0"/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928670" y="5116288"/>
              <a:ext cx="2245300" cy="92869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actual &lt; guess</a:t>
              </a:r>
              <a:endParaRPr lang="en-US" dirty="0"/>
            </a:p>
          </p:txBody>
        </p:sp>
        <p:sp>
          <p:nvSpPr>
            <p:cNvPr id="7" name="Flowchart: Display 6"/>
            <p:cNvSpPr/>
            <p:nvPr/>
          </p:nvSpPr>
          <p:spPr>
            <a:xfrm>
              <a:off x="1066573" y="6514432"/>
              <a:ext cx="1969494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   	Enter Smaller </a:t>
              </a:r>
            </a:p>
            <a:p>
              <a:pPr algn="ctr"/>
              <a:r>
                <a:rPr lang="en-IN" dirty="0" smtClean="0"/>
                <a:t>	Number </a:t>
              </a:r>
              <a:endParaRPr lang="en-US" dirty="0"/>
            </a:p>
          </p:txBody>
        </p:sp>
        <p:sp>
          <p:nvSpPr>
            <p:cNvPr id="8" name="Flowchart: Display 7"/>
            <p:cNvSpPr/>
            <p:nvPr/>
          </p:nvSpPr>
          <p:spPr>
            <a:xfrm>
              <a:off x="4031274" y="6453198"/>
              <a:ext cx="1969494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   	Enter Greater</a:t>
              </a:r>
            </a:p>
            <a:p>
              <a:pPr algn="ctr"/>
              <a:r>
                <a:rPr lang="en-IN" dirty="0" smtClean="0"/>
                <a:t>	Number 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799022" y="7953396"/>
              <a:ext cx="428628" cy="4286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Display 9"/>
            <p:cNvSpPr/>
            <p:nvPr/>
          </p:nvSpPr>
          <p:spPr>
            <a:xfrm>
              <a:off x="1066573" y="7769700"/>
              <a:ext cx="1969494" cy="785818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Number Found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99653" y="9024966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2" idx="4"/>
              <a:endCxn id="5" idx="0"/>
            </p:cNvCxnSpPr>
            <p:nvPr/>
          </p:nvCxnSpPr>
          <p:spPr>
            <a:xfrm rot="16200000" flipH="1">
              <a:off x="1875223" y="1485758"/>
              <a:ext cx="357190" cy="4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3" idx="1"/>
            </p:cNvCxnSpPr>
            <p:nvPr/>
          </p:nvCxnSpPr>
          <p:spPr>
            <a:xfrm rot="5400000">
              <a:off x="1806284" y="2416951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" idx="4"/>
              <a:endCxn id="4" idx="0"/>
            </p:cNvCxnSpPr>
            <p:nvPr/>
          </p:nvCxnSpPr>
          <p:spPr>
            <a:xfrm rot="5400000">
              <a:off x="1780770" y="3442597"/>
              <a:ext cx="5510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2"/>
              <a:endCxn id="6" idx="0"/>
            </p:cNvCxnSpPr>
            <p:nvPr/>
          </p:nvCxnSpPr>
          <p:spPr>
            <a:xfrm rot="5400000">
              <a:off x="1819094" y="4879065"/>
              <a:ext cx="469450" cy="4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7" idx="0"/>
            </p:cNvCxnSpPr>
            <p:nvPr/>
          </p:nvCxnSpPr>
          <p:spPr>
            <a:xfrm rot="5400000">
              <a:off x="1816595" y="6279707"/>
              <a:ext cx="4694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  <a:endCxn id="11" idx="0"/>
            </p:cNvCxnSpPr>
            <p:nvPr/>
          </p:nvCxnSpPr>
          <p:spPr>
            <a:xfrm rot="5400000">
              <a:off x="1816596" y="8790242"/>
              <a:ext cx="4694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2"/>
              <a:endCxn id="9" idx="0"/>
            </p:cNvCxnSpPr>
            <p:nvPr/>
          </p:nvCxnSpPr>
          <p:spPr>
            <a:xfrm rot="5400000">
              <a:off x="4657489" y="7594864"/>
              <a:ext cx="714380" cy="2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77"/>
            <p:cNvCxnSpPr>
              <a:stCxn id="4" idx="1"/>
              <a:endCxn id="10" idx="1"/>
            </p:cNvCxnSpPr>
            <p:nvPr/>
          </p:nvCxnSpPr>
          <p:spPr>
            <a:xfrm rot="10800000" flipH="1" flipV="1">
              <a:off x="933667" y="4182491"/>
              <a:ext cx="132906" cy="3980118"/>
            </a:xfrm>
            <a:prstGeom prst="bentConnector3">
              <a:avLst>
                <a:gd name="adj1" fmla="val -172001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77"/>
            <p:cNvCxnSpPr>
              <a:stCxn id="7" idx="3"/>
              <a:endCxn id="9" idx="2"/>
            </p:cNvCxnSpPr>
            <p:nvPr/>
          </p:nvCxnSpPr>
          <p:spPr>
            <a:xfrm>
              <a:off x="3036067" y="6907341"/>
              <a:ext cx="1762955" cy="126036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77"/>
            <p:cNvCxnSpPr>
              <a:stCxn id="6" idx="3"/>
              <a:endCxn id="8" idx="0"/>
            </p:cNvCxnSpPr>
            <p:nvPr/>
          </p:nvCxnSpPr>
          <p:spPr>
            <a:xfrm>
              <a:off x="3173970" y="5580635"/>
              <a:ext cx="1842051" cy="87256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77"/>
            <p:cNvCxnSpPr>
              <a:stCxn id="9" idx="6"/>
              <a:endCxn id="3" idx="5"/>
            </p:cNvCxnSpPr>
            <p:nvPr/>
          </p:nvCxnSpPr>
          <p:spPr>
            <a:xfrm flipH="1" flipV="1">
              <a:off x="2901284" y="2917017"/>
              <a:ext cx="2326366" cy="5250693"/>
            </a:xfrm>
            <a:prstGeom prst="bentConnector3">
              <a:avLst>
                <a:gd name="adj1" fmla="val -42581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85794" y="4810124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4554" y="4738686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27037" y="5083734"/>
              <a:ext cx="659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False</a:t>
              </a:r>
              <a:endParaRPr lang="en-US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71678" y="6083866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smtClean="0"/>
                <a:t>True</a:t>
              </a:r>
              <a:endParaRPr lang="en-US" i="1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4286256" y="523844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Guess a Integer Number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12920" y="738158"/>
            <a:ext cx="1303334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8703" y="1523976"/>
            <a:ext cx="257176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r>
              <a:rPr lang="en-IN" dirty="0" smtClean="0"/>
              <a:t> = [4,5,7,8,9]</a:t>
            </a:r>
          </a:p>
          <a:p>
            <a:pPr algn="ctr"/>
            <a:r>
              <a:rPr lang="en-IN" dirty="0" err="1" smtClean="0"/>
              <a:t>length_of_my_cards</a:t>
            </a:r>
            <a:r>
              <a:rPr lang="en-IN" dirty="0" smtClean="0"/>
              <a:t> = 5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28670" y="2452670"/>
            <a:ext cx="307183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in_card</a:t>
            </a:r>
            <a:r>
              <a:rPr lang="en-IN" dirty="0" smtClean="0"/>
              <a:t> = 6, flag = 0, </a:t>
            </a:r>
            <a:r>
              <a:rPr lang="en-IN" dirty="0" err="1" smtClean="0"/>
              <a:t>i</a:t>
            </a:r>
            <a:r>
              <a:rPr lang="en-IN" dirty="0" smtClean="0"/>
              <a:t>=0, j =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1546" y="3167050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temp_cards</a:t>
            </a:r>
            <a:r>
              <a:rPr lang="en-IN" dirty="0" smtClean="0"/>
              <a:t> = [0,0,0,0,0,0] </a:t>
            </a:r>
            <a:endParaRPr lang="en-US" dirty="0"/>
          </a:p>
        </p:txBody>
      </p:sp>
      <p:sp>
        <p:nvSpPr>
          <p:cNvPr id="7" name="Flowchart: Display 6"/>
          <p:cNvSpPr/>
          <p:nvPr/>
        </p:nvSpPr>
        <p:spPr>
          <a:xfrm>
            <a:off x="1734822" y="3952868"/>
            <a:ext cx="1459530" cy="50006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my_cards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1546" y="4738686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cur_card</a:t>
            </a:r>
            <a:r>
              <a:rPr lang="en-IN" dirty="0" smtClean="0"/>
              <a:t> = </a:t>
            </a:r>
            <a:r>
              <a:rPr lang="en-IN" dirty="0" err="1" smtClean="0"/>
              <a:t>my_cards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142984" y="5524504"/>
            <a:ext cx="2643206" cy="114300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err="1" smtClean="0"/>
              <a:t>cur_card</a:t>
            </a:r>
            <a:r>
              <a:rPr lang="en-IN" dirty="0" smtClean="0"/>
              <a:t> &lt; </a:t>
            </a:r>
            <a:r>
              <a:rPr lang="en-IN" dirty="0" err="1" smtClean="0"/>
              <a:t>in_card</a:t>
            </a:r>
            <a:endParaRPr lang="en-IN" dirty="0" smtClean="0"/>
          </a:p>
          <a:p>
            <a:pPr algn="ctr"/>
            <a:r>
              <a:rPr lang="en-IN" dirty="0" smtClean="0"/>
              <a:t>?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71546" y="7024702"/>
            <a:ext cx="278608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err="1" smtClean="0"/>
              <a:t>temp_cards</a:t>
            </a:r>
            <a:r>
              <a:rPr lang="en-IN" dirty="0" smtClean="0"/>
              <a:t>[j] = </a:t>
            </a:r>
            <a:r>
              <a:rPr lang="en-IN" dirty="0" err="1" smtClean="0"/>
              <a:t>my_cards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 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4000480" y="6453198"/>
            <a:ext cx="2000288" cy="114300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flag = 0</a:t>
            </a:r>
          </a:p>
          <a:p>
            <a:pPr algn="ctr"/>
            <a:r>
              <a:rPr lang="en-IN" dirty="0" smtClean="0"/>
              <a:t>?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" idx="4"/>
            <a:endCxn id="3" idx="0"/>
          </p:cNvCxnSpPr>
          <p:nvPr/>
        </p:nvCxnSpPr>
        <p:spPr>
          <a:xfrm rot="5400000">
            <a:off x="2321711" y="13811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5" idx="0"/>
          </p:cNvCxnSpPr>
          <p:nvPr/>
        </p:nvCxnSpPr>
        <p:spPr>
          <a:xfrm rot="5400000">
            <a:off x="2321711" y="230979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rot="5400000">
            <a:off x="2357430" y="3059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 rot="5400000">
            <a:off x="2321711" y="380999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 rot="5400000">
            <a:off x="2321711" y="4595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 rot="5400000">
            <a:off x="2321711" y="538162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 rot="5400000">
            <a:off x="2285992" y="684610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239954" y="8023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0" idx="2"/>
            <a:endCxn id="37" idx="0"/>
          </p:cNvCxnSpPr>
          <p:nvPr/>
        </p:nvCxnSpPr>
        <p:spPr>
          <a:xfrm rot="5400000">
            <a:off x="2210188" y="7768849"/>
            <a:ext cx="498480" cy="10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14620" y="659607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71942" y="566738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cxnSp>
        <p:nvCxnSpPr>
          <p:cNvPr id="43" name="Elbow Connector 77"/>
          <p:cNvCxnSpPr>
            <a:stCxn id="9" idx="3"/>
            <a:endCxn id="11" idx="0"/>
          </p:cNvCxnSpPr>
          <p:nvPr/>
        </p:nvCxnSpPr>
        <p:spPr>
          <a:xfrm>
            <a:off x="3786190" y="6096008"/>
            <a:ext cx="1214434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  <a:endCxn id="57" idx="0"/>
          </p:cNvCxnSpPr>
          <p:nvPr/>
        </p:nvCxnSpPr>
        <p:spPr>
          <a:xfrm rot="5400000">
            <a:off x="4780759" y="7803383"/>
            <a:ext cx="427042" cy="1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773622" y="8023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072206" y="8023248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C</a:t>
            </a:r>
            <a:endParaRPr lang="en-US" dirty="0"/>
          </a:p>
        </p:txBody>
      </p:sp>
      <p:cxnSp>
        <p:nvCxnSpPr>
          <p:cNvPr id="66" name="Elbow Connector 77"/>
          <p:cNvCxnSpPr>
            <a:stCxn id="11" idx="3"/>
            <a:endCxn id="61" idx="0"/>
          </p:cNvCxnSpPr>
          <p:nvPr/>
        </p:nvCxnSpPr>
        <p:spPr>
          <a:xfrm>
            <a:off x="6000768" y="7024702"/>
            <a:ext cx="285752" cy="9985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28604" y="802483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dirty="0" smtClean="0"/>
              <a:t>D</a:t>
            </a:r>
            <a:endParaRPr lang="en-US" dirty="0"/>
          </a:p>
        </p:txBody>
      </p:sp>
      <p:cxnSp>
        <p:nvCxnSpPr>
          <p:cNvPr id="70" name="Elbow Connector 77"/>
          <p:cNvCxnSpPr>
            <a:stCxn id="69" idx="0"/>
            <a:endCxn id="8" idx="1"/>
          </p:cNvCxnSpPr>
          <p:nvPr/>
        </p:nvCxnSpPr>
        <p:spPr>
          <a:xfrm rot="5400000" flipH="1" flipV="1">
            <a:off x="-660825" y="6292463"/>
            <a:ext cx="3036115" cy="428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286256" y="523844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a card in a list of sorted cards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14818" y="759620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57892" y="6524636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583</Words>
  <Application>Microsoft Office PowerPoint</Application>
  <PresentationFormat>A4 Paper (210x297 mm)</PresentationFormat>
  <Paragraphs>236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Rajasekaran S</cp:lastModifiedBy>
  <cp:revision>131</cp:revision>
  <dcterms:created xsi:type="dcterms:W3CDTF">2018-09-10T06:35:05Z</dcterms:created>
  <dcterms:modified xsi:type="dcterms:W3CDTF">2018-09-24T08:16:08Z</dcterms:modified>
</cp:coreProperties>
</file>