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4" r:id="rId12"/>
    <p:sldId id="286" r:id="rId13"/>
    <p:sldId id="287" r:id="rId14"/>
    <p:sldId id="288" r:id="rId15"/>
    <p:sldId id="290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3" r:id="rId29"/>
    <p:sldId id="304" r:id="rId30"/>
    <p:sldId id="305" r:id="rId31"/>
    <p:sldId id="306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 By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43504" y="1600200"/>
            <a:ext cx="3543296" cy="4525963"/>
          </a:xfrm>
        </p:spPr>
        <p:txBody>
          <a:bodyPr/>
          <a:lstStyle/>
          <a:p>
            <a:r>
              <a:rPr lang="en-IN" dirty="0" smtClean="0"/>
              <a:t>Value of a is never changed.</a:t>
            </a:r>
          </a:p>
          <a:p>
            <a:r>
              <a:rPr lang="en-IN" dirty="0" smtClean="0"/>
              <a:t>Value of a is copied to b.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47625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the reference of the actual parameter is passed.</a:t>
            </a:r>
          </a:p>
          <a:p>
            <a:r>
              <a:rPr lang="en-IN" dirty="0" smtClean="0"/>
              <a:t>So change of value of formal parameters affects actual parameters value. </a:t>
            </a:r>
          </a:p>
          <a:p>
            <a:r>
              <a:rPr lang="en-IN" dirty="0" smtClean="0"/>
              <a:t>Ex</a:t>
            </a:r>
          </a:p>
          <a:p>
            <a:pPr lvl="1"/>
            <a:r>
              <a:rPr lang="en-IN" dirty="0" smtClean="0"/>
              <a:t>Changing the list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 By </a:t>
            </a:r>
            <a:r>
              <a:rPr lang="en-IN" dirty="0" smtClean="0"/>
              <a:t>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43504" y="1600200"/>
            <a:ext cx="3543296" cy="4525963"/>
          </a:xfrm>
        </p:spPr>
        <p:txBody>
          <a:bodyPr/>
          <a:lstStyle/>
          <a:p>
            <a:r>
              <a:rPr lang="en-IN" dirty="0" smtClean="0"/>
              <a:t>Value of a is changed.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46386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the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a variable refers to the places that we can see or access a variable.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we define a variable on the top of the script or module, the variable is called global variable.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variables that are defined inside a class or function is called local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4" y="1600200"/>
            <a:ext cx="3543296" cy="4525963"/>
          </a:xfrm>
        </p:spPr>
        <p:txBody>
          <a:bodyPr/>
          <a:lstStyle/>
          <a:p>
            <a:r>
              <a:rPr lang="en-IN" dirty="0" smtClean="0"/>
              <a:t>Var2 is local variable of </a:t>
            </a:r>
            <a:r>
              <a:rPr lang="en-IN" dirty="0" err="1" smtClean="0"/>
              <a:t>myfunction</a:t>
            </a:r>
            <a:r>
              <a:rPr lang="en-IN" dirty="0" smtClean="0"/>
              <a:t> block</a:t>
            </a:r>
          </a:p>
          <a:p>
            <a:r>
              <a:rPr lang="en-IN" dirty="0" smtClean="0"/>
              <a:t>It cannot be accessed or referred outside of the function block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40576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4" y="1600200"/>
            <a:ext cx="3543296" cy="4525963"/>
          </a:xfrm>
        </p:spPr>
        <p:txBody>
          <a:bodyPr/>
          <a:lstStyle/>
          <a:p>
            <a:r>
              <a:rPr lang="en-IN" dirty="0" smtClean="0"/>
              <a:t>Var2 Displayed inside the function block.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42386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Scope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4733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86380" y="1643050"/>
            <a:ext cx="3543296" cy="4525963"/>
          </a:xfrm>
        </p:spPr>
        <p:txBody>
          <a:bodyPr/>
          <a:lstStyle/>
          <a:p>
            <a:r>
              <a:rPr lang="en-IN" dirty="0" smtClean="0"/>
              <a:t>Var1 can be accessed anywhere in the program.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Scope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86380" y="1643050"/>
            <a:ext cx="3543296" cy="4525963"/>
          </a:xfrm>
        </p:spPr>
        <p:txBody>
          <a:bodyPr/>
          <a:lstStyle/>
          <a:p>
            <a:r>
              <a:rPr lang="en-IN" dirty="0" smtClean="0"/>
              <a:t>Change of global variables inside block won’t affect the actual value.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775" y="1612312"/>
            <a:ext cx="4610168" cy="505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one function from another is called composition. If F(x) and G(x) are two functions then its composition is given as F(G(x)).</a:t>
            </a:r>
          </a:p>
          <a:p>
            <a:r>
              <a:rPr lang="en-US" dirty="0" smtClean="0"/>
              <a:t> That is passing result of one function as argument to the other function is known as function composition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calls chained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867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857224" y="4214818"/>
            <a:ext cx="7643866" cy="571504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40" y="1643050"/>
            <a:ext cx="2214578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604" y="2571744"/>
            <a:ext cx="2786082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Conditional Control flow Statements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3438" y="2571744"/>
            <a:ext cx="2786082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Unconditional Control flow Statements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96" y="4143380"/>
            <a:ext cx="221457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Decision Making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488" y="4143380"/>
            <a:ext cx="128588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Looping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7686" y="4143380"/>
            <a:ext cx="128588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Branching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4876" y="5143512"/>
            <a:ext cx="128588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continue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143636" y="5143512"/>
            <a:ext cx="128588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break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572396" y="5143512"/>
            <a:ext cx="128588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pass</a:t>
            </a:r>
            <a:endParaRPr lang="en-US" b="1" dirty="0"/>
          </a:p>
        </p:txBody>
      </p:sp>
      <p:cxnSp>
        <p:nvCxnSpPr>
          <p:cNvPr id="14" name="Elbow Connector 13"/>
          <p:cNvCxnSpPr>
            <a:stCxn id="4" idx="2"/>
            <a:endCxn id="5" idx="0"/>
          </p:cNvCxnSpPr>
          <p:nvPr/>
        </p:nvCxnSpPr>
        <p:spPr>
          <a:xfrm rot="5400000">
            <a:off x="3428992" y="1750207"/>
            <a:ext cx="357190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16200000" flipH="1">
            <a:off x="4964909" y="1500174"/>
            <a:ext cx="35719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7" idx="0"/>
          </p:cNvCxnSpPr>
          <p:nvPr/>
        </p:nvCxnSpPr>
        <p:spPr>
          <a:xfrm rot="5400000">
            <a:off x="1857356" y="3036091"/>
            <a:ext cx="785818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8" idx="0"/>
          </p:cNvCxnSpPr>
          <p:nvPr/>
        </p:nvCxnSpPr>
        <p:spPr>
          <a:xfrm rot="16200000" flipH="1">
            <a:off x="2839628" y="3482578"/>
            <a:ext cx="785818" cy="5357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9" idx="0"/>
          </p:cNvCxnSpPr>
          <p:nvPr/>
        </p:nvCxnSpPr>
        <p:spPr>
          <a:xfrm rot="16200000" flipH="1">
            <a:off x="3589727" y="2732479"/>
            <a:ext cx="785818" cy="20359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10" idx="0"/>
          </p:cNvCxnSpPr>
          <p:nvPr/>
        </p:nvCxnSpPr>
        <p:spPr>
          <a:xfrm rot="5400000">
            <a:off x="4804174" y="3911207"/>
            <a:ext cx="1785950" cy="678661"/>
          </a:xfrm>
          <a:prstGeom prst="bentConnector3">
            <a:avLst>
              <a:gd name="adj1" fmla="val 841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11" idx="0"/>
          </p:cNvCxnSpPr>
          <p:nvPr/>
        </p:nvCxnSpPr>
        <p:spPr>
          <a:xfrm rot="16200000" flipH="1">
            <a:off x="5518553" y="3875487"/>
            <a:ext cx="1785950" cy="75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12" idx="0"/>
          </p:cNvCxnSpPr>
          <p:nvPr/>
        </p:nvCxnSpPr>
        <p:spPr>
          <a:xfrm rot="16200000" flipH="1">
            <a:off x="6232933" y="3161107"/>
            <a:ext cx="1785950" cy="21788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Anonymous Functions</a:t>
            </a:r>
            <a:br>
              <a:rPr lang="en-IN" dirty="0" smtClean="0"/>
            </a:br>
            <a:r>
              <a:rPr lang="en-IN" sz="3600" b="1" i="1" dirty="0" smtClean="0"/>
              <a:t>[Python Lambda’s]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This function can have any number of arguments but only one expression, which is evaluated and returned.</a:t>
            </a:r>
          </a:p>
          <a:p>
            <a:pPr fontAlgn="base"/>
            <a:r>
              <a:rPr lang="en-US" dirty="0" smtClean="0"/>
              <a:t>One is free to use lambda functions wherever function objects are required.</a:t>
            </a:r>
          </a:p>
          <a:p>
            <a:pPr fontAlgn="base"/>
            <a:r>
              <a:rPr lang="en-US" dirty="0" smtClean="0"/>
              <a:t>You need to keep in your knowledge that lambda functions are syntactically restricted to a single expression.</a:t>
            </a:r>
          </a:p>
          <a:p>
            <a:pPr fontAlgn="base"/>
            <a:r>
              <a:rPr lang="en-US" dirty="0" smtClean="0"/>
              <a:t>It has various uses in particular fields of programming besides other types of expressions in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5357850" cy="50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Recursive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in which a function calls itself directly or indirectly is called recursion and the corresponding function is called as recursive function.</a:t>
            </a:r>
          </a:p>
          <a:p>
            <a:r>
              <a:rPr lang="en-IN" dirty="0" smtClean="0"/>
              <a:t>Ex:</a:t>
            </a:r>
          </a:p>
          <a:p>
            <a:pPr lvl="1"/>
            <a:r>
              <a:rPr lang="en-IN" dirty="0" smtClean="0"/>
              <a:t>Finding Factorial of a number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Finding Factorial of a number using recursive function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39206" cy="480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928926" y="2857496"/>
            <a:ext cx="3643338" cy="571504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972800" cy="47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 descr="https://4.bp.blogspot.com/-sgP0aAoWN9A/WDLTqafcLDI/AAAAAAAACoA/s2rFGBG6aoAUT3jJ1TamZs94x3cXN2N2QCLcB/s320/Binary_search_into_arra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428868"/>
            <a:ext cx="3048000" cy="1943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String is sequential collection of characters.</a:t>
            </a:r>
          </a:p>
          <a:p>
            <a:r>
              <a:rPr lang="en-IN" dirty="0" smtClean="0"/>
              <a:t>It is collections of alphabets, numbers, special characters.</a:t>
            </a:r>
          </a:p>
          <a:p>
            <a:r>
              <a:rPr lang="en-IN" dirty="0" smtClean="0"/>
              <a:t>It is represented with double quotes (“”)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“Hello World</a:t>
            </a:r>
          </a:p>
          <a:p>
            <a:pPr lvl="1"/>
            <a:r>
              <a:rPr lang="en-IN" dirty="0" smtClean="0"/>
              <a:t>” 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 printing</a:t>
            </a:r>
          </a:p>
          <a:p>
            <a:r>
              <a:rPr lang="en-IN" dirty="0" smtClean="0"/>
              <a:t>String slicing</a:t>
            </a:r>
          </a:p>
          <a:p>
            <a:r>
              <a:rPr lang="en-IN" dirty="0" smtClean="0"/>
              <a:t>Printing each character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Capitalizes </a:t>
            </a:r>
            <a:r>
              <a:rPr lang="en-US" dirty="0" smtClean="0"/>
              <a:t>first letter of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center(width, </a:t>
            </a:r>
            <a:r>
              <a:rPr lang="en-US" dirty="0" err="1" smtClean="0"/>
              <a:t>fillchar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/>
              <a:t>a space-padded string with the original string centered to a total of width columns</a:t>
            </a:r>
            <a:r>
              <a:rPr lang="en-US" dirty="0" smtClean="0"/>
              <a:t>.</a:t>
            </a:r>
          </a:p>
          <a:p>
            <a:r>
              <a:rPr lang="en-IN" dirty="0" smtClean="0"/>
              <a:t>count(sub)</a:t>
            </a:r>
          </a:p>
          <a:p>
            <a:pPr lvl="1"/>
            <a:r>
              <a:rPr lang="en-US" dirty="0" smtClean="0"/>
              <a:t>Count number of occurrences of sub in string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 smtClean="0"/>
              <a:t>if </a:t>
            </a:r>
            <a:r>
              <a:rPr lang="en-US" dirty="0" err="1" smtClean="0"/>
              <a:t>str</a:t>
            </a:r>
            <a:r>
              <a:rPr lang="en-US" dirty="0" smtClean="0"/>
              <a:t> occurs in string or in a substring of string </a:t>
            </a:r>
            <a:r>
              <a:rPr lang="en-US" dirty="0" smtClean="0"/>
              <a:t>returns </a:t>
            </a:r>
            <a:r>
              <a:rPr lang="en-US" dirty="0" smtClean="0"/>
              <a:t>index if found and -1 otherwise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index(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as find(), but raises an exception if </a:t>
            </a:r>
            <a:r>
              <a:rPr lang="en-US" dirty="0" err="1" smtClean="0"/>
              <a:t>str</a:t>
            </a:r>
            <a:r>
              <a:rPr lang="en-US" dirty="0" smtClean="0"/>
              <a:t> not found.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isalnum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/>
              <a:t>true if string has at least 1 character and all characters are alphanumeric and false otherwise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isalpha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/>
              <a:t>true if string has at least 1 character and all characters are alphabetic and false otherwise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isdigit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/>
              <a:t>true if string contains only digits and false otherwise.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Pass is statement that deliberately defining to ignore the statement while interpreting.</a:t>
            </a:r>
          </a:p>
          <a:p>
            <a:r>
              <a:rPr lang="en-IN" dirty="0" smtClean="0"/>
              <a:t>Pass sometime’s used as place holder statements in a block.</a:t>
            </a:r>
          </a:p>
          <a:p>
            <a:r>
              <a:rPr lang="en-IN" dirty="0" smtClean="0"/>
              <a:t>When pass encountered in a block. It ignores the line and moves to next line.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lower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 smtClean="0"/>
              <a:t>all uppercase letters in string to lowercase</a:t>
            </a:r>
            <a:r>
              <a:rPr lang="en-US" dirty="0" smtClean="0"/>
              <a:t>.</a:t>
            </a:r>
          </a:p>
          <a:p>
            <a:pPr fontAlgn="t"/>
            <a:r>
              <a:rPr lang="en-US" dirty="0" err="1" smtClean="0"/>
              <a:t>r</a:t>
            </a:r>
            <a:r>
              <a:rPr lang="en-US" dirty="0" err="1" smtClean="0"/>
              <a:t>find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 fontAlgn="t"/>
            <a:r>
              <a:rPr lang="en-US" dirty="0" smtClean="0"/>
              <a:t>Same </a:t>
            </a:r>
            <a:r>
              <a:rPr lang="en-US" dirty="0" smtClean="0"/>
              <a:t>as find(), but search backwards in string.</a:t>
            </a:r>
          </a:p>
          <a:p>
            <a:pPr fontAlgn="t"/>
            <a:r>
              <a:rPr lang="en-US" dirty="0" err="1" smtClean="0"/>
              <a:t>rindex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 fontAlgn="t"/>
            <a:r>
              <a:rPr lang="en-US" dirty="0" smtClean="0"/>
              <a:t>Same </a:t>
            </a:r>
            <a:r>
              <a:rPr lang="en-US" dirty="0" smtClean="0"/>
              <a:t>as index(), but search backwards in string.</a:t>
            </a:r>
          </a:p>
          <a:p>
            <a:r>
              <a:rPr lang="en-IN" dirty="0" smtClean="0"/>
              <a:t>split(delimiter)</a:t>
            </a:r>
          </a:p>
          <a:p>
            <a:pPr lvl="1"/>
            <a:r>
              <a:rPr lang="en-IN" dirty="0" smtClean="0"/>
              <a:t>It splits string based on delimiter and return list of strings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Array’s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block without pass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00076" y="1541926"/>
            <a:ext cx="4400552" cy="460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72066" y="1600200"/>
            <a:ext cx="3757610" cy="4543444"/>
          </a:xfrm>
        </p:spPr>
        <p:txBody>
          <a:bodyPr/>
          <a:lstStyle/>
          <a:p>
            <a:pPr algn="just"/>
            <a:r>
              <a:rPr lang="en-IN" dirty="0" smtClean="0"/>
              <a:t>We have an error because, If block requires at least one line of statement after the expression.</a:t>
            </a:r>
          </a:p>
          <a:p>
            <a:pPr algn="just"/>
            <a:r>
              <a:rPr lang="en-IN" dirty="0" smtClean="0"/>
              <a:t>We can put pass instead of anything.</a:t>
            </a:r>
          </a:p>
          <a:p>
            <a:pPr algn="just"/>
            <a:r>
              <a:rPr lang="en-IN" dirty="0" smtClean="0"/>
              <a:t>Pass will do nothing.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block </a:t>
            </a:r>
            <a:r>
              <a:rPr lang="en-IN" dirty="0" smtClean="0"/>
              <a:t>with </a:t>
            </a:r>
            <a:r>
              <a:rPr lang="en-IN" dirty="0" smtClean="0"/>
              <a:t>pass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72066" y="1600200"/>
            <a:ext cx="3757610" cy="4543444"/>
          </a:xfrm>
        </p:spPr>
        <p:txBody>
          <a:bodyPr/>
          <a:lstStyle/>
          <a:p>
            <a:pPr algn="just"/>
            <a:r>
              <a:rPr lang="en-IN" dirty="0" smtClean="0"/>
              <a:t>pass helped to solve the issue.</a:t>
            </a:r>
          </a:p>
          <a:p>
            <a:pPr algn="just"/>
            <a:r>
              <a:rPr lang="en-IN" dirty="0" smtClean="0"/>
              <a:t>It act as place holder.</a:t>
            </a:r>
          </a:p>
          <a:p>
            <a:pPr algn="just"/>
            <a:r>
              <a:rPr lang="en-IN" dirty="0" smtClean="0"/>
              <a:t>It can be used with function definitions too.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28289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Functions are a block of code that does some specific operations.</a:t>
            </a:r>
          </a:p>
          <a:p>
            <a:r>
              <a:rPr lang="en-IN" dirty="0" smtClean="0"/>
              <a:t>It ensures modularity and reusability of the program.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</a:t>
            </a:r>
            <a:r>
              <a:rPr lang="en-IN" dirty="0" smtClean="0"/>
              <a:t>ef </a:t>
            </a:r>
            <a:r>
              <a:rPr lang="en-IN" dirty="0" err="1" smtClean="0"/>
              <a:t>function_name</a:t>
            </a:r>
            <a:r>
              <a:rPr lang="en-IN" dirty="0" smtClean="0"/>
              <a:t>(parameters):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   ...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   function block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   ... 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  return value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Parameters are variables that receives values also known as formal parameters.</a:t>
            </a:r>
          </a:p>
          <a:p>
            <a:r>
              <a:rPr lang="en-IN" dirty="0" smtClean="0"/>
              <a:t>Sometimes values are passed as variables.</a:t>
            </a:r>
          </a:p>
          <a:p>
            <a:r>
              <a:rPr lang="en-IN" dirty="0" smtClean="0"/>
              <a:t>Variables used in function call is known as arguments it is also known as actual parameters.</a:t>
            </a:r>
          </a:p>
          <a:p>
            <a:r>
              <a:rPr lang="en-IN" dirty="0" smtClean="0"/>
              <a:t>Types</a:t>
            </a:r>
          </a:p>
          <a:p>
            <a:pPr lvl="1"/>
            <a:r>
              <a:rPr lang="en-IN" dirty="0" smtClean="0"/>
              <a:t>Formal Parameters</a:t>
            </a:r>
          </a:p>
          <a:p>
            <a:pPr lvl="1"/>
            <a:r>
              <a:rPr lang="en-IN" dirty="0" smtClean="0"/>
              <a:t>Actual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process for copying value from actual parameter to formal parameter.</a:t>
            </a:r>
          </a:p>
          <a:p>
            <a:r>
              <a:rPr lang="en-IN" dirty="0" smtClean="0"/>
              <a:t>Actual parameter won’t be affected.</a:t>
            </a:r>
          </a:p>
          <a:p>
            <a:r>
              <a:rPr lang="en-IN" dirty="0" smtClean="0"/>
              <a:t>Ex</a:t>
            </a:r>
          </a:p>
          <a:p>
            <a:pPr lvl="1"/>
            <a:r>
              <a:rPr lang="en-IN" dirty="0" smtClean="0"/>
              <a:t>Changing the value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659</TotalTime>
  <Words>821</Words>
  <Application>Microsoft Office PowerPoint</Application>
  <PresentationFormat>On-screen Show (4:3)</PresentationFormat>
  <Paragraphs>137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Py-Template</vt:lpstr>
      <vt:lpstr>GE8151 Problem Solving  and Python Programming</vt:lpstr>
      <vt:lpstr>Control Statements</vt:lpstr>
      <vt:lpstr>pass</vt:lpstr>
      <vt:lpstr>If block without pass</vt:lpstr>
      <vt:lpstr>If block with pass</vt:lpstr>
      <vt:lpstr>Functions</vt:lpstr>
      <vt:lpstr>Syntax</vt:lpstr>
      <vt:lpstr>Parameters</vt:lpstr>
      <vt:lpstr>Pass by Value</vt:lpstr>
      <vt:lpstr>Pass By Value</vt:lpstr>
      <vt:lpstr>Pass by Reference</vt:lpstr>
      <vt:lpstr>Pass By Reference</vt:lpstr>
      <vt:lpstr>Scope of the Variables</vt:lpstr>
      <vt:lpstr>Local Variables</vt:lpstr>
      <vt:lpstr>Local Variables</vt:lpstr>
      <vt:lpstr>Global Scope</vt:lpstr>
      <vt:lpstr>Global Scope</vt:lpstr>
      <vt:lpstr>Function Composition</vt:lpstr>
      <vt:lpstr>Function calls chained</vt:lpstr>
      <vt:lpstr>Anonymous Functions [Python Lambda’s]</vt:lpstr>
      <vt:lpstr>Example</vt:lpstr>
      <vt:lpstr>Recursive functions </vt:lpstr>
      <vt:lpstr>Finding Factorial of a number using recursive function</vt:lpstr>
      <vt:lpstr>Binary Search</vt:lpstr>
      <vt:lpstr>Strings</vt:lpstr>
      <vt:lpstr>String Operations</vt:lpstr>
      <vt:lpstr>Important String functions</vt:lpstr>
      <vt:lpstr>Important String functions</vt:lpstr>
      <vt:lpstr>Important String functions</vt:lpstr>
      <vt:lpstr>Important String functions</vt:lpstr>
      <vt:lpstr>Array’s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237</cp:revision>
  <dcterms:created xsi:type="dcterms:W3CDTF">2018-09-03T03:50:11Z</dcterms:created>
  <dcterms:modified xsi:type="dcterms:W3CDTF">2018-10-25T20:38:27Z</dcterms:modified>
</cp:coreProperties>
</file>