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4" r:id="rId3"/>
    <p:sldId id="275" r:id="rId4"/>
    <p:sldId id="276" r:id="rId5"/>
    <p:sldId id="277" r:id="rId6"/>
    <p:sldId id="279" r:id="rId7"/>
    <p:sldId id="280" r:id="rId8"/>
    <p:sldId id="281" r:id="rId9"/>
    <p:sldId id="282" r:id="rId10"/>
    <p:sldId id="283" r:id="rId11"/>
    <p:sldId id="284"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86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5075B-F3F0-4441-A1BD-B7B515B708FF}" type="datetimeFigureOut">
              <a:rPr lang="en-US" smtClean="0"/>
              <a:pPr/>
              <a:t>10/8/2018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9046D-0A48-46A7-81AC-1A4C0754FE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1">
            <a:schemeClr val="accent3"/>
          </a:lnRef>
          <a:fillRef idx="2">
            <a:schemeClr val="accent3"/>
          </a:fillRef>
          <a:effectRef idx="1">
            <a:schemeClr val="accent3"/>
          </a:effectRef>
          <a:fontRef idx="none"/>
        </p:style>
        <p:txBody>
          <a:bodyPr/>
          <a:lstStyle>
            <a:lvl1pPr>
              <a:defRPr>
                <a:latin typeface="Cambria"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658DF8-B8C0-4C7F-85EB-B53A2DDD44A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58DF8-B8C0-4C7F-85EB-B53A2DDD44A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58DF8-B8C0-4C7F-85EB-B53A2DDD44A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58DF8-B8C0-4C7F-85EB-B53A2DDD44A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58DF8-B8C0-4C7F-85EB-B53A2DDD44A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658DF8-B8C0-4C7F-85EB-B53A2DDD44A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658DF8-B8C0-4C7F-85EB-B53A2DDD44A9}" type="datetimeFigureOut">
              <a:rPr lang="en-US" smtClean="0"/>
              <a:pPr/>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658DF8-B8C0-4C7F-85EB-B53A2DDD44A9}" type="datetimeFigureOut">
              <a:rPr lang="en-US" smtClean="0"/>
              <a:pPr/>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58DF8-B8C0-4C7F-85EB-B53A2DDD44A9}" type="datetimeFigureOut">
              <a:rPr lang="en-US" smtClean="0"/>
              <a:pPr/>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8DF8-B8C0-4C7F-85EB-B53A2DDD44A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8DF8-B8C0-4C7F-85EB-B53A2DDD44A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1E28F-C002-4096-B1E0-7EE74BFE7C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1">
            <a:schemeClr val="accent3"/>
          </a:lnRef>
          <a:fillRef idx="2">
            <a:schemeClr val="accent3"/>
          </a:fillRef>
          <a:effectRef idx="1">
            <a:schemeClr val="accent3"/>
          </a:effectRef>
          <a:fontRef idx="none"/>
        </p:style>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8DF8-B8C0-4C7F-85EB-B53A2DDD44A9}" type="datetimeFigureOut">
              <a:rPr lang="en-US" smtClean="0"/>
              <a:pPr/>
              <a:t>10/8/2018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1E28F-C002-4096-B1E0-7EE74BFE7C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ithub.com/rajasekaranap" TargetMode="External"/><Relationship Id="rId2" Type="http://schemas.openxmlformats.org/officeDocument/2006/relationships/hyperlink" Target="mailto:proffraj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ithub.com/rajasekaranap" TargetMode="External"/><Relationship Id="rId2" Type="http://schemas.openxmlformats.org/officeDocument/2006/relationships/hyperlink" Target="mailto:proffraja@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752600"/>
          </a:xfrm>
        </p:spPr>
        <p:txBody>
          <a:bodyPr>
            <a:noAutofit/>
          </a:bodyPr>
          <a:lstStyle/>
          <a:p>
            <a:r>
              <a:rPr lang="en-IN" sz="3500" b="1" dirty="0" smtClean="0"/>
              <a:t>GE8151</a:t>
            </a:r>
            <a:r>
              <a:rPr lang="en-IN" sz="3500" dirty="0" smtClean="0"/>
              <a:t/>
            </a:r>
            <a:br>
              <a:rPr lang="en-IN" sz="3500" dirty="0" smtClean="0"/>
            </a:br>
            <a:r>
              <a:rPr lang="en-IN" sz="3500" dirty="0" smtClean="0"/>
              <a:t>Problem Solving  and Python Programming</a:t>
            </a:r>
            <a:endParaRPr lang="en-US" sz="3500" dirty="0"/>
          </a:p>
        </p:txBody>
      </p:sp>
      <p:sp>
        <p:nvSpPr>
          <p:cNvPr id="3" name="Subtitle 2"/>
          <p:cNvSpPr>
            <a:spLocks noGrp="1"/>
          </p:cNvSpPr>
          <p:nvPr>
            <p:ph type="subTitle" idx="1"/>
          </p:nvPr>
        </p:nvSpPr>
        <p:spPr>
          <a:xfrm>
            <a:off x="4038600" y="4191000"/>
            <a:ext cx="4191000" cy="1752600"/>
          </a:xfrm>
        </p:spPr>
        <p:txBody>
          <a:bodyPr>
            <a:normAutofit lnSpcReduction="10000"/>
          </a:bodyPr>
          <a:lstStyle/>
          <a:p>
            <a:pPr algn="r"/>
            <a:r>
              <a:rPr lang="en-US" sz="2200" dirty="0" err="1" smtClean="0">
                <a:solidFill>
                  <a:schemeClr val="tx1"/>
                </a:solidFill>
                <a:latin typeface="Cambria" pitchFamily="18" charset="0"/>
              </a:rPr>
              <a:t>Rajasekaran</a:t>
            </a:r>
            <a:r>
              <a:rPr lang="en-US" sz="2200" dirty="0" smtClean="0">
                <a:solidFill>
                  <a:schemeClr val="tx1"/>
                </a:solidFill>
                <a:latin typeface="Cambria" pitchFamily="18" charset="0"/>
              </a:rPr>
              <a:t> S</a:t>
            </a:r>
          </a:p>
          <a:p>
            <a:pPr algn="r"/>
            <a:r>
              <a:rPr lang="en-US" sz="1600" dirty="0" smtClean="0">
                <a:solidFill>
                  <a:schemeClr val="tx1"/>
                </a:solidFill>
                <a:latin typeface="Cambria" pitchFamily="18" charset="0"/>
              </a:rPr>
              <a:t>Assistant Professor,</a:t>
            </a:r>
          </a:p>
          <a:p>
            <a:pPr algn="r"/>
            <a:r>
              <a:rPr lang="en-US" sz="1600" dirty="0" smtClean="0">
                <a:solidFill>
                  <a:schemeClr val="tx1"/>
                </a:solidFill>
                <a:latin typeface="Cambria" pitchFamily="18" charset="0"/>
              </a:rPr>
              <a:t>Department of Information Technology,</a:t>
            </a:r>
          </a:p>
          <a:p>
            <a:pPr algn="r"/>
            <a:r>
              <a:rPr lang="en-US" sz="1600" dirty="0" err="1" smtClean="0">
                <a:solidFill>
                  <a:schemeClr val="tx1"/>
                </a:solidFill>
                <a:latin typeface="Cambria" pitchFamily="18" charset="0"/>
              </a:rPr>
              <a:t>KGiSL</a:t>
            </a:r>
            <a:r>
              <a:rPr lang="en-US" sz="1600" dirty="0" smtClean="0">
                <a:solidFill>
                  <a:schemeClr val="tx1"/>
                </a:solidFill>
                <a:latin typeface="Cambria" pitchFamily="18" charset="0"/>
              </a:rPr>
              <a:t> Institute of Technology,</a:t>
            </a:r>
          </a:p>
          <a:p>
            <a:pPr algn="r"/>
            <a:r>
              <a:rPr lang="en-US" sz="1600" dirty="0" smtClean="0">
                <a:solidFill>
                  <a:schemeClr val="tx1"/>
                </a:solidFill>
              </a:rPr>
              <a:t>email: </a:t>
            </a:r>
            <a:r>
              <a:rPr lang="en-US" sz="1600" dirty="0" smtClean="0">
                <a:solidFill>
                  <a:schemeClr val="tx1"/>
                </a:solidFill>
                <a:hlinkClick r:id="rId2"/>
              </a:rPr>
              <a:t>proffraja@gmail.com</a:t>
            </a:r>
            <a:endParaRPr lang="en-US" sz="1600" dirty="0" smtClean="0">
              <a:solidFill>
                <a:schemeClr val="tx1"/>
              </a:solidFill>
            </a:endParaRPr>
          </a:p>
          <a:p>
            <a:pPr lvl="0" algn="r"/>
            <a:r>
              <a:rPr lang="en-US" sz="1600" dirty="0" err="1" smtClean="0"/>
              <a:t>Github:</a:t>
            </a:r>
            <a:r>
              <a:rPr lang="en-US" sz="1600" dirty="0" err="1" smtClean="0">
                <a:hlinkClick r:id="rId3"/>
              </a:rPr>
              <a:t>www.github.com</a:t>
            </a:r>
            <a:r>
              <a:rPr lang="en-US" sz="1600" dirty="0" smtClean="0">
                <a:hlinkClick r:id="rId3"/>
              </a:rPr>
              <a:t>/</a:t>
            </a:r>
            <a:r>
              <a:rPr lang="en-US" sz="1600" dirty="0" err="1" smtClean="0">
                <a:hlinkClick r:id="rId3"/>
              </a:rPr>
              <a:t>rajasekaranap</a:t>
            </a:r>
            <a:endParaRPr lang="en-US" sz="1600" dirty="0" smtClean="0"/>
          </a:p>
          <a:p>
            <a:pPr algn="r"/>
            <a:endParaRPr lang="en-US" sz="1600" dirty="0">
              <a:solidFill>
                <a:schemeClr val="tx1"/>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Membership Operator</a:t>
            </a:r>
            <a:endParaRPr lang="en-US" dirty="0"/>
          </a:p>
        </p:txBody>
      </p:sp>
      <p:sp>
        <p:nvSpPr>
          <p:cNvPr id="4" name="Content Placeholder 4"/>
          <p:cNvSpPr>
            <a:spLocks noGrp="1"/>
          </p:cNvSpPr>
          <p:nvPr>
            <p:ph idx="1"/>
          </p:nvPr>
        </p:nvSpPr>
        <p:spPr>
          <a:xfrm>
            <a:off x="457200" y="1285860"/>
            <a:ext cx="8186766" cy="5072098"/>
          </a:xfrm>
        </p:spPr>
        <p:txBody>
          <a:bodyPr>
            <a:normAutofit fontScale="92500" lnSpcReduction="10000"/>
          </a:bodyPr>
          <a:lstStyle/>
          <a:p>
            <a:pPr algn="just"/>
            <a:r>
              <a:rPr lang="en-US" sz="3000" dirty="0" smtClean="0"/>
              <a:t>It is special type of operators it works on sequences. It checks for an item is present or not present in a sequence. The sequence can be anything lists, </a:t>
            </a:r>
            <a:r>
              <a:rPr lang="en-US" sz="3000" dirty="0" err="1" smtClean="0"/>
              <a:t>tuples</a:t>
            </a:r>
            <a:r>
              <a:rPr lang="en-US" sz="3000" dirty="0" smtClean="0"/>
              <a:t>, strings. There are two membership operators available.</a:t>
            </a:r>
          </a:p>
          <a:p>
            <a:r>
              <a:rPr lang="en-US" sz="2800" b="1" i="1" dirty="0" smtClean="0"/>
              <a:t>in</a:t>
            </a:r>
            <a:r>
              <a:rPr lang="en-US" sz="2800" dirty="0" smtClean="0"/>
              <a:t> = it checks for item is present in the sequence. If an item present it returns true else it returns false. </a:t>
            </a:r>
          </a:p>
          <a:p>
            <a:r>
              <a:rPr lang="en-US" sz="2800" b="1" i="1" dirty="0" smtClean="0"/>
              <a:t>not in</a:t>
            </a:r>
            <a:r>
              <a:rPr lang="en-US" sz="2800" dirty="0" smtClean="0"/>
              <a:t> = it checks for an item not present in the sequence. If not returns true else it returns false. </a:t>
            </a:r>
          </a:p>
          <a:p>
            <a:r>
              <a:rPr lang="en-US" sz="2800" b="1" dirty="0" err="1" smtClean="0"/>
              <a:t>Eg</a:t>
            </a:r>
            <a:r>
              <a:rPr lang="en-US" sz="2800" b="1" dirty="0" smtClean="0"/>
              <a:t>: </a:t>
            </a:r>
            <a:endParaRPr lang="en-US" sz="2800" dirty="0" smtClean="0"/>
          </a:p>
          <a:p>
            <a:pPr lvl="2">
              <a:buNone/>
            </a:pPr>
            <a:r>
              <a:rPr lang="en-US" sz="2000" dirty="0" err="1" smtClean="0"/>
              <a:t>alist</a:t>
            </a:r>
            <a:r>
              <a:rPr lang="en-US" sz="2000" dirty="0" smtClean="0"/>
              <a:t> = [1,4,5,6]</a:t>
            </a:r>
          </a:p>
          <a:p>
            <a:pPr lvl="2">
              <a:buNone/>
            </a:pPr>
            <a:r>
              <a:rPr lang="en-US" sz="2000" dirty="0" smtClean="0"/>
              <a:t>print( 4 in </a:t>
            </a:r>
            <a:r>
              <a:rPr lang="en-US" sz="2000" dirty="0" err="1" smtClean="0"/>
              <a:t>alist</a:t>
            </a:r>
            <a:r>
              <a:rPr lang="en-US" sz="2000" dirty="0" smtClean="0"/>
              <a:t> ) – True</a:t>
            </a:r>
          </a:p>
          <a:p>
            <a:pPr lvl="2">
              <a:buNone/>
            </a:pPr>
            <a:r>
              <a:rPr lang="en-US" sz="2000" dirty="0" smtClean="0"/>
              <a:t>print ( 10 not in </a:t>
            </a:r>
            <a:r>
              <a:rPr lang="en-US" sz="2000" dirty="0" err="1" smtClean="0"/>
              <a:t>alist</a:t>
            </a:r>
            <a:r>
              <a:rPr lang="en-US" sz="2000" dirty="0" smtClean="0"/>
              <a:t> ) – </a:t>
            </a:r>
            <a:r>
              <a:rPr lang="en-US" sz="2000" dirty="0" smtClean="0"/>
              <a:t>True</a:t>
            </a:r>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Identity Operator</a:t>
            </a:r>
            <a:endParaRPr lang="en-US" dirty="0"/>
          </a:p>
        </p:txBody>
      </p:sp>
      <p:sp>
        <p:nvSpPr>
          <p:cNvPr id="4" name="Content Placeholder 4"/>
          <p:cNvSpPr>
            <a:spLocks noGrp="1"/>
          </p:cNvSpPr>
          <p:nvPr>
            <p:ph idx="1"/>
          </p:nvPr>
        </p:nvSpPr>
        <p:spPr>
          <a:xfrm>
            <a:off x="457200" y="1285860"/>
            <a:ext cx="8186766" cy="5072098"/>
          </a:xfrm>
        </p:spPr>
        <p:txBody>
          <a:bodyPr>
            <a:normAutofit lnSpcReduction="10000"/>
          </a:bodyPr>
          <a:lstStyle/>
          <a:p>
            <a:pPr algn="just"/>
            <a:r>
              <a:rPr lang="en-US" sz="3000" dirty="0" smtClean="0"/>
              <a:t>The memory location of two objects [values or variable ] are compared by identity operator.</a:t>
            </a:r>
            <a:endParaRPr lang="en-US" sz="3000" dirty="0" smtClean="0"/>
          </a:p>
          <a:p>
            <a:pPr algn="just"/>
            <a:r>
              <a:rPr lang="en-US" sz="3000" dirty="0" smtClean="0"/>
              <a:t>There are two identity operators offered by python  </a:t>
            </a:r>
          </a:p>
          <a:p>
            <a:r>
              <a:rPr lang="en-US" sz="2800" b="1" i="1" dirty="0" smtClean="0"/>
              <a:t>is</a:t>
            </a:r>
            <a:r>
              <a:rPr lang="en-US" sz="2800" dirty="0" smtClean="0"/>
              <a:t> </a:t>
            </a:r>
            <a:r>
              <a:rPr lang="en-US" sz="2800" dirty="0" smtClean="0"/>
              <a:t>= </a:t>
            </a:r>
            <a:r>
              <a:rPr lang="en-US" sz="2800" dirty="0" smtClean="0"/>
              <a:t>It both values are equal then it </a:t>
            </a:r>
            <a:r>
              <a:rPr lang="en-US" sz="2800" dirty="0" smtClean="0"/>
              <a:t>evaluated </a:t>
            </a:r>
            <a:r>
              <a:rPr lang="en-US" sz="2800" dirty="0" smtClean="0"/>
              <a:t>as true else false.</a:t>
            </a:r>
            <a:endParaRPr lang="en-US" sz="2800" dirty="0" smtClean="0"/>
          </a:p>
          <a:p>
            <a:r>
              <a:rPr lang="en-US" sz="2800" b="1" i="1" dirty="0" smtClean="0"/>
              <a:t>Is not</a:t>
            </a:r>
            <a:r>
              <a:rPr lang="en-US" sz="2800" dirty="0" smtClean="0"/>
              <a:t> </a:t>
            </a:r>
            <a:r>
              <a:rPr lang="en-US" sz="2800" dirty="0" smtClean="0"/>
              <a:t>= It both values are </a:t>
            </a:r>
            <a:r>
              <a:rPr lang="en-US" sz="2800" dirty="0" smtClean="0"/>
              <a:t>not equal </a:t>
            </a:r>
            <a:r>
              <a:rPr lang="en-US" sz="2800" dirty="0" smtClean="0"/>
              <a:t>then it </a:t>
            </a:r>
            <a:r>
              <a:rPr lang="en-US" sz="2800" dirty="0" smtClean="0"/>
              <a:t>evaluated as true </a:t>
            </a:r>
            <a:r>
              <a:rPr lang="en-US" sz="2800" dirty="0" smtClean="0"/>
              <a:t>else false.</a:t>
            </a:r>
          </a:p>
          <a:p>
            <a:r>
              <a:rPr lang="en-US" sz="2800" b="1" dirty="0" err="1" smtClean="0"/>
              <a:t>Eg</a:t>
            </a:r>
            <a:r>
              <a:rPr lang="en-US" sz="2800" b="1" dirty="0" smtClean="0"/>
              <a:t>: </a:t>
            </a:r>
            <a:endParaRPr lang="en-US" sz="2800" dirty="0" smtClean="0"/>
          </a:p>
          <a:p>
            <a:pPr lvl="2">
              <a:buNone/>
            </a:pPr>
            <a:r>
              <a:rPr lang="en-US" sz="2000" dirty="0" smtClean="0"/>
              <a:t>A = 4</a:t>
            </a:r>
            <a:endParaRPr lang="en-US" sz="2000" dirty="0" smtClean="0"/>
          </a:p>
          <a:p>
            <a:pPr lvl="2">
              <a:buNone/>
            </a:pPr>
            <a:r>
              <a:rPr lang="en-US" sz="2000" dirty="0" smtClean="0"/>
              <a:t>print( </a:t>
            </a:r>
            <a:r>
              <a:rPr lang="en-US" sz="2000" dirty="0" smtClean="0"/>
              <a:t>a is 4) </a:t>
            </a:r>
            <a:r>
              <a:rPr lang="en-US" sz="2000" dirty="0" smtClean="0"/>
              <a:t>– True</a:t>
            </a:r>
          </a:p>
          <a:p>
            <a:pPr lvl="2">
              <a:buNone/>
            </a:pPr>
            <a:r>
              <a:rPr lang="en-US" sz="2000" dirty="0" smtClean="0"/>
              <a:t>print ( </a:t>
            </a:r>
            <a:r>
              <a:rPr lang="en-US" sz="2000" dirty="0" smtClean="0"/>
              <a:t>a is not 5 </a:t>
            </a:r>
            <a:r>
              <a:rPr lang="en-US" sz="2000" dirty="0" smtClean="0"/>
              <a:t>) – </a:t>
            </a:r>
            <a:r>
              <a:rPr lang="en-US" sz="2000" dirty="0" smtClean="0"/>
              <a:t>True</a:t>
            </a:r>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lstStyle/>
          <a:p>
            <a:r>
              <a:rPr lang="en-US" dirty="0" smtClean="0"/>
              <a:t>Thank You</a:t>
            </a:r>
            <a:endParaRPr lang="en-US" dirty="0"/>
          </a:p>
        </p:txBody>
      </p:sp>
      <p:sp>
        <p:nvSpPr>
          <p:cNvPr id="4" name="Subtitle 2"/>
          <p:cNvSpPr txBox="1">
            <a:spLocks/>
          </p:cNvSpPr>
          <p:nvPr/>
        </p:nvSpPr>
        <p:spPr>
          <a:xfrm>
            <a:off x="4038600" y="4191000"/>
            <a:ext cx="4191000" cy="1752600"/>
          </a:xfrm>
          <a:prstGeom prst="rect">
            <a:avLst/>
          </a:prstGeom>
        </p:spPr>
        <p:txBody>
          <a:bodyPr vert="horz" lIns="91440" tIns="45720" rIns="91440" bIns="45720" rtlCol="0">
            <a:normAutofit fontScale="92500" lnSpcReduction="10000"/>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2200" b="0" i="0" u="none" strike="noStrike" kern="1200" cap="none" spc="0" normalizeH="0" baseline="0" noProof="0" dirty="0" err="1" smtClean="0">
                <a:ln>
                  <a:noFill/>
                </a:ln>
                <a:solidFill>
                  <a:schemeClr val="tx1"/>
                </a:solidFill>
                <a:effectLst/>
                <a:uLnTx/>
                <a:uFillTx/>
                <a:latin typeface="Cambria" pitchFamily="18" charset="0"/>
                <a:ea typeface="+mn-ea"/>
                <a:cs typeface="+mn-cs"/>
              </a:rPr>
              <a:t>Rajasekaran</a:t>
            </a:r>
            <a:r>
              <a:rPr kumimoji="0" lang="en-US" sz="2200" b="0" i="0" u="none" strike="noStrike" kern="1200" cap="none" spc="0" normalizeH="0" baseline="0" noProof="0" dirty="0" smtClean="0">
                <a:ln>
                  <a:noFill/>
                </a:ln>
                <a:solidFill>
                  <a:schemeClr val="tx1"/>
                </a:solidFill>
                <a:effectLst/>
                <a:uLnTx/>
                <a:uFillTx/>
                <a:latin typeface="Cambria" pitchFamily="18" charset="0"/>
                <a:ea typeface="+mn-ea"/>
                <a:cs typeface="+mn-cs"/>
              </a:rPr>
              <a:t> S</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Assistant Professor,</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Department of Information Technology,</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err="1" smtClean="0">
                <a:ln>
                  <a:noFill/>
                </a:ln>
                <a:solidFill>
                  <a:schemeClr val="tx1"/>
                </a:solidFill>
                <a:effectLst/>
                <a:uLnTx/>
                <a:uFillTx/>
                <a:latin typeface="Cambria" pitchFamily="18" charset="0"/>
                <a:ea typeface="+mn-ea"/>
                <a:cs typeface="+mn-cs"/>
              </a:rPr>
              <a:t>KGiSL</a:t>
            </a: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 Institute of Technology,</a:t>
            </a:r>
          </a:p>
          <a:p>
            <a:pPr marL="342900" marR="0" lvl="0" indent="-342900" algn="r"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rPr>
              <a:t>email: </a:t>
            </a:r>
            <a:r>
              <a:rPr kumimoji="0" lang="en-US" sz="1600" b="0" i="0" u="none" strike="noStrike" kern="1200" cap="none" spc="0" normalizeH="0" baseline="0" noProof="0" dirty="0" smtClean="0">
                <a:ln>
                  <a:noFill/>
                </a:ln>
                <a:solidFill>
                  <a:schemeClr val="tx1"/>
                </a:solidFill>
                <a:effectLst/>
                <a:uLnTx/>
                <a:uFillTx/>
                <a:latin typeface="Cambria" pitchFamily="18" charset="0"/>
                <a:ea typeface="+mn-ea"/>
                <a:cs typeface="+mn-cs"/>
                <a:hlinkClick r:id="rId2"/>
              </a:rPr>
              <a:t>proffraja@gmail.com</a:t>
            </a:r>
            <a:endParaRPr lang="en-US" sz="1600" dirty="0" smtClean="0">
              <a:latin typeface="Cambria" pitchFamily="18" charset="0"/>
            </a:endParaRPr>
          </a:p>
          <a:p>
            <a:pPr marL="342900" marR="0" lvl="0" indent="-342900" algn="r" defTabSz="914400" rtl="0" eaLnBrk="1" fontAlgn="auto" latinLnBrk="0" hangingPunct="1">
              <a:lnSpc>
                <a:spcPct val="100000"/>
              </a:lnSpc>
              <a:spcBef>
                <a:spcPct val="20000"/>
              </a:spcBef>
              <a:spcAft>
                <a:spcPts val="0"/>
              </a:spcAft>
              <a:buClrTx/>
              <a:buSzTx/>
              <a:tabLst/>
              <a:defRPr/>
            </a:pPr>
            <a:r>
              <a:rPr lang="en-US" sz="1600" dirty="0" err="1" smtClean="0">
                <a:latin typeface="Cambria" pitchFamily="18" charset="0"/>
              </a:rPr>
              <a:t>Github:</a:t>
            </a:r>
            <a:r>
              <a:rPr lang="en-US" sz="1600" dirty="0" err="1" smtClean="0">
                <a:latin typeface="Cambria" pitchFamily="18" charset="0"/>
                <a:hlinkClick r:id="rId3"/>
              </a:rPr>
              <a:t>www.github.com</a:t>
            </a:r>
            <a:r>
              <a:rPr lang="en-US" sz="1600" dirty="0" smtClean="0">
                <a:latin typeface="Cambria" pitchFamily="18" charset="0"/>
                <a:hlinkClick r:id="rId3"/>
              </a:rPr>
              <a:t>/</a:t>
            </a:r>
            <a:r>
              <a:rPr lang="en-US" sz="1600" dirty="0" err="1" smtClean="0">
                <a:latin typeface="Cambria" pitchFamily="18" charset="0"/>
                <a:hlinkClick r:id="rId3"/>
              </a:rPr>
              <a:t>rajasekaranap</a:t>
            </a:r>
            <a:endParaRPr lang="en-US" sz="1600" dirty="0" smtClean="0">
              <a:latin typeface="Cambria" pitchFamily="18" charset="0"/>
            </a:endParaRPr>
          </a:p>
          <a:p>
            <a:pPr marL="342900" marR="0" lvl="0" indent="-342900" algn="r" defTabSz="914400" rtl="0" eaLnBrk="1" fontAlgn="auto" latinLnBrk="0" hangingPunct="1">
              <a:lnSpc>
                <a:spcPct val="100000"/>
              </a:lnSpc>
              <a:spcBef>
                <a:spcPct val="20000"/>
              </a:spcBef>
              <a:spcAft>
                <a:spcPts val="0"/>
              </a:spcAft>
              <a:buClrTx/>
              <a:buSzTx/>
              <a:tabLst/>
              <a:defRPr/>
            </a:pPr>
            <a:endParaRPr lang="en-US" sz="1600" dirty="0" smtClean="0">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US" dirty="0"/>
          </a:p>
        </p:txBody>
      </p:sp>
      <p:sp>
        <p:nvSpPr>
          <p:cNvPr id="3" name="Content Placeholder 2"/>
          <p:cNvSpPr>
            <a:spLocks noGrp="1"/>
          </p:cNvSpPr>
          <p:nvPr>
            <p:ph idx="1"/>
          </p:nvPr>
        </p:nvSpPr>
        <p:spPr/>
        <p:txBody>
          <a:bodyPr>
            <a:normAutofit/>
          </a:bodyPr>
          <a:lstStyle/>
          <a:p>
            <a:r>
              <a:rPr lang="en-IN" dirty="0" smtClean="0"/>
              <a:t>Operators are used to work on operands and gives the results.</a:t>
            </a:r>
          </a:p>
          <a:p>
            <a:endParaRPr lang="en-IN" dirty="0" smtClean="0"/>
          </a:p>
          <a:p>
            <a:pPr lvl="1">
              <a:buNone/>
            </a:pPr>
            <a:endParaRPr lang="en-IN" dirty="0" smtClean="0"/>
          </a:p>
          <a:p>
            <a:pPr>
              <a:buNone/>
            </a:pPr>
            <a:endParaRPr lang="en-IN" dirty="0" smtClean="0"/>
          </a:p>
          <a:p>
            <a:pPr>
              <a:buNone/>
            </a:pPr>
            <a:endParaRPr lang="en-US" dirty="0"/>
          </a:p>
        </p:txBody>
      </p:sp>
      <p:graphicFrame>
        <p:nvGraphicFramePr>
          <p:cNvPr id="4" name="Table 3"/>
          <p:cNvGraphicFramePr>
            <a:graphicFrameLocks noGrp="1"/>
          </p:cNvGraphicFramePr>
          <p:nvPr/>
        </p:nvGraphicFramePr>
        <p:xfrm>
          <a:off x="1500135" y="3187386"/>
          <a:ext cx="5857947" cy="1456060"/>
        </p:xfrm>
        <a:graphic>
          <a:graphicData uri="http://schemas.openxmlformats.org/drawingml/2006/table">
            <a:tbl>
              <a:tblPr firstRow="1" bandRow="1">
                <a:tableStyleId>{2D5ABB26-0587-4C30-8999-92F81FD0307C}</a:tableStyleId>
              </a:tblPr>
              <a:tblGrid>
                <a:gridCol w="1952649"/>
                <a:gridCol w="1952649"/>
                <a:gridCol w="1952649"/>
              </a:tblGrid>
              <a:tr h="728030">
                <a:tc>
                  <a:txBody>
                    <a:bodyPr/>
                    <a:lstStyle/>
                    <a:p>
                      <a:pPr algn="ctr"/>
                      <a:r>
                        <a:rPr lang="en-IN" sz="3000" b="1" dirty="0" smtClean="0">
                          <a:latin typeface="Cambria" pitchFamily="18" charset="0"/>
                          <a:ea typeface="Cambria" pitchFamily="18" charset="0"/>
                        </a:rPr>
                        <a:t>A</a:t>
                      </a:r>
                      <a:endParaRPr lang="en-US" sz="3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000" b="1" dirty="0" smtClean="0">
                          <a:solidFill>
                            <a:srgbClr val="FF0000"/>
                          </a:solidFill>
                          <a:latin typeface="Cambria" pitchFamily="18" charset="0"/>
                          <a:ea typeface="Cambria" pitchFamily="18" charset="0"/>
                        </a:rPr>
                        <a:t>+</a:t>
                      </a:r>
                      <a:endParaRPr lang="en-US" sz="3000" b="1" dirty="0">
                        <a:solidFill>
                          <a:srgbClr val="FF0000"/>
                        </a:solidFill>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3000" b="1" dirty="0" smtClean="0">
                          <a:latin typeface="Cambria" pitchFamily="18" charset="0"/>
                          <a:ea typeface="Cambria" pitchFamily="18" charset="0"/>
                        </a:rPr>
                        <a:t>B</a:t>
                      </a:r>
                      <a:endParaRPr lang="en-US" sz="3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8030">
                <a:tc>
                  <a:txBody>
                    <a:bodyPr/>
                    <a:lstStyle/>
                    <a:p>
                      <a:pPr algn="ctr"/>
                      <a:r>
                        <a:rPr lang="en-IN" sz="3000" b="0" dirty="0" smtClean="0">
                          <a:latin typeface="Cambria" pitchFamily="18" charset="0"/>
                          <a:ea typeface="Cambria" pitchFamily="18" charset="0"/>
                        </a:rPr>
                        <a:t>Operand</a:t>
                      </a:r>
                      <a:r>
                        <a:rPr lang="en-IN" sz="3000" b="0" baseline="0" dirty="0" smtClean="0">
                          <a:latin typeface="Cambria" pitchFamily="18" charset="0"/>
                          <a:ea typeface="Cambria" pitchFamily="18" charset="0"/>
                        </a:rPr>
                        <a:t> 1</a:t>
                      </a:r>
                      <a:endParaRPr lang="en-US" sz="3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000" b="0" dirty="0" smtClean="0">
                          <a:solidFill>
                            <a:srgbClr val="FF0000"/>
                          </a:solidFill>
                          <a:latin typeface="Cambria" pitchFamily="18" charset="0"/>
                          <a:ea typeface="Cambria" pitchFamily="18" charset="0"/>
                        </a:rPr>
                        <a:t>Operator</a:t>
                      </a:r>
                      <a:endParaRPr lang="en-US" sz="3000" b="0" dirty="0" smtClean="0">
                        <a:solidFill>
                          <a:srgbClr val="FF0000"/>
                        </a:solidFill>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000" b="0" dirty="0" smtClean="0">
                          <a:latin typeface="Cambria" pitchFamily="18" charset="0"/>
                          <a:ea typeface="Cambria" pitchFamily="18" charset="0"/>
                        </a:rPr>
                        <a:t>Operand</a:t>
                      </a:r>
                      <a:r>
                        <a:rPr lang="en-IN" sz="3000" b="0" baseline="0" dirty="0" smtClean="0">
                          <a:latin typeface="Cambria" pitchFamily="18" charset="0"/>
                          <a:ea typeface="Cambria" pitchFamily="18" charset="0"/>
                        </a:rPr>
                        <a:t> 2</a:t>
                      </a:r>
                      <a:endParaRPr lang="en-US" sz="3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Operators</a:t>
            </a:r>
            <a:endParaRPr lang="en-US" dirty="0"/>
          </a:p>
        </p:txBody>
      </p:sp>
      <p:sp>
        <p:nvSpPr>
          <p:cNvPr id="3" name="Content Placeholder 2"/>
          <p:cNvSpPr>
            <a:spLocks noGrp="1"/>
          </p:cNvSpPr>
          <p:nvPr>
            <p:ph idx="1"/>
          </p:nvPr>
        </p:nvSpPr>
        <p:spPr/>
        <p:txBody>
          <a:bodyPr/>
          <a:lstStyle/>
          <a:p>
            <a:r>
              <a:rPr lang="en-IN" dirty="0" smtClean="0"/>
              <a:t>Arithmetic Operators</a:t>
            </a:r>
          </a:p>
          <a:p>
            <a:r>
              <a:rPr lang="en-IN" dirty="0" smtClean="0"/>
              <a:t>Relational Operators</a:t>
            </a:r>
          </a:p>
          <a:p>
            <a:r>
              <a:rPr lang="en-IN" dirty="0" smtClean="0"/>
              <a:t>Boolean/Logical Operators</a:t>
            </a:r>
          </a:p>
          <a:p>
            <a:r>
              <a:rPr lang="en-IN" dirty="0" smtClean="0"/>
              <a:t>Bitwise Operators</a:t>
            </a:r>
          </a:p>
          <a:p>
            <a:r>
              <a:rPr lang="en-IN" dirty="0" smtClean="0"/>
              <a:t>Assignment Operators</a:t>
            </a:r>
          </a:p>
          <a:p>
            <a:r>
              <a:rPr lang="en-IN" dirty="0" smtClean="0"/>
              <a:t>Membership Operators</a:t>
            </a:r>
          </a:p>
          <a:p>
            <a:r>
              <a:rPr lang="en-IN" dirty="0" smtClean="0"/>
              <a:t>Identity Operators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Operator</a:t>
            </a:r>
            <a:endParaRPr lang="en-US" dirty="0"/>
          </a:p>
        </p:txBody>
      </p:sp>
      <p:sp>
        <p:nvSpPr>
          <p:cNvPr id="5" name="Content Placeholder 4"/>
          <p:cNvSpPr>
            <a:spLocks noGrp="1"/>
          </p:cNvSpPr>
          <p:nvPr>
            <p:ph idx="1"/>
          </p:nvPr>
        </p:nvSpPr>
        <p:spPr>
          <a:xfrm>
            <a:off x="457200" y="1600201"/>
            <a:ext cx="8186766" cy="1042982"/>
          </a:xfrm>
        </p:spPr>
        <p:txBody>
          <a:bodyPr>
            <a:normAutofit lnSpcReduction="10000"/>
          </a:bodyPr>
          <a:lstStyle/>
          <a:p>
            <a:r>
              <a:rPr lang="en-IN" dirty="0" smtClean="0"/>
              <a:t>It is used to perform basic mathematical calculations</a:t>
            </a:r>
            <a:endParaRPr lang="en-US" dirty="0"/>
          </a:p>
        </p:txBody>
      </p:sp>
      <p:graphicFrame>
        <p:nvGraphicFramePr>
          <p:cNvPr id="6" name="Table 5"/>
          <p:cNvGraphicFramePr>
            <a:graphicFrameLocks noGrp="1"/>
          </p:cNvGraphicFramePr>
          <p:nvPr/>
        </p:nvGraphicFramePr>
        <p:xfrm>
          <a:off x="357158" y="2643183"/>
          <a:ext cx="8358246" cy="3962532"/>
        </p:xfrm>
        <a:graphic>
          <a:graphicData uri="http://schemas.openxmlformats.org/drawingml/2006/table">
            <a:tbl>
              <a:tblPr firstRow="1" bandRow="1">
                <a:tableStyleId>{2D5ABB26-0587-4C30-8999-92F81FD0307C}</a:tableStyleId>
              </a:tblPr>
              <a:tblGrid>
                <a:gridCol w="1285884"/>
                <a:gridCol w="2296222"/>
                <a:gridCol w="2388070"/>
                <a:gridCol w="2388070"/>
              </a:tblGrid>
              <a:tr h="802882">
                <a:tc>
                  <a:txBody>
                    <a:bodyPr/>
                    <a:lstStyle/>
                    <a:p>
                      <a:pPr algn="ctr"/>
                      <a:r>
                        <a:rPr lang="en-IN" sz="2000" b="1" dirty="0" smtClean="0">
                          <a:latin typeface="Cambria" pitchFamily="18" charset="0"/>
                          <a:ea typeface="Cambria" pitchFamily="18" charset="0"/>
                        </a:rPr>
                        <a:t>Operator</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Description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Expression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Value</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Addition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9</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Subtraction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5-3</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Multiplication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7*2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14</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79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Division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7/2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3.5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Modules</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13%10</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3</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6165">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Exponent [Power]</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3**2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9</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Floor Division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7//2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3</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Relational Operator</a:t>
            </a:r>
            <a:endParaRPr lang="en-US" dirty="0"/>
          </a:p>
        </p:txBody>
      </p:sp>
      <p:sp>
        <p:nvSpPr>
          <p:cNvPr id="4" name="Content Placeholder 4"/>
          <p:cNvSpPr>
            <a:spLocks noGrp="1"/>
          </p:cNvSpPr>
          <p:nvPr>
            <p:ph idx="1"/>
          </p:nvPr>
        </p:nvSpPr>
        <p:spPr>
          <a:xfrm>
            <a:off x="457200" y="1285860"/>
            <a:ext cx="8186766" cy="1042982"/>
          </a:xfrm>
        </p:spPr>
        <p:txBody>
          <a:bodyPr>
            <a:normAutofit/>
          </a:bodyPr>
          <a:lstStyle/>
          <a:p>
            <a:r>
              <a:rPr lang="en-IN" sz="3000" dirty="0" smtClean="0"/>
              <a:t>It is used to compare the operands and gives true or false answers</a:t>
            </a:r>
            <a:endParaRPr lang="en-US" sz="3000" dirty="0"/>
          </a:p>
        </p:txBody>
      </p:sp>
      <p:graphicFrame>
        <p:nvGraphicFramePr>
          <p:cNvPr id="6" name="Table 5"/>
          <p:cNvGraphicFramePr>
            <a:graphicFrameLocks noGrp="1"/>
          </p:cNvGraphicFramePr>
          <p:nvPr/>
        </p:nvGraphicFramePr>
        <p:xfrm>
          <a:off x="500034" y="2591513"/>
          <a:ext cx="8358246" cy="3837883"/>
        </p:xfrm>
        <a:graphic>
          <a:graphicData uri="http://schemas.openxmlformats.org/drawingml/2006/table">
            <a:tbl>
              <a:tblPr firstRow="1" bandRow="1">
                <a:tableStyleId>{2D5ABB26-0587-4C30-8999-92F81FD0307C}</a:tableStyleId>
              </a:tblPr>
              <a:tblGrid>
                <a:gridCol w="1285884"/>
                <a:gridCol w="2296222"/>
                <a:gridCol w="2388070"/>
                <a:gridCol w="2388070"/>
              </a:tblGrid>
              <a:tr h="802882">
                <a:tc>
                  <a:txBody>
                    <a:bodyPr/>
                    <a:lstStyle/>
                    <a:p>
                      <a:pPr algn="ctr"/>
                      <a:r>
                        <a:rPr lang="en-IN" sz="2000" b="1" dirty="0" smtClean="0">
                          <a:latin typeface="Cambria" pitchFamily="18" charset="0"/>
                          <a:ea typeface="Cambria" pitchFamily="18" charset="0"/>
                        </a:rPr>
                        <a:t>Operator</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Description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Expression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Value</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&lt;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Less than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4&lt;5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&gt;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Greater than</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4&gt;5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False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&lt;=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Less than or equals</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7&lt;=7</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799">
                <a:tc>
                  <a:txBody>
                    <a:bodyPr/>
                    <a:lstStyle/>
                    <a:p>
                      <a:pPr algn="ctr"/>
                      <a:r>
                        <a:rPr lang="en-IN" sz="2000" b="0" dirty="0" smtClean="0">
                          <a:latin typeface="Cambria" pitchFamily="18" charset="0"/>
                          <a:ea typeface="Cambria" pitchFamily="18" charset="0"/>
                        </a:rPr>
                        <a:t>&gt;=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Greater than or equals</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5&gt;=10</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False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Equals</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5==5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6165">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Not Equals</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3!=6</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Logical Operator</a:t>
            </a:r>
            <a:endParaRPr lang="en-US" dirty="0"/>
          </a:p>
        </p:txBody>
      </p:sp>
      <p:sp>
        <p:nvSpPr>
          <p:cNvPr id="4" name="Content Placeholder 4"/>
          <p:cNvSpPr>
            <a:spLocks noGrp="1"/>
          </p:cNvSpPr>
          <p:nvPr>
            <p:ph idx="1"/>
          </p:nvPr>
        </p:nvSpPr>
        <p:spPr>
          <a:xfrm>
            <a:off x="457200" y="1285860"/>
            <a:ext cx="8186766" cy="1042982"/>
          </a:xfrm>
        </p:spPr>
        <p:txBody>
          <a:bodyPr>
            <a:normAutofit/>
          </a:bodyPr>
          <a:lstStyle/>
          <a:p>
            <a:r>
              <a:rPr lang="en-US" sz="3000" dirty="0" smtClean="0"/>
              <a:t>It work on Boolean operands [True/False].</a:t>
            </a:r>
          </a:p>
        </p:txBody>
      </p:sp>
      <p:graphicFrame>
        <p:nvGraphicFramePr>
          <p:cNvPr id="6" name="Table 5"/>
          <p:cNvGraphicFramePr>
            <a:graphicFrameLocks noGrp="1"/>
          </p:cNvGraphicFramePr>
          <p:nvPr/>
        </p:nvGraphicFramePr>
        <p:xfrm>
          <a:off x="500034" y="2000240"/>
          <a:ext cx="8358246" cy="4430002"/>
        </p:xfrm>
        <a:graphic>
          <a:graphicData uri="http://schemas.openxmlformats.org/drawingml/2006/table">
            <a:tbl>
              <a:tblPr firstRow="1" bandRow="1">
                <a:tableStyleId>{2D5ABB26-0587-4C30-8999-92F81FD0307C}</a:tableStyleId>
              </a:tblPr>
              <a:tblGrid>
                <a:gridCol w="1285884"/>
                <a:gridCol w="2296222"/>
                <a:gridCol w="2388070"/>
                <a:gridCol w="2388070"/>
              </a:tblGrid>
              <a:tr h="802882">
                <a:tc>
                  <a:txBody>
                    <a:bodyPr/>
                    <a:lstStyle/>
                    <a:p>
                      <a:pPr algn="ctr"/>
                      <a:r>
                        <a:rPr lang="en-IN" sz="2000" b="1" dirty="0" smtClean="0">
                          <a:latin typeface="Cambria" pitchFamily="18" charset="0"/>
                          <a:ea typeface="Cambria" pitchFamily="18" charset="0"/>
                        </a:rPr>
                        <a:t>Operator</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Description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Expression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Value</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or</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If</a:t>
                      </a:r>
                      <a:r>
                        <a:rPr lang="en-IN" sz="2000" b="0" baseline="0" dirty="0" smtClean="0">
                          <a:latin typeface="Cambria" pitchFamily="18" charset="0"/>
                          <a:ea typeface="Cambria" pitchFamily="18" charset="0"/>
                        </a:rPr>
                        <a:t> any one </a:t>
                      </a:r>
                      <a:r>
                        <a:rPr lang="en-IN" sz="2000" b="0" baseline="0" dirty="0" smtClean="0">
                          <a:latin typeface="Cambria" pitchFamily="18" charset="0"/>
                          <a:ea typeface="Cambria" pitchFamily="18" charset="0"/>
                        </a:rPr>
                        <a:t>Boolean </a:t>
                      </a:r>
                      <a:r>
                        <a:rPr lang="en-IN" sz="2000" b="0" baseline="0" dirty="0" smtClean="0">
                          <a:latin typeface="Cambria" pitchFamily="18" charset="0"/>
                          <a:ea typeface="Cambria" pitchFamily="18" charset="0"/>
                        </a:rPr>
                        <a:t>is True then it gives True</a:t>
                      </a:r>
                      <a:endParaRPr lang="en-US" sz="2000" b="0" dirty="0" smtClean="0">
                        <a:latin typeface="Cambria" pitchFamily="18" charset="0"/>
                        <a:ea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r>
                        <a:rPr lang="en-IN" sz="2000" b="0" baseline="0" dirty="0" smtClean="0">
                          <a:latin typeface="Cambria" pitchFamily="18" charset="0"/>
                          <a:ea typeface="Cambria" pitchFamily="18" charset="0"/>
                        </a:rPr>
                        <a:t> or False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and</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If both operands are</a:t>
                      </a:r>
                      <a:r>
                        <a:rPr lang="en-IN" sz="2000" b="0" baseline="0" dirty="0" smtClean="0">
                          <a:latin typeface="Cambria" pitchFamily="18" charset="0"/>
                          <a:ea typeface="Cambria" pitchFamily="18" charset="0"/>
                        </a:rPr>
                        <a:t> true then it gives true</a:t>
                      </a:r>
                      <a:endParaRPr lang="en-US" sz="2000" b="0" dirty="0" smtClean="0">
                        <a:latin typeface="Cambria" pitchFamily="18" charset="0"/>
                        <a:ea typeface="Cambria"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 and 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True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not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It</a:t>
                      </a:r>
                      <a:r>
                        <a:rPr lang="en-IN" sz="2000" b="0" baseline="0" dirty="0" smtClean="0">
                          <a:latin typeface="Cambria" pitchFamily="18" charset="0"/>
                          <a:ea typeface="Cambria" pitchFamily="18" charset="0"/>
                        </a:rPr>
                        <a:t> works on only one operand. It returns the opposite of the value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not True </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False</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Bitwise Operator</a:t>
            </a:r>
            <a:endParaRPr lang="en-US" dirty="0"/>
          </a:p>
        </p:txBody>
      </p:sp>
      <p:sp>
        <p:nvSpPr>
          <p:cNvPr id="4" name="Content Placeholder 4"/>
          <p:cNvSpPr>
            <a:spLocks noGrp="1"/>
          </p:cNvSpPr>
          <p:nvPr>
            <p:ph idx="1"/>
          </p:nvPr>
        </p:nvSpPr>
        <p:spPr>
          <a:xfrm>
            <a:off x="457200" y="1285860"/>
            <a:ext cx="8186766" cy="1042982"/>
          </a:xfrm>
        </p:spPr>
        <p:txBody>
          <a:bodyPr>
            <a:normAutofit fontScale="62500" lnSpcReduction="20000"/>
          </a:bodyPr>
          <a:lstStyle/>
          <a:p>
            <a:pPr algn="just"/>
            <a:r>
              <a:rPr lang="en-US" sz="3000" dirty="0" smtClean="0"/>
              <a:t>Bitwise operators are operators that works on binary values of an integer numbers. It receives integer operands and perform bitwise logic on the binary representation of an integer numbers. The following operators are knows as bitwise operators.</a:t>
            </a:r>
          </a:p>
        </p:txBody>
      </p:sp>
      <p:graphicFrame>
        <p:nvGraphicFramePr>
          <p:cNvPr id="6" name="Table 5"/>
          <p:cNvGraphicFramePr>
            <a:graphicFrameLocks noGrp="1"/>
          </p:cNvGraphicFramePr>
          <p:nvPr/>
        </p:nvGraphicFramePr>
        <p:xfrm>
          <a:off x="500034" y="2591513"/>
          <a:ext cx="8358246" cy="3533083"/>
        </p:xfrm>
        <a:graphic>
          <a:graphicData uri="http://schemas.openxmlformats.org/drawingml/2006/table">
            <a:tbl>
              <a:tblPr firstRow="1" bandRow="1">
                <a:tableStyleId>{2D5ABB26-0587-4C30-8999-92F81FD0307C}</a:tableStyleId>
              </a:tblPr>
              <a:tblGrid>
                <a:gridCol w="1285884"/>
                <a:gridCol w="2296222"/>
                <a:gridCol w="2388070"/>
                <a:gridCol w="2388070"/>
              </a:tblGrid>
              <a:tr h="802882">
                <a:tc>
                  <a:txBody>
                    <a:bodyPr/>
                    <a:lstStyle/>
                    <a:p>
                      <a:pPr algn="ctr"/>
                      <a:r>
                        <a:rPr lang="en-IN" sz="2000" b="1" dirty="0" smtClean="0">
                          <a:latin typeface="Cambria" pitchFamily="18" charset="0"/>
                          <a:ea typeface="Cambria" pitchFamily="18" charset="0"/>
                        </a:rPr>
                        <a:t>Operator</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Description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Expression</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Value</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Bitwise or</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&amp;</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Bitwise and</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4&amp;5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Negotiation</a:t>
                      </a:r>
                      <a:r>
                        <a:rPr lang="en-IN" sz="2000" b="0" baseline="0" dirty="0" smtClean="0">
                          <a:latin typeface="Cambria" pitchFamily="18" charset="0"/>
                          <a:ea typeface="Cambria" pitchFamily="18" charset="0"/>
                        </a:rPr>
                        <a:t> </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3</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79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Bitwise</a:t>
                      </a:r>
                      <a:r>
                        <a:rPr lang="en-IN" sz="2000" b="0" baseline="0" dirty="0" smtClean="0">
                          <a:latin typeface="Cambria" pitchFamily="18" charset="0"/>
                          <a:ea typeface="Cambria" pitchFamily="18" charset="0"/>
                        </a:rPr>
                        <a:t> XOR</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&lt;&lt;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Left shit</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4&lt;&lt;2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16</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6165">
                <a:tc>
                  <a:txBody>
                    <a:bodyPr/>
                    <a:lstStyle/>
                    <a:p>
                      <a:pPr algn="ctr"/>
                      <a:r>
                        <a:rPr lang="en-IN" sz="2000" b="0" dirty="0" smtClean="0">
                          <a:latin typeface="Cambria" pitchFamily="18" charset="0"/>
                          <a:ea typeface="Cambria" pitchFamily="18" charset="0"/>
                        </a:rPr>
                        <a:t>&gt;&gt;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Right shift</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4&gt;&gt;2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Assignment Operator</a:t>
            </a:r>
            <a:endParaRPr lang="en-US" dirty="0"/>
          </a:p>
        </p:txBody>
      </p:sp>
      <p:sp>
        <p:nvSpPr>
          <p:cNvPr id="4" name="Content Placeholder 4"/>
          <p:cNvSpPr>
            <a:spLocks noGrp="1"/>
          </p:cNvSpPr>
          <p:nvPr>
            <p:ph idx="1"/>
          </p:nvPr>
        </p:nvSpPr>
        <p:spPr>
          <a:xfrm>
            <a:off x="457200" y="1285860"/>
            <a:ext cx="8186766" cy="1042982"/>
          </a:xfrm>
        </p:spPr>
        <p:txBody>
          <a:bodyPr>
            <a:normAutofit lnSpcReduction="10000"/>
          </a:bodyPr>
          <a:lstStyle/>
          <a:p>
            <a:pPr algn="just"/>
            <a:r>
              <a:rPr lang="en-US" sz="3000" dirty="0" smtClean="0"/>
              <a:t>It is an combined form of operate and assign.</a:t>
            </a:r>
          </a:p>
          <a:p>
            <a:pPr algn="just"/>
            <a:r>
              <a:rPr lang="en-IN" sz="3000" dirty="0" smtClean="0"/>
              <a:t>It comes with arithmetic or bitwise operators </a:t>
            </a:r>
            <a:endParaRPr lang="en-US" sz="3000" dirty="0" smtClean="0"/>
          </a:p>
        </p:txBody>
      </p:sp>
      <p:graphicFrame>
        <p:nvGraphicFramePr>
          <p:cNvPr id="6" name="Table 5"/>
          <p:cNvGraphicFramePr>
            <a:graphicFrameLocks noGrp="1"/>
          </p:cNvGraphicFramePr>
          <p:nvPr/>
        </p:nvGraphicFramePr>
        <p:xfrm>
          <a:off x="928662" y="2571744"/>
          <a:ext cx="7286677" cy="3143273"/>
        </p:xfrm>
        <a:graphic>
          <a:graphicData uri="http://schemas.openxmlformats.org/drawingml/2006/table">
            <a:tbl>
              <a:tblPr firstRow="1" bandRow="1">
                <a:tableStyleId>{2D5ABB26-0587-4C30-8999-92F81FD0307C}</a:tableStyleId>
              </a:tblPr>
              <a:tblGrid>
                <a:gridCol w="1545659"/>
                <a:gridCol w="2870509"/>
                <a:gridCol w="2870509"/>
              </a:tblGrid>
              <a:tr h="813136">
                <a:tc>
                  <a:txBody>
                    <a:bodyPr/>
                    <a:lstStyle/>
                    <a:p>
                      <a:pPr algn="ctr"/>
                      <a:r>
                        <a:rPr lang="en-IN" sz="2000" b="1" dirty="0" smtClean="0">
                          <a:latin typeface="Cambria" pitchFamily="18" charset="0"/>
                          <a:ea typeface="Cambria" pitchFamily="18" charset="0"/>
                        </a:rPr>
                        <a:t>Operator</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Expression</a:t>
                      </a:r>
                    </a:p>
                    <a:p>
                      <a:pPr algn="ctr"/>
                      <a:r>
                        <a:rPr lang="en-IN" sz="2000" b="0" dirty="0" smtClean="0">
                          <a:latin typeface="Cambria" pitchFamily="18" charset="0"/>
                          <a:ea typeface="Cambria" pitchFamily="18" charset="0"/>
                        </a:rPr>
                        <a:t>[a= 4]</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Value of</a:t>
                      </a:r>
                      <a:r>
                        <a:rPr lang="en-IN" sz="2000" b="1" baseline="0" dirty="0" smtClean="0">
                          <a:latin typeface="Cambria" pitchFamily="18" charset="0"/>
                          <a:ea typeface="Cambria" pitchFamily="18" charset="0"/>
                        </a:rPr>
                        <a:t> a</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934">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934">
                <a:tc>
                  <a:txBody>
                    <a:bodyPr/>
                    <a:lstStyle/>
                    <a:p>
                      <a:pPr algn="ctr"/>
                      <a:r>
                        <a:rPr lang="en-IN" sz="2000" b="0" dirty="0" smtClean="0">
                          <a:latin typeface="Cambria" pitchFamily="18" charset="0"/>
                          <a:ea typeface="Cambria" pitchFamily="18" charset="0"/>
                        </a:rPr>
                        <a:t>&amp;=</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a&amp;=5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4</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1301">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4934">
                <a:tc>
                  <a:txBody>
                    <a:bodyPr/>
                    <a:lstStyle/>
                    <a:p>
                      <a:pPr algn="ctr"/>
                      <a:r>
                        <a:rPr lang="en-IN" sz="2000" b="0" dirty="0" smtClean="0">
                          <a:latin typeface="Cambria" pitchFamily="18" charset="0"/>
                          <a:ea typeface="Cambria" pitchFamily="18" charset="0"/>
                        </a:rPr>
                        <a:t>&lt;&lt;=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a&lt;&lt;=2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16</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24034">
                <a:tc>
                  <a:txBody>
                    <a:bodyPr/>
                    <a:lstStyle/>
                    <a:p>
                      <a:pPr algn="ctr"/>
                      <a:r>
                        <a:rPr lang="en-IN" sz="2000" b="0" dirty="0" smtClean="0">
                          <a:latin typeface="Cambria" pitchFamily="18" charset="0"/>
                          <a:ea typeface="Cambria" pitchFamily="18" charset="0"/>
                        </a:rPr>
                        <a:t>&gt;&gt;=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a&gt;&gt;=2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dirty="0" smtClean="0"/>
              <a:t>Assignment Operator</a:t>
            </a:r>
            <a:endParaRPr lang="en-US" dirty="0"/>
          </a:p>
        </p:txBody>
      </p:sp>
      <p:graphicFrame>
        <p:nvGraphicFramePr>
          <p:cNvPr id="7" name="Table 6"/>
          <p:cNvGraphicFramePr>
            <a:graphicFrameLocks noGrp="1"/>
          </p:cNvGraphicFramePr>
          <p:nvPr/>
        </p:nvGraphicFramePr>
        <p:xfrm>
          <a:off x="1714480" y="1857364"/>
          <a:ext cx="6062024" cy="3962532"/>
        </p:xfrm>
        <a:graphic>
          <a:graphicData uri="http://schemas.openxmlformats.org/drawingml/2006/table">
            <a:tbl>
              <a:tblPr firstRow="1" bandRow="1">
                <a:tableStyleId>{2D5ABB26-0587-4C30-8999-92F81FD0307C}</a:tableStyleId>
              </a:tblPr>
              <a:tblGrid>
                <a:gridCol w="1285884"/>
                <a:gridCol w="2388070"/>
                <a:gridCol w="2388070"/>
              </a:tblGrid>
              <a:tr h="802882">
                <a:tc>
                  <a:txBody>
                    <a:bodyPr/>
                    <a:lstStyle/>
                    <a:p>
                      <a:pPr algn="ctr"/>
                      <a:r>
                        <a:rPr lang="en-IN" sz="2000" b="1" dirty="0" smtClean="0">
                          <a:latin typeface="Cambria" pitchFamily="18" charset="0"/>
                          <a:ea typeface="Cambria" pitchFamily="18" charset="0"/>
                        </a:rPr>
                        <a:t>Operator</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Expression</a:t>
                      </a:r>
                    </a:p>
                    <a:p>
                      <a:pPr algn="ctr"/>
                      <a:r>
                        <a:rPr lang="en-IN" sz="2000" b="1" dirty="0" smtClean="0">
                          <a:latin typeface="Cambria" pitchFamily="18" charset="0"/>
                          <a:ea typeface="Cambria" pitchFamily="18" charset="0"/>
                        </a:rPr>
                        <a:t>[a=4]</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b="1" dirty="0" smtClean="0">
                          <a:latin typeface="Cambria" pitchFamily="18" charset="0"/>
                          <a:ea typeface="Cambria" pitchFamily="18" charset="0"/>
                        </a:rPr>
                        <a:t>Value of a</a:t>
                      </a:r>
                      <a:endParaRPr lang="en-US" sz="2000" b="1"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a+=5</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9</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a-=3</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8</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279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a%=10</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0</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16165">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16</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29449">
                <a:tc>
                  <a:txBody>
                    <a:bodyPr/>
                    <a:lstStyle/>
                    <a:p>
                      <a:pPr algn="ctr"/>
                      <a:r>
                        <a:rPr lang="en-IN" sz="2000" b="0" dirty="0" smtClean="0">
                          <a:latin typeface="Cambria" pitchFamily="18" charset="0"/>
                          <a:ea typeface="Cambria" pitchFamily="18" charset="0"/>
                        </a:rPr>
                        <a:t>//=</a:t>
                      </a:r>
                      <a:endParaRPr lang="en-US" sz="2000" b="0" dirty="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a//=2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0" dirty="0" smtClean="0">
                          <a:latin typeface="Cambria" pitchFamily="18" charset="0"/>
                          <a:ea typeface="Cambria" pitchFamily="18" charset="0"/>
                        </a:rPr>
                        <a:t>2</a:t>
                      </a:r>
                      <a:endParaRPr lang="en-US" sz="2000" b="0" dirty="0" smtClean="0">
                        <a:latin typeface="Cambria" pitchFamily="18" charset="0"/>
                        <a:ea typeface="Cambria"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theme/theme1.xml><?xml version="1.0" encoding="utf-8"?>
<a:theme xmlns:a="http://schemas.openxmlformats.org/drawingml/2006/main" name="P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Py-Template</Template>
  <TotalTime>310</TotalTime>
  <Words>626</Words>
  <Application>Microsoft Office PowerPoint</Application>
  <PresentationFormat>On-screen Show (4:3)</PresentationFormat>
  <Paragraphs>209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Py-Template</vt:lpstr>
      <vt:lpstr>GE8151 Problem Solving  and Python Programming</vt:lpstr>
      <vt:lpstr>Operators</vt:lpstr>
      <vt:lpstr>Types of Operators</vt:lpstr>
      <vt:lpstr>Arithmetic Operator</vt:lpstr>
      <vt:lpstr>Relational Operator</vt:lpstr>
      <vt:lpstr>Logical Operator</vt:lpstr>
      <vt:lpstr>Bitwise Operator</vt:lpstr>
      <vt:lpstr>Assignment Operator</vt:lpstr>
      <vt:lpstr>Assignment Operator</vt:lpstr>
      <vt:lpstr>Membership Operator</vt:lpstr>
      <vt:lpstr>Identity Operator</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and Python Programming</dc:title>
  <dc:creator>Rajasekaran S</dc:creator>
  <cp:lastModifiedBy>Rajasekaran S</cp:lastModifiedBy>
  <cp:revision>122</cp:revision>
  <dcterms:created xsi:type="dcterms:W3CDTF">2018-09-03T03:50:11Z</dcterms:created>
  <dcterms:modified xsi:type="dcterms:W3CDTF">2018-10-08T06:21:05Z</dcterms:modified>
</cp:coreProperties>
</file>