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10" r:id="rId36"/>
    <p:sldId id="308" r:id="rId37"/>
    <p:sldId id="309" r:id="rId38"/>
    <p:sldId id="311" r:id="rId39"/>
    <p:sldId id="312" r:id="rId40"/>
    <p:sldId id="313" r:id="rId41"/>
    <p:sldId id="314" r:id="rId42"/>
    <p:sldId id="315" r:id="rId43"/>
    <p:sldId id="316" r:id="rId44"/>
    <p:sldId id="27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24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GE8291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200" dirty="0" smtClean="0"/>
              <a:t>Environmental Science and Engineering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Ozone Layer Depletion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Depleting Reaction:</a:t>
            </a:r>
          </a:p>
          <a:p>
            <a:pPr lvl="1"/>
            <a:r>
              <a:rPr lang="en-IN" dirty="0" smtClean="0"/>
              <a:t>Step 1: Photo dissociation of Freon 12 </a:t>
            </a:r>
          </a:p>
          <a:p>
            <a:pPr lvl="2"/>
            <a:r>
              <a:rPr lang="en-IN" dirty="0" smtClean="0"/>
              <a:t>CCl2F</a:t>
            </a:r>
            <a:r>
              <a:rPr lang="en-IN" sz="1800" dirty="0" smtClean="0"/>
              <a:t>2</a:t>
            </a:r>
            <a:r>
              <a:rPr lang="en-IN" dirty="0" smtClean="0"/>
              <a:t> + h</a:t>
            </a:r>
            <a:r>
              <a:rPr lang="el-GR" dirty="0" smtClean="0">
                <a:sym typeface="Wingdings" pitchFamily="2" charset="2"/>
              </a:rPr>
              <a:t>ϒ</a:t>
            </a:r>
            <a:r>
              <a:rPr lang="en-IN" dirty="0" smtClean="0">
                <a:sym typeface="Wingdings" pitchFamily="2" charset="2"/>
              </a:rPr>
              <a:t>  CClF</a:t>
            </a:r>
            <a:r>
              <a:rPr lang="en-IN" sz="18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 + [CL]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Step 2: Ozone depletion or hole formation</a:t>
            </a:r>
          </a:p>
          <a:p>
            <a:pPr lvl="2"/>
            <a:r>
              <a:rPr lang="en-IN" dirty="0" smtClean="0">
                <a:sym typeface="Wingdings" pitchFamily="2" charset="2"/>
              </a:rPr>
              <a:t>[</a:t>
            </a:r>
            <a:r>
              <a:rPr lang="en-IN" dirty="0" err="1" smtClean="0">
                <a:sym typeface="Wingdings" pitchFamily="2" charset="2"/>
              </a:rPr>
              <a:t>Cl</a:t>
            </a:r>
            <a:r>
              <a:rPr lang="en-IN" dirty="0" smtClean="0">
                <a:sym typeface="Wingdings" pitchFamily="2" charset="2"/>
              </a:rPr>
              <a:t>] + O</a:t>
            </a:r>
            <a:r>
              <a:rPr lang="en-IN" sz="1800" dirty="0" smtClean="0">
                <a:sym typeface="Wingdings" pitchFamily="2" charset="2"/>
              </a:rPr>
              <a:t>3</a:t>
            </a:r>
            <a:r>
              <a:rPr lang="en-IN" dirty="0" smtClean="0">
                <a:sym typeface="Wingdings" pitchFamily="2" charset="2"/>
              </a:rPr>
              <a:t>  </a:t>
            </a:r>
            <a:r>
              <a:rPr lang="en-IN" dirty="0" err="1" smtClean="0">
                <a:sym typeface="Wingdings" pitchFamily="2" charset="2"/>
              </a:rPr>
              <a:t>ClO</a:t>
            </a:r>
            <a:r>
              <a:rPr lang="en-IN" dirty="0" smtClean="0">
                <a:sym typeface="Wingdings" pitchFamily="2" charset="2"/>
              </a:rPr>
              <a:t> + O</a:t>
            </a:r>
            <a:r>
              <a:rPr lang="en-IN" sz="1800" dirty="0" smtClean="0">
                <a:sym typeface="Wingdings" pitchFamily="2" charset="2"/>
              </a:rPr>
              <a:t>2</a:t>
            </a:r>
          </a:p>
          <a:p>
            <a:pPr lvl="2"/>
            <a:r>
              <a:rPr lang="en-IN" dirty="0" err="1" smtClean="0">
                <a:sym typeface="Wingdings" pitchFamily="2" charset="2"/>
              </a:rPr>
              <a:t>ClO</a:t>
            </a:r>
            <a:r>
              <a:rPr lang="en-IN" dirty="0" smtClean="0">
                <a:sym typeface="Wingdings" pitchFamily="2" charset="2"/>
              </a:rPr>
              <a:t> + [O]  [</a:t>
            </a:r>
            <a:r>
              <a:rPr lang="en-IN" dirty="0" err="1" smtClean="0">
                <a:sym typeface="Wingdings" pitchFamily="2" charset="2"/>
              </a:rPr>
              <a:t>Cl</a:t>
            </a:r>
            <a:r>
              <a:rPr lang="en-IN" dirty="0" smtClean="0">
                <a:sym typeface="Wingdings" pitchFamily="2" charset="2"/>
              </a:rPr>
              <a:t>] + O</a:t>
            </a:r>
            <a:r>
              <a:rPr lang="en-IN" sz="1800" dirty="0" smtClean="0">
                <a:sym typeface="Wingdings" pitchFamily="2" charset="2"/>
              </a:rPr>
              <a:t>2</a:t>
            </a:r>
          </a:p>
          <a:p>
            <a:pPr lvl="2"/>
            <a:r>
              <a:rPr lang="en-IN" dirty="0" err="1" smtClean="0">
                <a:sym typeface="Wingdings" pitchFamily="2" charset="2"/>
              </a:rPr>
              <a:t>ClO</a:t>
            </a:r>
            <a:r>
              <a:rPr lang="en-IN" dirty="0" smtClean="0">
                <a:sym typeface="Wingdings" pitchFamily="2" charset="2"/>
              </a:rPr>
              <a:t> + O</a:t>
            </a:r>
            <a:r>
              <a:rPr lang="en-IN" sz="1800" dirty="0" smtClean="0">
                <a:sym typeface="Wingdings" pitchFamily="2" charset="2"/>
              </a:rPr>
              <a:t>3</a:t>
            </a:r>
            <a:r>
              <a:rPr lang="en-IN" dirty="0" smtClean="0">
                <a:sym typeface="Wingdings" pitchFamily="2" charset="2"/>
              </a:rPr>
              <a:t>  ClO</a:t>
            </a:r>
            <a:r>
              <a:rPr lang="en-IN" sz="18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 + O</a:t>
            </a:r>
            <a:r>
              <a:rPr lang="en-IN" sz="1800" dirty="0" smtClean="0">
                <a:sym typeface="Wingdings" pitchFamily="2" charset="2"/>
              </a:rPr>
              <a:t>2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Aircrafts and jets produces NO</a:t>
            </a:r>
          </a:p>
          <a:p>
            <a:pPr lvl="2"/>
            <a:r>
              <a:rPr lang="en-IN" dirty="0" smtClean="0">
                <a:sym typeface="Wingdings" pitchFamily="2" charset="2"/>
              </a:rPr>
              <a:t>NO + O</a:t>
            </a:r>
            <a:r>
              <a:rPr lang="en-IN" sz="1800" dirty="0" smtClean="0">
                <a:sym typeface="Wingdings" pitchFamily="2" charset="2"/>
              </a:rPr>
              <a:t>3</a:t>
            </a:r>
            <a:r>
              <a:rPr lang="en-IN" dirty="0" smtClean="0">
                <a:sym typeface="Wingdings" pitchFamily="2" charset="2"/>
              </a:rPr>
              <a:t>  NO</a:t>
            </a:r>
            <a:r>
              <a:rPr lang="en-IN" sz="18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 + O</a:t>
            </a:r>
            <a:r>
              <a:rPr lang="en-IN" sz="1800" dirty="0" smtClean="0">
                <a:sym typeface="Wingdings" pitchFamily="2" charset="2"/>
              </a:rPr>
              <a:t>2</a:t>
            </a:r>
          </a:p>
          <a:p>
            <a:pPr lvl="2"/>
            <a:r>
              <a:rPr lang="en-IN" dirty="0" smtClean="0">
                <a:sym typeface="Wingdings" pitchFamily="2" charset="2"/>
              </a:rPr>
              <a:t>NO + O</a:t>
            </a:r>
            <a:r>
              <a:rPr lang="en-IN" sz="1800" dirty="0" smtClean="0">
                <a:sym typeface="Wingdings" pitchFamily="2" charset="2"/>
              </a:rPr>
              <a:t>3</a:t>
            </a:r>
            <a:r>
              <a:rPr lang="en-IN" dirty="0" smtClean="0">
                <a:sym typeface="Wingdings" pitchFamily="2" charset="2"/>
              </a:rPr>
              <a:t>  NO</a:t>
            </a:r>
            <a:r>
              <a:rPr lang="en-IN" sz="18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 + [O]</a:t>
            </a:r>
          </a:p>
          <a:p>
            <a:pPr lvl="1"/>
            <a:endParaRPr lang="en-I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Ozone Layer Depletion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Effects of ozone layer depletion:</a:t>
            </a:r>
          </a:p>
          <a:p>
            <a:pPr lvl="1"/>
            <a:r>
              <a:rPr lang="en-IN" dirty="0" smtClean="0"/>
              <a:t>It increases the UV light penetration that causes skin burns and skin cancer, kills lower fauna and flora.</a:t>
            </a:r>
          </a:p>
          <a:p>
            <a:pPr lvl="1"/>
            <a:r>
              <a:rPr lang="en-IN" dirty="0" smtClean="0"/>
              <a:t>It affects photosynthesis process of plants.</a:t>
            </a:r>
          </a:p>
          <a:p>
            <a:pPr lvl="1"/>
            <a:r>
              <a:rPr lang="en-IN" dirty="0" smtClean="0"/>
              <a:t>It also affects the climate change.</a:t>
            </a:r>
          </a:p>
          <a:p>
            <a:pPr lvl="1"/>
            <a:r>
              <a:rPr lang="en-IN" dirty="0" smtClean="0"/>
              <a:t>Yield of vital crops like corns, rice, soybean, bean, cotton and wheat will decrease.</a:t>
            </a:r>
          </a:p>
          <a:p>
            <a:pPr lvl="1"/>
            <a:r>
              <a:rPr lang="en-IN" dirty="0" smtClean="0"/>
              <a:t>Degradation of paints, plastics and other polymer materials will results in economic loss.</a:t>
            </a:r>
          </a:p>
          <a:p>
            <a:pPr lvl="1"/>
            <a:r>
              <a:rPr lang="en-IN" dirty="0" smtClean="0"/>
              <a:t>UV rays affect the aquatic life.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Ozone Layer Depletion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Control measures</a:t>
            </a:r>
          </a:p>
          <a:p>
            <a:pPr lvl="1"/>
            <a:r>
              <a:rPr lang="en-IN" dirty="0" smtClean="0"/>
              <a:t>Controlling CFC release.</a:t>
            </a:r>
          </a:p>
          <a:p>
            <a:pPr lvl="1"/>
            <a:r>
              <a:rPr lang="en-IN" dirty="0" smtClean="0"/>
              <a:t>Manufacturing of CFC is avoided.</a:t>
            </a:r>
          </a:p>
          <a:p>
            <a:pPr lvl="1"/>
            <a:r>
              <a:rPr lang="en-IN" dirty="0" smtClean="0"/>
              <a:t>Research alternatives for CFC.</a:t>
            </a:r>
          </a:p>
          <a:p>
            <a:pPr lvl="1"/>
            <a:r>
              <a:rPr lang="en-IN" dirty="0" smtClean="0"/>
              <a:t>Use of methyl bromide should be controlled.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Acid 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Acid rain means the presence of excessive acid in rain water.</a:t>
            </a:r>
          </a:p>
          <a:p>
            <a:r>
              <a:rPr lang="en-IN" dirty="0" smtClean="0"/>
              <a:t>If the pH of rainwater is low (below 6.5) due to the presence of CO</a:t>
            </a:r>
            <a:r>
              <a:rPr lang="en-IN" sz="1800" dirty="0" smtClean="0"/>
              <a:t>2</a:t>
            </a:r>
            <a:r>
              <a:rPr lang="en-IN" dirty="0" smtClean="0"/>
              <a:t>, SO</a:t>
            </a:r>
            <a:r>
              <a:rPr lang="en-IN" sz="1800" dirty="0" smtClean="0"/>
              <a:t>2</a:t>
            </a:r>
            <a:r>
              <a:rPr lang="en-IN" dirty="0" smtClean="0"/>
              <a:t> and NO</a:t>
            </a:r>
            <a:r>
              <a:rPr lang="en-IN" sz="1800" dirty="0" smtClean="0"/>
              <a:t>2</a:t>
            </a:r>
            <a:r>
              <a:rPr lang="en-IN" dirty="0" smtClean="0"/>
              <a:t> gases in the atmosphere then the rain is called acid rain.</a:t>
            </a:r>
          </a:p>
          <a:p>
            <a:pPr lvl="1"/>
            <a:r>
              <a:rPr lang="en-IN" dirty="0" smtClean="0"/>
              <a:t>CO</a:t>
            </a:r>
            <a:r>
              <a:rPr lang="en-IN" sz="1600" dirty="0" smtClean="0"/>
              <a:t>2</a:t>
            </a:r>
            <a:r>
              <a:rPr lang="en-IN" dirty="0" smtClean="0"/>
              <a:t> + H</a:t>
            </a:r>
            <a:r>
              <a:rPr lang="en-IN" sz="1600" dirty="0" smtClean="0"/>
              <a:t>2</a:t>
            </a:r>
            <a:r>
              <a:rPr lang="en-IN" dirty="0" smtClean="0"/>
              <a:t>O </a:t>
            </a:r>
            <a:r>
              <a:rPr lang="en-IN" dirty="0" smtClean="0">
                <a:sym typeface="Wingdings" pitchFamily="2" charset="2"/>
              </a:rPr>
              <a:t> H</a:t>
            </a:r>
            <a:r>
              <a:rPr lang="en-IN" sz="16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CO</a:t>
            </a:r>
            <a:r>
              <a:rPr lang="en-IN" sz="1600" dirty="0" smtClean="0">
                <a:sym typeface="Wingdings" pitchFamily="2" charset="2"/>
              </a:rPr>
              <a:t>3</a:t>
            </a:r>
            <a:endParaRPr lang="en-IN" dirty="0" smtClean="0"/>
          </a:p>
          <a:p>
            <a:pPr lvl="1"/>
            <a:r>
              <a:rPr lang="en-IN" dirty="0" smtClean="0"/>
              <a:t>SO</a:t>
            </a:r>
            <a:r>
              <a:rPr lang="en-IN" sz="1800" dirty="0" smtClean="0"/>
              <a:t>2</a:t>
            </a:r>
            <a:r>
              <a:rPr lang="en-IN" dirty="0" smtClean="0"/>
              <a:t> + H</a:t>
            </a:r>
            <a:r>
              <a:rPr lang="en-IN" sz="1800" dirty="0" smtClean="0"/>
              <a:t>2</a:t>
            </a:r>
            <a:r>
              <a:rPr lang="en-IN" dirty="0" smtClean="0"/>
              <a:t>O </a:t>
            </a:r>
            <a:r>
              <a:rPr lang="en-IN" dirty="0" smtClean="0">
                <a:sym typeface="Wingdings" pitchFamily="2" charset="2"/>
              </a:rPr>
              <a:t> H</a:t>
            </a:r>
            <a:r>
              <a:rPr lang="en-IN" sz="18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SO</a:t>
            </a:r>
            <a:r>
              <a:rPr lang="en-IN" sz="1800" dirty="0" smtClean="0">
                <a:sym typeface="Wingdings" pitchFamily="2" charset="2"/>
              </a:rPr>
              <a:t>4</a:t>
            </a:r>
            <a:endParaRPr lang="en-US" sz="1800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Acid 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Effects of acid rain:</a:t>
            </a:r>
          </a:p>
          <a:p>
            <a:pPr lvl="1"/>
            <a:r>
              <a:rPr lang="en-IN" dirty="0" smtClean="0"/>
              <a:t>Decay of building which are made up of marble.</a:t>
            </a:r>
          </a:p>
          <a:p>
            <a:pPr lvl="1"/>
            <a:r>
              <a:rPr lang="en-IN" dirty="0" smtClean="0"/>
              <a:t>Damage of stone stages.</a:t>
            </a:r>
          </a:p>
          <a:p>
            <a:pPr lvl="1"/>
            <a:r>
              <a:rPr lang="en-IN" dirty="0" smtClean="0"/>
              <a:t>Damages metals and car finishes.</a:t>
            </a:r>
          </a:p>
          <a:p>
            <a:pPr lvl="1"/>
            <a:r>
              <a:rPr lang="en-IN" dirty="0" smtClean="0"/>
              <a:t>Aquatic life especially fish affected by the acidifications.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Acid 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Control of acid rain:</a:t>
            </a:r>
          </a:p>
          <a:p>
            <a:pPr lvl="1"/>
            <a:r>
              <a:rPr lang="en-IN" dirty="0" smtClean="0"/>
              <a:t>Emission of SO2, CO2 and NO2 should be controlled.</a:t>
            </a:r>
          </a:p>
          <a:p>
            <a:pPr lvl="1"/>
            <a:r>
              <a:rPr lang="en-IN" dirty="0" smtClean="0"/>
              <a:t>Coal with lower sulphur content must be used for thermal power plants.</a:t>
            </a:r>
          </a:p>
          <a:p>
            <a:pPr lvl="1"/>
            <a:r>
              <a:rPr lang="en-IN" dirty="0" smtClean="0"/>
              <a:t>Use of natural gals instead of coal.</a:t>
            </a:r>
          </a:p>
          <a:p>
            <a:pPr lvl="1"/>
            <a:r>
              <a:rPr lang="en-IN" dirty="0" smtClean="0"/>
              <a:t>Liming of lakes and soils should be done to minimize the effects of acid rain.</a:t>
            </a:r>
          </a:p>
          <a:p>
            <a:pPr lvl="1"/>
            <a:r>
              <a:rPr lang="en-IN" dirty="0" smtClean="0"/>
              <a:t>Coating of protective layer of inert polymer should be given in the interior water pipes of drinking water.</a:t>
            </a:r>
          </a:p>
          <a:p>
            <a:pPr lvl="1"/>
            <a:r>
              <a:rPr lang="en-IN" dirty="0" smtClean="0"/>
              <a:t>Avoiding the unnecessary usage of motor vehicles.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Global Warming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Green house effect or global warming is defined as “the progressive increase in earth’s temperature due to the effect of increase in composition of man-made CO</a:t>
            </a:r>
            <a:r>
              <a:rPr lang="en-IN" sz="1800" dirty="0" smtClean="0"/>
              <a:t>2</a:t>
            </a:r>
            <a:r>
              <a:rPr lang="en-IN" dirty="0" smtClean="0"/>
              <a:t> in the atmosphere”.</a:t>
            </a:r>
          </a:p>
          <a:p>
            <a:r>
              <a:rPr lang="en-IN" dirty="0" smtClean="0"/>
              <a:t>Major greenhouse gases</a:t>
            </a:r>
          </a:p>
          <a:p>
            <a:pPr lvl="1"/>
            <a:r>
              <a:rPr lang="en-IN" dirty="0" smtClean="0"/>
              <a:t>CO</a:t>
            </a:r>
            <a:r>
              <a:rPr lang="en-IN" sz="1800" dirty="0" smtClean="0"/>
              <a:t>2</a:t>
            </a:r>
            <a:r>
              <a:rPr lang="en-IN" dirty="0" smtClean="0"/>
              <a:t>, CH</a:t>
            </a:r>
            <a:r>
              <a:rPr lang="en-IN" sz="1800" dirty="0" smtClean="0"/>
              <a:t>4</a:t>
            </a:r>
            <a:r>
              <a:rPr lang="en-IN" dirty="0" smtClean="0"/>
              <a:t>, N</a:t>
            </a:r>
            <a:r>
              <a:rPr lang="en-IN" sz="1800" dirty="0" smtClean="0"/>
              <a:t>2</a:t>
            </a:r>
            <a:r>
              <a:rPr lang="en-IN" dirty="0" smtClean="0"/>
              <a:t>O, CFC ... etc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Global Warming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Causes</a:t>
            </a:r>
            <a:endParaRPr lang="en-IN" dirty="0"/>
          </a:p>
          <a:p>
            <a:pPr lvl="1"/>
            <a:r>
              <a:rPr lang="en-IN" dirty="0" smtClean="0"/>
              <a:t>Industrialization</a:t>
            </a:r>
          </a:p>
          <a:p>
            <a:pPr lvl="1"/>
            <a:r>
              <a:rPr lang="en-IN" dirty="0" smtClean="0"/>
              <a:t>Transportation</a:t>
            </a:r>
          </a:p>
          <a:p>
            <a:pPr lvl="1"/>
            <a:r>
              <a:rPr lang="en-IN" dirty="0" smtClean="0"/>
              <a:t>Combustion of fossil fuel</a:t>
            </a:r>
          </a:p>
          <a:p>
            <a:pPr lvl="1"/>
            <a:r>
              <a:rPr lang="en-IN" dirty="0" smtClean="0"/>
              <a:t>Deforestation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349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Global Warming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Impacts</a:t>
            </a:r>
          </a:p>
          <a:p>
            <a:pPr lvl="1"/>
            <a:r>
              <a:rPr lang="en-IN" dirty="0" smtClean="0"/>
              <a:t>Earth’s temperature increase from 1.5 ℃ to 5.5 ℃ by 2050.</a:t>
            </a:r>
          </a:p>
          <a:p>
            <a:pPr lvl="1"/>
            <a:r>
              <a:rPr lang="en-IN" dirty="0" smtClean="0"/>
              <a:t>Melting of polar ice leads to sea water level increase.</a:t>
            </a:r>
          </a:p>
          <a:p>
            <a:pPr lvl="1"/>
            <a:r>
              <a:rPr lang="en-IN" dirty="0" smtClean="0"/>
              <a:t> Change of rainfall pattern lead to spread of water borne diseases.</a:t>
            </a:r>
          </a:p>
          <a:p>
            <a:pPr lvl="1"/>
            <a:r>
              <a:rPr lang="en-IN" dirty="0" smtClean="0"/>
              <a:t>Leading to drought and flood causes water demand.</a:t>
            </a:r>
          </a:p>
          <a:p>
            <a:pPr lvl="1"/>
            <a:r>
              <a:rPr lang="en-IN" dirty="0" smtClean="0"/>
              <a:t>Species extinction due to rapid changes.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624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Global Warming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Control Measures</a:t>
            </a:r>
          </a:p>
          <a:p>
            <a:pPr lvl="1"/>
            <a:r>
              <a:rPr lang="en-IN" dirty="0" smtClean="0"/>
              <a:t>Reduce usage of CFC.</a:t>
            </a:r>
          </a:p>
          <a:p>
            <a:pPr lvl="1"/>
            <a:r>
              <a:rPr lang="en-IN" dirty="0" smtClean="0"/>
              <a:t>Use of energy effectively.</a:t>
            </a:r>
          </a:p>
          <a:p>
            <a:pPr lvl="1"/>
            <a:r>
              <a:rPr lang="en-IN" dirty="0" smtClean="0"/>
              <a:t>Use of renewable energy.</a:t>
            </a:r>
          </a:p>
          <a:p>
            <a:pPr lvl="1"/>
            <a:r>
              <a:rPr lang="en-IN" dirty="0" smtClean="0"/>
              <a:t>Shift of coal to natural gas.</a:t>
            </a:r>
          </a:p>
          <a:p>
            <a:pPr lvl="1"/>
            <a:r>
              <a:rPr lang="en-IN" dirty="0" smtClean="0"/>
              <a:t>Adopt sustainable agriculture.</a:t>
            </a:r>
          </a:p>
          <a:p>
            <a:pPr lvl="1"/>
            <a:r>
              <a:rPr lang="en-IN" dirty="0" smtClean="0"/>
              <a:t>Stabilize the population growth.</a:t>
            </a:r>
          </a:p>
        </p:txBody>
      </p:sp>
    </p:spTree>
    <p:extLst>
      <p:ext uri="{BB962C8B-B14F-4D97-AF65-F5344CB8AC3E}">
        <p14:creationId xmlns:p14="http://schemas.microsoft.com/office/powerpoint/2010/main" val="81021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Air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Photochemical Reaction</a:t>
            </a:r>
          </a:p>
          <a:p>
            <a:pPr lvl="1"/>
            <a:r>
              <a:rPr lang="en-IN" dirty="0" smtClean="0"/>
              <a:t>Components of atmosphere is react with one another with a presence of sunlight to introduce another components is known as photochemical reaction.</a:t>
            </a:r>
          </a:p>
          <a:p>
            <a:pPr lvl="1">
              <a:buNone/>
            </a:pPr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>
              <a:buNone/>
            </a:pPr>
            <a:r>
              <a:rPr lang="en-IN" dirty="0" smtClean="0"/>
              <a:t>	</a:t>
            </a:r>
          </a:p>
        </p:txBody>
      </p:sp>
      <p:cxnSp>
        <p:nvCxnSpPr>
          <p:cNvPr id="5" name="Straight Arrow Connector 4"/>
          <p:cNvCxnSpPr>
            <a:stCxn id="6" idx="3"/>
            <a:endCxn id="7" idx="1"/>
          </p:cNvCxnSpPr>
          <p:nvPr/>
        </p:nvCxnSpPr>
        <p:spPr>
          <a:xfrm>
            <a:off x="2928926" y="5143512"/>
            <a:ext cx="25717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28728" y="4929198"/>
            <a:ext cx="15001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NO</a:t>
            </a:r>
            <a:r>
              <a:rPr lang="en-IN" sz="15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2</a:t>
            </a:r>
            <a:endParaRPr lang="en-US" sz="15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694" y="4929198"/>
            <a:ext cx="142876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HNO</a:t>
            </a:r>
            <a:r>
              <a:rPr lang="en-IN" sz="15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3</a:t>
            </a:r>
            <a:endParaRPr lang="en-US" sz="15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4711" y="4643446"/>
            <a:ext cx="15001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Moisture</a:t>
            </a:r>
            <a:endParaRPr lang="en-US" sz="20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64711" y="5286388"/>
            <a:ext cx="15001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hv</a:t>
            </a:r>
            <a:endParaRPr lang="en-US" sz="20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Particulate Matters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Particulate matters is a suspended droplets (or) solid particles or mixture of these two. It consists of inert or reactive materials is a size from 100 µ m.</a:t>
            </a:r>
          </a:p>
          <a:p>
            <a:pPr algn="just"/>
            <a:r>
              <a:rPr lang="en-IN" dirty="0" smtClean="0"/>
              <a:t>Types</a:t>
            </a:r>
          </a:p>
          <a:p>
            <a:pPr lvl="1" algn="just"/>
            <a:r>
              <a:rPr lang="en-IN" dirty="0" smtClean="0"/>
              <a:t>Inorganic dust (iron dust).</a:t>
            </a:r>
          </a:p>
          <a:p>
            <a:pPr lvl="1" algn="just"/>
            <a:r>
              <a:rPr lang="en-IN" dirty="0" smtClean="0"/>
              <a:t>Droplets (Mist).</a:t>
            </a:r>
          </a:p>
          <a:p>
            <a:pPr lvl="1" algn="just"/>
            <a:r>
              <a:rPr lang="en-IN" dirty="0" smtClean="0"/>
              <a:t>Fly ash (coal combustion).</a:t>
            </a:r>
          </a:p>
          <a:p>
            <a:pPr lvl="1" algn="just"/>
            <a:r>
              <a:rPr lang="en-IN" dirty="0" smtClean="0"/>
              <a:t>Organic matters (benzene).</a:t>
            </a:r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536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Particulate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Effects</a:t>
            </a:r>
          </a:p>
          <a:p>
            <a:pPr lvl="1"/>
            <a:r>
              <a:rPr lang="en-IN" dirty="0" smtClean="0"/>
              <a:t>Petroleum combustion particles affects the haemoglobin formation.</a:t>
            </a:r>
          </a:p>
          <a:p>
            <a:pPr lvl="1"/>
            <a:r>
              <a:rPr lang="en-IN" dirty="0" smtClean="0"/>
              <a:t>Fly ash – respiratory problems</a:t>
            </a:r>
          </a:p>
          <a:p>
            <a:pPr lvl="1"/>
            <a:r>
              <a:rPr lang="en-IN" dirty="0" smtClean="0"/>
              <a:t>Metal dust - </a:t>
            </a:r>
            <a:r>
              <a:rPr lang="en-IN" dirty="0"/>
              <a:t>respiratory problems</a:t>
            </a:r>
          </a:p>
          <a:p>
            <a:pPr lvl="1"/>
            <a:r>
              <a:rPr lang="en-IN" dirty="0" smtClean="0"/>
              <a:t>Aerosols by airplanes – depletion of ozone layer.</a:t>
            </a:r>
          </a:p>
          <a:p>
            <a:pPr lvl="1"/>
            <a:r>
              <a:rPr lang="en-IN" dirty="0" smtClean="0"/>
              <a:t>Smog – effects on man and animal, cracks the rubber.</a:t>
            </a:r>
          </a:p>
          <a:p>
            <a:pPr lvl="1"/>
            <a:r>
              <a:rPr lang="en-IN" dirty="0" smtClean="0"/>
              <a:t>Dust coating – in effect photo synthesis.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086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Particulate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Control Measures</a:t>
            </a:r>
            <a:endParaRPr lang="en-IN" dirty="0"/>
          </a:p>
          <a:p>
            <a:pPr lvl="1"/>
            <a:r>
              <a:rPr lang="en-IN" dirty="0" smtClean="0"/>
              <a:t>It should be controlled at source.</a:t>
            </a:r>
          </a:p>
          <a:p>
            <a:pPr lvl="1"/>
            <a:r>
              <a:rPr lang="en-IN" dirty="0" smtClean="0"/>
              <a:t>Sedimentation.</a:t>
            </a:r>
          </a:p>
          <a:p>
            <a:pPr lvl="1"/>
            <a:r>
              <a:rPr lang="en-IN" dirty="0" smtClean="0"/>
              <a:t>Centrifugation.</a:t>
            </a:r>
          </a:p>
          <a:p>
            <a:pPr lvl="1"/>
            <a:r>
              <a:rPr lang="en-IN" dirty="0" smtClean="0"/>
              <a:t>Impaction.</a:t>
            </a:r>
          </a:p>
          <a:p>
            <a:pPr lvl="1"/>
            <a:r>
              <a:rPr lang="en-IN" dirty="0" smtClean="0"/>
              <a:t>Filtration.</a:t>
            </a:r>
          </a:p>
          <a:p>
            <a:pPr lvl="1"/>
            <a:r>
              <a:rPr lang="en-IN" dirty="0" smtClean="0"/>
              <a:t>Electrostatic precipitators.                                                              </a:t>
            </a:r>
          </a:p>
          <a:p>
            <a:pPr lvl="1"/>
            <a:endParaRPr lang="en-IN" dirty="0" smtClean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020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Oxides of Nitrogen (</a:t>
            </a:r>
            <a:r>
              <a:rPr lang="en-IN" dirty="0" err="1" smtClean="0"/>
              <a:t>NOx</a:t>
            </a:r>
            <a:r>
              <a:rPr lang="en-IN" dirty="0" smtClean="0"/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NO forms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and forms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𝐻𝑁𝑂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Sources</a:t>
                </a:r>
              </a:p>
              <a:p>
                <a:pPr lvl="1"/>
                <a:r>
                  <a:rPr lang="en-IN" dirty="0" smtClean="0"/>
                  <a:t>Fuel combustion.</a:t>
                </a:r>
              </a:p>
              <a:p>
                <a:pPr lvl="1"/>
                <a:r>
                  <a:rPr lang="en-IN" dirty="0" smtClean="0"/>
                  <a:t>Lightening.</a:t>
                </a:r>
              </a:p>
              <a:p>
                <a:pPr lvl="1"/>
                <a:r>
                  <a:rPr lang="en-IN" dirty="0" smtClean="0"/>
                  <a:t>Forest fire.</a:t>
                </a:r>
              </a:p>
              <a:p>
                <a:pPr lvl="1"/>
                <a:r>
                  <a:rPr lang="en-IN" dirty="0" smtClean="0"/>
                  <a:t>Decomposition of organic matters.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5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848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Oxides of Nitrogen (</a:t>
            </a:r>
            <a:r>
              <a:rPr lang="en-IN" dirty="0" err="1" smtClean="0"/>
              <a:t>NOx</a:t>
            </a:r>
            <a:r>
              <a:rPr lang="en-IN" dirty="0" smtClean="0"/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Effects</a:t>
                </a:r>
              </a:p>
              <a:p>
                <a:pPr lvl="1"/>
                <a:r>
                  <a:rPr lang="en-IN" dirty="0" smtClean="0"/>
                  <a:t>It combined with haemoglobin and affects.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is more toxic than </a:t>
                </a:r>
                <a:r>
                  <a:rPr lang="en-IN" i="1" dirty="0" smtClean="0"/>
                  <a:t>NO </a:t>
                </a:r>
                <a:r>
                  <a:rPr lang="en-IN" dirty="0" smtClean="0"/>
                  <a:t>affects the lungs and high concentration causes bronchitis (</a:t>
                </a:r>
                <a:r>
                  <a:rPr lang="en-IN" dirty="0"/>
                  <a:t>inflammation of the </a:t>
                </a:r>
                <a:r>
                  <a:rPr lang="en-IN" dirty="0" smtClean="0"/>
                  <a:t>bronchi).</a:t>
                </a:r>
              </a:p>
              <a:p>
                <a:r>
                  <a:rPr lang="en-IN" dirty="0" smtClean="0"/>
                  <a:t>Control</a:t>
                </a:r>
              </a:p>
              <a:p>
                <a:pPr lvl="1"/>
                <a:r>
                  <a:rPr lang="en-IN" dirty="0" smtClean="0"/>
                  <a:t>Modification of combustion conditions helps to reduces the NO levels.</a:t>
                </a:r>
              </a:p>
              <a:p>
                <a:pPr lvl="1"/>
                <a:r>
                  <a:rPr lang="en-IN" dirty="0" smtClean="0"/>
                  <a:t>Usage of NO controlling devices. </a:t>
                </a:r>
              </a:p>
              <a:p>
                <a:pPr lvl="1"/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519" b="-2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931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Carbon Monoxide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Effects</a:t>
            </a:r>
          </a:p>
          <a:p>
            <a:pPr lvl="1"/>
            <a:r>
              <a:rPr lang="en-IN" dirty="0" smtClean="0"/>
              <a:t>It affects the haemoglobin.</a:t>
            </a:r>
          </a:p>
          <a:p>
            <a:pPr lvl="1"/>
            <a:r>
              <a:rPr lang="en-IN" dirty="0" smtClean="0"/>
              <a:t>Head aches and anaemia.</a:t>
            </a:r>
          </a:p>
          <a:p>
            <a:r>
              <a:rPr lang="en-IN" dirty="0" smtClean="0"/>
              <a:t>Control</a:t>
            </a:r>
          </a:p>
          <a:p>
            <a:pPr lvl="1"/>
            <a:r>
              <a:rPr lang="en-IN" dirty="0" smtClean="0"/>
              <a:t>Adsorption</a:t>
            </a:r>
          </a:p>
          <a:p>
            <a:pPr lvl="1"/>
            <a:r>
              <a:rPr lang="en-IN" dirty="0" smtClean="0"/>
              <a:t>Absorption</a:t>
            </a:r>
            <a:endParaRPr lang="en-IN" dirty="0"/>
          </a:p>
          <a:p>
            <a:pPr lvl="1"/>
            <a:r>
              <a:rPr lang="en-IN" dirty="0" smtClean="0"/>
              <a:t>Condensation</a:t>
            </a:r>
          </a:p>
          <a:p>
            <a:pPr lvl="1"/>
            <a:r>
              <a:rPr lang="en-IN" dirty="0" smtClean="0"/>
              <a:t>Combustion</a:t>
            </a:r>
          </a:p>
          <a:p>
            <a:pPr lvl="1"/>
            <a:r>
              <a:rPr lang="en-IN" dirty="0" smtClean="0"/>
              <a:t>Source control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806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Carbon Monoxide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/>
                  <a:t>It is colourless and odourless gas and poisonous to air-breathing animals.</a:t>
                </a:r>
              </a:p>
              <a:p>
                <a:r>
                  <a:rPr lang="en-IN" dirty="0" smtClean="0"/>
                  <a:t>2C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/>
                  <a:t>2C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Sources</a:t>
                </a:r>
              </a:p>
              <a:p>
                <a:pPr lvl="1"/>
                <a:r>
                  <a:rPr lang="en-IN" dirty="0" smtClean="0"/>
                  <a:t>Cigarette smoking.</a:t>
                </a:r>
              </a:p>
              <a:p>
                <a:pPr lvl="1"/>
                <a:r>
                  <a:rPr lang="en-IN" dirty="0" smtClean="0"/>
                  <a:t>Forest fire.</a:t>
                </a:r>
              </a:p>
              <a:p>
                <a:pPr lvl="1"/>
                <a:r>
                  <a:rPr lang="en-IN" dirty="0" smtClean="0"/>
                  <a:t>Coal mines.</a:t>
                </a:r>
              </a:p>
              <a:p>
                <a:pPr lvl="1"/>
                <a:r>
                  <a:rPr lang="en-IN" dirty="0" smtClean="0"/>
                  <a:t>Gas heaters.</a:t>
                </a:r>
              </a:p>
              <a:p>
                <a:pPr lvl="1"/>
                <a:r>
                  <a:rPr lang="en-IN" dirty="0" smtClean="0"/>
                  <a:t>Incomplete combustion of fossil fuel.</a:t>
                </a:r>
              </a:p>
              <a:p>
                <a:pPr lvl="1"/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476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Sulphur Dioxides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It is colourless odourless irritating gas.</a:t>
            </a:r>
          </a:p>
          <a:p>
            <a:r>
              <a:rPr lang="en-IN" dirty="0" smtClean="0"/>
              <a:t>Sources</a:t>
            </a:r>
          </a:p>
          <a:p>
            <a:pPr lvl="1"/>
            <a:r>
              <a:rPr lang="en-IN" dirty="0" smtClean="0"/>
              <a:t>Fossil fuels</a:t>
            </a:r>
          </a:p>
          <a:p>
            <a:r>
              <a:rPr lang="en-IN" dirty="0" smtClean="0"/>
              <a:t>Effects</a:t>
            </a:r>
          </a:p>
          <a:p>
            <a:pPr lvl="1"/>
            <a:r>
              <a:rPr lang="en-IN" dirty="0" smtClean="0"/>
              <a:t>Breathing problem</a:t>
            </a:r>
            <a:endParaRPr lang="en-IN" dirty="0"/>
          </a:p>
          <a:p>
            <a:pPr lvl="1"/>
            <a:r>
              <a:rPr lang="en-IN" dirty="0" smtClean="0"/>
              <a:t>Irritates the lungs.</a:t>
            </a:r>
          </a:p>
          <a:p>
            <a:r>
              <a:rPr lang="en-IN" dirty="0" smtClean="0"/>
              <a:t>Control</a:t>
            </a:r>
          </a:p>
          <a:p>
            <a:pPr lvl="1"/>
            <a:r>
              <a:rPr lang="en-IN" dirty="0" smtClean="0"/>
              <a:t>Burning fuel with less sulphur.</a:t>
            </a:r>
          </a:p>
          <a:p>
            <a:pPr lvl="1"/>
            <a:r>
              <a:rPr lang="en-IN" dirty="0" smtClean="0"/>
              <a:t>Liquefying coal and other sulphur contain fuels.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498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Hydrocarbons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It is produced in the atmosphere in the presence of sunlight and nitrogen.</a:t>
            </a:r>
          </a:p>
          <a:p>
            <a:r>
              <a:rPr lang="en-IN" dirty="0" smtClean="0"/>
              <a:t>Sources</a:t>
            </a:r>
          </a:p>
          <a:p>
            <a:pPr lvl="1"/>
            <a:r>
              <a:rPr lang="en-IN" dirty="0" smtClean="0"/>
              <a:t>Fossil fuels.</a:t>
            </a:r>
          </a:p>
          <a:p>
            <a:r>
              <a:rPr lang="en-IN" dirty="0" smtClean="0"/>
              <a:t>Effects</a:t>
            </a:r>
          </a:p>
          <a:p>
            <a:pPr lvl="1"/>
            <a:r>
              <a:rPr lang="en-IN" dirty="0" smtClean="0"/>
              <a:t>Irritates the eyes.</a:t>
            </a:r>
          </a:p>
          <a:p>
            <a:pPr lvl="1"/>
            <a:r>
              <a:rPr lang="en-IN" dirty="0" smtClean="0"/>
              <a:t>Damage the lungs.</a:t>
            </a:r>
          </a:p>
          <a:p>
            <a:pPr lvl="1"/>
            <a:r>
              <a:rPr lang="en-IN" dirty="0" smtClean="0"/>
              <a:t>Aggressive respiratory problems.</a:t>
            </a:r>
          </a:p>
          <a:p>
            <a:r>
              <a:rPr lang="en-IN" dirty="0" smtClean="0"/>
              <a:t>Control</a:t>
            </a:r>
          </a:p>
          <a:p>
            <a:pPr lvl="1"/>
            <a:r>
              <a:rPr lang="en-IN" dirty="0" smtClean="0"/>
              <a:t>It can be reduced by fixing catalytic convertors in the exhaust pipes in automobiles.</a:t>
            </a:r>
          </a:p>
          <a:p>
            <a:pPr lvl="1"/>
            <a:r>
              <a:rPr lang="en-IN" dirty="0" smtClean="0"/>
              <a:t>Controlling emission of hydrocarbons at the 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870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Water Pollution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Water pollution is defined as the discharging of impurities to water which alter physical, chemical or biological properties and make it unfit for drinking and domestic purpose.</a:t>
            </a:r>
          </a:p>
          <a:p>
            <a:pPr algn="just"/>
            <a:r>
              <a:rPr lang="en-IN" dirty="0" smtClean="0"/>
              <a:t>Sources</a:t>
            </a:r>
          </a:p>
          <a:p>
            <a:pPr lvl="1" algn="just"/>
            <a:r>
              <a:rPr lang="en-IN" dirty="0" smtClean="0"/>
              <a:t>Point sources.</a:t>
            </a:r>
          </a:p>
          <a:p>
            <a:pPr lvl="1" algn="just"/>
            <a:r>
              <a:rPr lang="en-IN" dirty="0" smtClean="0"/>
              <a:t>Non point sources.</a:t>
            </a:r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90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Air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Formations of smoke:</a:t>
            </a:r>
          </a:p>
          <a:p>
            <a:pPr lvl="1"/>
            <a:r>
              <a:rPr lang="en-IN" dirty="0" smtClean="0"/>
              <a:t>Brownish smoke appeared in large cities in the presence of sunlight. </a:t>
            </a:r>
          </a:p>
          <a:p>
            <a:pPr lvl="1"/>
            <a:r>
              <a:rPr lang="en-IN" dirty="0" smtClean="0"/>
              <a:t> It is visible only in noon time</a:t>
            </a:r>
            <a:endParaRPr lang="en-US" dirty="0"/>
          </a:p>
        </p:txBody>
      </p:sp>
      <p:pic>
        <p:nvPicPr>
          <p:cNvPr id="1026" name="Picture 2" descr="Image result for photochemical smo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714752"/>
            <a:ext cx="4429156" cy="29503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Water Pollution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Point Sources</a:t>
            </a:r>
          </a:p>
          <a:p>
            <a:pPr lvl="1" algn="just"/>
            <a:r>
              <a:rPr lang="en-IN" dirty="0" smtClean="0"/>
              <a:t>It are specific sites which directly discharge effluents to water bodies.</a:t>
            </a:r>
          </a:p>
          <a:p>
            <a:pPr lvl="2" algn="just"/>
            <a:r>
              <a:rPr lang="en-IN" dirty="0" smtClean="0"/>
              <a:t>Mining</a:t>
            </a:r>
          </a:p>
          <a:p>
            <a:pPr lvl="2" algn="just"/>
            <a:r>
              <a:rPr lang="en-IN" dirty="0" smtClean="0"/>
              <a:t>Iron and steel</a:t>
            </a:r>
          </a:p>
          <a:p>
            <a:pPr lvl="2" algn="just"/>
            <a:r>
              <a:rPr lang="en-IN" dirty="0" smtClean="0"/>
              <a:t>Chemical plants</a:t>
            </a:r>
          </a:p>
          <a:p>
            <a:pPr lvl="2" algn="just"/>
            <a:r>
              <a:rPr lang="en-IN" dirty="0" smtClean="0"/>
              <a:t>Soap and detergents</a:t>
            </a:r>
          </a:p>
          <a:p>
            <a:pPr lvl="2" algn="just"/>
            <a:r>
              <a:rPr lang="en-IN" dirty="0" smtClean="0"/>
              <a:t>Food processing</a:t>
            </a:r>
          </a:p>
          <a:p>
            <a:pPr lvl="2" algn="just"/>
            <a:r>
              <a:rPr lang="en-IN" dirty="0" smtClean="0"/>
              <a:t>Paper and in the pulp effluents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04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Water Pollution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Non Point Sources</a:t>
            </a:r>
          </a:p>
          <a:p>
            <a:pPr lvl="1" algn="just"/>
            <a:r>
              <a:rPr lang="en-IN" dirty="0" smtClean="0"/>
              <a:t>It is not specific sites which are scattered.</a:t>
            </a:r>
          </a:p>
          <a:p>
            <a:pPr lvl="2" algn="just"/>
            <a:r>
              <a:rPr lang="en-IN" dirty="0" smtClean="0"/>
              <a:t>Surface runoff by agriculture.</a:t>
            </a:r>
          </a:p>
          <a:p>
            <a:pPr lvl="2" algn="just"/>
            <a:r>
              <a:rPr lang="en-IN" dirty="0" smtClean="0"/>
              <a:t>Municipal drainage overflow.</a:t>
            </a:r>
          </a:p>
          <a:p>
            <a:pPr lvl="2" algn="just"/>
            <a:r>
              <a:rPr lang="en-IN" dirty="0" smtClean="0"/>
              <a:t>Rain water sweeping the roads.</a:t>
            </a:r>
          </a:p>
        </p:txBody>
      </p:sp>
    </p:spTree>
    <p:extLst>
      <p:ext uri="{BB962C8B-B14F-4D97-AF65-F5344CB8AC3E}">
        <p14:creationId xmlns:p14="http://schemas.microsoft.com/office/powerpoint/2010/main" val="1616929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Water Pollutants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Industrial waste [effluents of industry]</a:t>
            </a:r>
          </a:p>
          <a:p>
            <a:pPr lvl="1" algn="just"/>
            <a:r>
              <a:rPr lang="en-IN" dirty="0" smtClean="0"/>
              <a:t>Inorganic pollutants</a:t>
            </a:r>
          </a:p>
          <a:p>
            <a:pPr lvl="2" algn="just"/>
            <a:r>
              <a:rPr lang="en-IN" dirty="0" smtClean="0"/>
              <a:t>Water soluble.</a:t>
            </a:r>
            <a:endParaRPr lang="en-IN" dirty="0"/>
          </a:p>
          <a:p>
            <a:pPr lvl="2" algn="just"/>
            <a:r>
              <a:rPr lang="en-IN" dirty="0"/>
              <a:t>s</a:t>
            </a:r>
            <a:r>
              <a:rPr lang="en-IN" dirty="0" smtClean="0"/>
              <a:t>ulphates, cyanides, cadmium.</a:t>
            </a:r>
          </a:p>
          <a:p>
            <a:pPr lvl="1" algn="just"/>
            <a:r>
              <a:rPr lang="en-IN" dirty="0" smtClean="0"/>
              <a:t>Organic pollutants</a:t>
            </a:r>
          </a:p>
          <a:p>
            <a:pPr lvl="2" algn="just"/>
            <a:r>
              <a:rPr lang="en-IN" dirty="0" smtClean="0"/>
              <a:t>Cellulose fibbers.</a:t>
            </a:r>
            <a:endParaRPr lang="en-IN" dirty="0"/>
          </a:p>
          <a:p>
            <a:pPr lvl="2" algn="just"/>
            <a:r>
              <a:rPr lang="en-IN" dirty="0" smtClean="0"/>
              <a:t>Oils, Fats, Phenols. </a:t>
            </a:r>
          </a:p>
        </p:txBody>
      </p:sp>
    </p:spTree>
    <p:extLst>
      <p:ext uri="{BB962C8B-B14F-4D97-AF65-F5344CB8AC3E}">
        <p14:creationId xmlns:p14="http://schemas.microsoft.com/office/powerpoint/2010/main" val="2107241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Water Pollutants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Community waste or Domestic waste</a:t>
            </a:r>
          </a:p>
          <a:p>
            <a:pPr lvl="1" algn="just"/>
            <a:r>
              <a:rPr lang="en-IN" dirty="0" smtClean="0"/>
              <a:t>Agricultural sources</a:t>
            </a:r>
          </a:p>
          <a:p>
            <a:pPr lvl="1" algn="just"/>
            <a:r>
              <a:rPr lang="en-IN" dirty="0" smtClean="0"/>
              <a:t>Oil</a:t>
            </a:r>
          </a:p>
          <a:p>
            <a:pPr lvl="1" algn="just"/>
            <a:r>
              <a:rPr lang="en-IN" dirty="0" smtClean="0"/>
              <a:t>Waste heat</a:t>
            </a:r>
          </a:p>
          <a:p>
            <a:pPr lvl="1" algn="just"/>
            <a:r>
              <a:rPr lang="en-IN" dirty="0" smtClean="0"/>
              <a:t>Mining</a:t>
            </a:r>
          </a:p>
          <a:p>
            <a:pPr lvl="1" algn="just"/>
            <a:r>
              <a:rPr lang="en-IN" dirty="0" smtClean="0"/>
              <a:t>Air pollution</a:t>
            </a:r>
          </a:p>
          <a:p>
            <a:pPr lvl="1" algn="just"/>
            <a:r>
              <a:rPr lang="en-IN" dirty="0" smtClean="0"/>
              <a:t>Ground water pollution.</a:t>
            </a:r>
          </a:p>
        </p:txBody>
      </p:sp>
    </p:spTree>
    <p:extLst>
      <p:ext uri="{BB962C8B-B14F-4D97-AF65-F5344CB8AC3E}">
        <p14:creationId xmlns:p14="http://schemas.microsoft.com/office/powerpoint/2010/main" val="1238680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Water Quality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Physical Properties</a:t>
            </a:r>
          </a:p>
          <a:p>
            <a:pPr lvl="1"/>
            <a:r>
              <a:rPr lang="en-IN" dirty="0" smtClean="0"/>
              <a:t>Colour</a:t>
            </a:r>
          </a:p>
          <a:p>
            <a:pPr lvl="1"/>
            <a:r>
              <a:rPr lang="en-IN" dirty="0" smtClean="0"/>
              <a:t>Taste and Odour</a:t>
            </a:r>
          </a:p>
          <a:p>
            <a:pPr lvl="1"/>
            <a:r>
              <a:rPr lang="en-IN" dirty="0" smtClean="0"/>
              <a:t>Turbidity</a:t>
            </a:r>
          </a:p>
          <a:p>
            <a:pPr lvl="1"/>
            <a:r>
              <a:rPr lang="en-IN" dirty="0" smtClean="0"/>
              <a:t>Temperature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797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Water Quality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Colour</a:t>
            </a:r>
          </a:p>
          <a:p>
            <a:pPr lvl="1"/>
            <a:r>
              <a:rPr lang="en-IN" dirty="0" smtClean="0"/>
              <a:t>Due to presence of organic materials and minerals.</a:t>
            </a:r>
          </a:p>
          <a:p>
            <a:pPr lvl="1"/>
            <a:r>
              <a:rPr lang="en-IN" dirty="0" smtClean="0"/>
              <a:t>Measured in </a:t>
            </a:r>
            <a:r>
              <a:rPr lang="en-IN" dirty="0" err="1" smtClean="0"/>
              <a:t>Hazan</a:t>
            </a:r>
            <a:r>
              <a:rPr lang="en-IN" dirty="0" smtClean="0"/>
              <a:t> unit</a:t>
            </a:r>
          </a:p>
          <a:p>
            <a:pPr lvl="1"/>
            <a:r>
              <a:rPr lang="en-IN" dirty="0" smtClean="0"/>
              <a:t> 5 </a:t>
            </a:r>
            <a:r>
              <a:rPr lang="en-IN" dirty="0" err="1" smtClean="0"/>
              <a:t>Hazan</a:t>
            </a:r>
            <a:r>
              <a:rPr lang="en-IN" dirty="0" smtClean="0"/>
              <a:t> is safe more than 25 </a:t>
            </a:r>
            <a:r>
              <a:rPr lang="en-IN" dirty="0" err="1" smtClean="0"/>
              <a:t>Hazan</a:t>
            </a:r>
            <a:r>
              <a:rPr lang="en-IN" dirty="0" smtClean="0"/>
              <a:t> is not usable for any purpose.</a:t>
            </a:r>
          </a:p>
          <a:p>
            <a:r>
              <a:rPr lang="en-IN" dirty="0" smtClean="0"/>
              <a:t>Taste and Odour</a:t>
            </a:r>
          </a:p>
          <a:p>
            <a:pPr lvl="1"/>
            <a:r>
              <a:rPr lang="en-IN" dirty="0" smtClean="0"/>
              <a:t>It is affected by living organic components and carbon dioxide , sulphur, hydrogen, oxygen, iron.</a:t>
            </a:r>
          </a:p>
          <a:p>
            <a:pPr lvl="1"/>
            <a:r>
              <a:rPr lang="en-IN" dirty="0" smtClean="0"/>
              <a:t>It is TTN (Threshold Taste Number).</a:t>
            </a:r>
          </a:p>
          <a:p>
            <a:pPr lvl="1"/>
            <a:r>
              <a:rPr lang="en-IN" dirty="0" smtClean="0"/>
              <a:t>It should not have unpleasant odour.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953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Water Quality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Turbidity</a:t>
            </a:r>
          </a:p>
          <a:p>
            <a:pPr lvl="1"/>
            <a:r>
              <a:rPr lang="en-IN" dirty="0" smtClean="0"/>
              <a:t>It is due presence of colloidal and suspended particles.</a:t>
            </a:r>
          </a:p>
          <a:p>
            <a:pPr lvl="1"/>
            <a:r>
              <a:rPr lang="en-IN" dirty="0" smtClean="0"/>
              <a:t>Expressed in </a:t>
            </a:r>
            <a:r>
              <a:rPr lang="en-IN" dirty="0" err="1" smtClean="0"/>
              <a:t>nephelometric</a:t>
            </a:r>
            <a:r>
              <a:rPr lang="en-IN" dirty="0" smtClean="0"/>
              <a:t> turbidity units.</a:t>
            </a:r>
          </a:p>
          <a:p>
            <a:pPr lvl="1"/>
            <a:r>
              <a:rPr lang="en-IN" dirty="0" smtClean="0"/>
              <a:t>Should be below 5 NTU.</a:t>
            </a:r>
          </a:p>
          <a:p>
            <a:r>
              <a:rPr lang="en-IN" dirty="0" smtClean="0"/>
              <a:t>Temperature</a:t>
            </a:r>
            <a:endParaRPr lang="en-IN" dirty="0"/>
          </a:p>
          <a:p>
            <a:pPr lvl="1"/>
            <a:r>
              <a:rPr lang="en-IN" dirty="0" smtClean="0"/>
              <a:t>It is depend on viscosity, density, vapour pressure, surface tension.</a:t>
            </a:r>
          </a:p>
          <a:p>
            <a:pPr lvl="1"/>
            <a:r>
              <a:rPr lang="en-IN" dirty="0" smtClean="0"/>
              <a:t>It should be 10℃ to 15℃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838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Water Quality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Chemical Properties</a:t>
            </a:r>
          </a:p>
          <a:p>
            <a:pPr lvl="1"/>
            <a:r>
              <a:rPr lang="en-IN" dirty="0" smtClean="0"/>
              <a:t>Total dissolved solids</a:t>
            </a:r>
          </a:p>
          <a:p>
            <a:pPr lvl="1"/>
            <a:r>
              <a:rPr lang="en-IN" dirty="0" smtClean="0"/>
              <a:t>Hardness</a:t>
            </a:r>
          </a:p>
          <a:p>
            <a:pPr lvl="1"/>
            <a:r>
              <a:rPr lang="en-IN" dirty="0" smtClean="0"/>
              <a:t>pH</a:t>
            </a:r>
          </a:p>
          <a:p>
            <a:pPr lvl="1"/>
            <a:r>
              <a:rPr lang="en-IN" dirty="0" smtClean="0"/>
              <a:t>Copper</a:t>
            </a:r>
          </a:p>
          <a:p>
            <a:pPr lvl="1"/>
            <a:r>
              <a:rPr lang="en-IN" dirty="0" smtClean="0"/>
              <a:t>Sodium</a:t>
            </a:r>
          </a:p>
          <a:p>
            <a:pPr lvl="1"/>
            <a:r>
              <a:rPr lang="en-IN" dirty="0" smtClean="0"/>
              <a:t>Zinc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883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Water Quality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Total dissolved solids</a:t>
            </a:r>
          </a:p>
          <a:p>
            <a:pPr lvl="1"/>
            <a:r>
              <a:rPr lang="en-IN" dirty="0" smtClean="0"/>
              <a:t>Total organic and inorganic maters.</a:t>
            </a:r>
          </a:p>
          <a:p>
            <a:pPr lvl="1"/>
            <a:r>
              <a:rPr lang="en-IN" dirty="0" smtClean="0"/>
              <a:t>It is expressed in mg/l</a:t>
            </a:r>
          </a:p>
          <a:p>
            <a:pPr lvl="1"/>
            <a:r>
              <a:rPr lang="en-IN" dirty="0" smtClean="0"/>
              <a:t>~500 mg/l is safe.</a:t>
            </a:r>
          </a:p>
          <a:p>
            <a:r>
              <a:rPr lang="en-IN" dirty="0" smtClean="0"/>
              <a:t>Hardness</a:t>
            </a:r>
          </a:p>
          <a:p>
            <a:pPr lvl="1"/>
            <a:r>
              <a:rPr lang="en-IN" dirty="0" smtClean="0"/>
              <a:t>It is a ability to prevent form lather formation with soap.</a:t>
            </a:r>
          </a:p>
          <a:p>
            <a:pPr lvl="1"/>
            <a:r>
              <a:rPr lang="en-IN" dirty="0" smtClean="0"/>
              <a:t>300 ppm as CaCO3 safe.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579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Water Quality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pH</a:t>
            </a:r>
          </a:p>
          <a:p>
            <a:pPr lvl="1"/>
            <a:r>
              <a:rPr lang="en-IN" dirty="0" smtClean="0"/>
              <a:t>pH value is 7 for pure water.</a:t>
            </a:r>
          </a:p>
          <a:p>
            <a:pPr lvl="1"/>
            <a:r>
              <a:rPr lang="en-IN" dirty="0" smtClean="0"/>
              <a:t>pH is between 7 to 14 is for water</a:t>
            </a:r>
          </a:p>
          <a:p>
            <a:pPr lvl="1"/>
            <a:r>
              <a:rPr lang="en-IN" dirty="0" smtClean="0"/>
              <a:t>6.5 to 8.5 is safe to drink.</a:t>
            </a:r>
          </a:p>
          <a:p>
            <a:r>
              <a:rPr lang="en-US" dirty="0" smtClean="0"/>
              <a:t>Copper</a:t>
            </a:r>
          </a:p>
          <a:p>
            <a:pPr lvl="1"/>
            <a:r>
              <a:rPr lang="en-US" dirty="0" smtClean="0"/>
              <a:t>It affects the taste.</a:t>
            </a:r>
          </a:p>
          <a:p>
            <a:pPr lvl="1"/>
            <a:r>
              <a:rPr lang="en-US" dirty="0" smtClean="0"/>
              <a:t>Excess of copper cause stomach and intestinal distress.</a:t>
            </a:r>
          </a:p>
          <a:p>
            <a:pPr lvl="1"/>
            <a:r>
              <a:rPr lang="en-US" dirty="0" smtClean="0"/>
              <a:t>Corroding water pipes is a source.</a:t>
            </a:r>
          </a:p>
          <a:p>
            <a:pPr lvl="1"/>
            <a:r>
              <a:rPr lang="en-US" dirty="0" smtClean="0"/>
              <a:t>Safe limit is 0.05 ppm.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8788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Air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Source:</a:t>
            </a:r>
          </a:p>
          <a:p>
            <a:pPr lvl="1"/>
            <a:r>
              <a:rPr lang="en-IN" dirty="0" err="1" smtClean="0"/>
              <a:t>Unburnt</a:t>
            </a:r>
            <a:r>
              <a:rPr lang="en-IN" dirty="0" smtClean="0"/>
              <a:t> fuel exhausted from vehicle and it reacts with oxides of nitrogen in the presence of sunlight. </a:t>
            </a:r>
          </a:p>
          <a:p>
            <a:pPr lvl="1"/>
            <a:r>
              <a:rPr lang="en-IN" dirty="0" smtClean="0"/>
              <a:t>Produces </a:t>
            </a:r>
            <a:r>
              <a:rPr lang="en-IN" dirty="0" err="1" smtClean="0"/>
              <a:t>secodanry</a:t>
            </a:r>
            <a:r>
              <a:rPr lang="en-IN" dirty="0" smtClean="0"/>
              <a:t> </a:t>
            </a:r>
            <a:r>
              <a:rPr lang="en-IN" dirty="0" err="1" smtClean="0"/>
              <a:t>polutants</a:t>
            </a:r>
            <a:r>
              <a:rPr lang="en-IN" dirty="0" smtClean="0"/>
              <a:t> like </a:t>
            </a:r>
            <a:r>
              <a:rPr lang="en-IN" dirty="0" err="1" smtClean="0"/>
              <a:t>peroxyacyl</a:t>
            </a:r>
            <a:r>
              <a:rPr lang="en-IN" dirty="0" smtClean="0"/>
              <a:t> nitrate, ozone, </a:t>
            </a:r>
            <a:r>
              <a:rPr lang="en-IN" dirty="0" err="1" smtClean="0"/>
              <a:t>aldehydes</a:t>
            </a:r>
            <a:r>
              <a:rPr lang="en-IN" dirty="0" smtClean="0"/>
              <a:t> and </a:t>
            </a:r>
            <a:r>
              <a:rPr lang="en-IN" dirty="0" err="1" smtClean="0"/>
              <a:t>ketones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Effect:</a:t>
            </a:r>
          </a:p>
          <a:p>
            <a:pPr lvl="1"/>
            <a:r>
              <a:rPr lang="en-IN" dirty="0" smtClean="0"/>
              <a:t>Breathing problems, eye, nose and throat irritation, Heart </a:t>
            </a:r>
            <a:r>
              <a:rPr lang="en-IN" dirty="0" err="1" smtClean="0"/>
              <a:t>desseies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Water Quality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odium</a:t>
            </a:r>
            <a:endParaRPr lang="en-US" dirty="0"/>
          </a:p>
          <a:p>
            <a:pPr lvl="1"/>
            <a:r>
              <a:rPr lang="en-US" dirty="0" smtClean="0"/>
              <a:t>Excessive presence affects the heart, kidney.</a:t>
            </a:r>
          </a:p>
          <a:p>
            <a:pPr lvl="1"/>
            <a:r>
              <a:rPr lang="en-US" dirty="0" smtClean="0"/>
              <a:t>It is increases the blood pressure.</a:t>
            </a:r>
            <a:endParaRPr lang="en-IN" dirty="0"/>
          </a:p>
          <a:p>
            <a:r>
              <a:rPr lang="en-US" dirty="0" smtClean="0"/>
              <a:t>Zinc</a:t>
            </a:r>
          </a:p>
          <a:p>
            <a:pPr lvl="1"/>
            <a:r>
              <a:rPr lang="en-US" dirty="0" smtClean="0"/>
              <a:t>It affects the taste.</a:t>
            </a:r>
          </a:p>
          <a:p>
            <a:pPr lvl="1"/>
            <a:r>
              <a:rPr lang="en-US" dirty="0" smtClean="0"/>
              <a:t>Safe limit is 5 mg/l</a:t>
            </a:r>
          </a:p>
        </p:txBody>
      </p:sp>
    </p:spTree>
    <p:extLst>
      <p:ext uri="{BB962C8B-B14F-4D97-AF65-F5344CB8AC3E}">
        <p14:creationId xmlns:p14="http://schemas.microsoft.com/office/powerpoint/2010/main" val="121155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Water Quality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Biological Parameters</a:t>
            </a:r>
          </a:p>
          <a:p>
            <a:pPr lvl="1"/>
            <a:r>
              <a:rPr lang="en-US" dirty="0" smtClean="0"/>
              <a:t>Bacteria</a:t>
            </a:r>
          </a:p>
          <a:p>
            <a:pPr lvl="2"/>
            <a:r>
              <a:rPr lang="en-US" dirty="0" smtClean="0"/>
              <a:t>Disease causing bacteria's are known as pathogens.</a:t>
            </a:r>
          </a:p>
          <a:p>
            <a:pPr lvl="2"/>
            <a:r>
              <a:rPr lang="en-US" dirty="0" smtClean="0"/>
              <a:t>It is removed by disinfection. </a:t>
            </a:r>
          </a:p>
          <a:p>
            <a:pPr lvl="1"/>
            <a:r>
              <a:rPr lang="en-US" dirty="0" smtClean="0"/>
              <a:t>Algae</a:t>
            </a:r>
          </a:p>
          <a:p>
            <a:pPr lvl="2"/>
            <a:r>
              <a:rPr lang="en-US" dirty="0" smtClean="0"/>
              <a:t>It is food for fish.</a:t>
            </a:r>
          </a:p>
          <a:p>
            <a:pPr lvl="2"/>
            <a:r>
              <a:rPr lang="en-US" dirty="0" smtClean="0"/>
              <a:t>Presence in drinking water gives unpleasant taste and odor.</a:t>
            </a:r>
          </a:p>
          <a:p>
            <a:pPr lvl="1"/>
            <a:r>
              <a:rPr lang="en-US" dirty="0" smtClean="0"/>
              <a:t>Protozoa</a:t>
            </a:r>
          </a:p>
          <a:p>
            <a:pPr lvl="2"/>
            <a:r>
              <a:rPr lang="en-US" dirty="0" smtClean="0"/>
              <a:t>One cell organism (Ameba).</a:t>
            </a:r>
          </a:p>
          <a:p>
            <a:pPr lvl="2"/>
            <a:r>
              <a:rPr lang="en-US" dirty="0" smtClean="0"/>
              <a:t>Causes </a:t>
            </a:r>
            <a:r>
              <a:rPr lang="en-US" dirty="0" err="1"/>
              <a:t>d</a:t>
            </a:r>
            <a:r>
              <a:rPr lang="en-US" dirty="0" err="1" smtClean="0"/>
              <a:t>isentery</a:t>
            </a:r>
            <a:r>
              <a:rPr lang="en-US" dirty="0" smtClean="0"/>
              <a:t> for children's.</a:t>
            </a:r>
          </a:p>
        </p:txBody>
      </p:sp>
    </p:spTree>
    <p:extLst>
      <p:ext uri="{BB962C8B-B14F-4D97-AF65-F5344CB8AC3E}">
        <p14:creationId xmlns:p14="http://schemas.microsoft.com/office/powerpoint/2010/main" val="1370219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Properties of Terrestrial and Seawater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Mixture of 96.5 % pure water and 3.5 % materials (salts, dissolved gases, organic substances).</a:t>
            </a:r>
          </a:p>
          <a:p>
            <a:r>
              <a:rPr lang="en-US" dirty="0" smtClean="0"/>
              <a:t>60 % of animal body made of water.</a:t>
            </a:r>
          </a:p>
          <a:p>
            <a:r>
              <a:rPr lang="en-US" dirty="0" smtClean="0"/>
              <a:t>It is naturally has 3 forms (solid, liquid, gas).</a:t>
            </a:r>
          </a:p>
          <a:p>
            <a:r>
              <a:rPr lang="en-US" dirty="0" smtClean="0"/>
              <a:t>It affects the climate.</a:t>
            </a:r>
          </a:p>
          <a:p>
            <a:r>
              <a:rPr lang="en-US" dirty="0" smtClean="0"/>
              <a:t>It has dissolved salts.</a:t>
            </a:r>
          </a:p>
        </p:txBody>
      </p:sp>
    </p:spTree>
    <p:extLst>
      <p:ext uri="{BB962C8B-B14F-4D97-AF65-F5344CB8AC3E}">
        <p14:creationId xmlns:p14="http://schemas.microsoft.com/office/powerpoint/2010/main" val="394278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Properties of Terrestrial and Seawater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Absorption of Heavy metals</a:t>
            </a:r>
          </a:p>
          <a:p>
            <a:pPr lvl="1"/>
            <a:r>
              <a:rPr lang="en-US" dirty="0" smtClean="0"/>
              <a:t>It is environmentally stable elements of high specific gravity and atomic weight.</a:t>
            </a:r>
          </a:p>
          <a:p>
            <a:pPr lvl="1"/>
            <a:r>
              <a:rPr lang="en-US" dirty="0" smtClean="0"/>
              <a:t>Cd, Cu, Fe, Co, Zn, Hg, V, Ni, Cr, </a:t>
            </a:r>
            <a:r>
              <a:rPr lang="en-US" dirty="0" err="1" smtClean="0"/>
              <a:t>Mn</a:t>
            </a:r>
            <a:r>
              <a:rPr lang="en-US" dirty="0" smtClean="0"/>
              <a:t>, Mo.</a:t>
            </a:r>
          </a:p>
          <a:p>
            <a:pPr lvl="1"/>
            <a:r>
              <a:rPr lang="en-US" dirty="0" smtClean="0"/>
              <a:t>It has binding property of metabolically active groups.</a:t>
            </a:r>
          </a:p>
          <a:p>
            <a:pPr lvl="1"/>
            <a:r>
              <a:rPr lang="en-US" dirty="0" smtClean="0"/>
              <a:t>Toxicity</a:t>
            </a:r>
          </a:p>
          <a:p>
            <a:pPr lvl="2"/>
            <a:r>
              <a:rPr lang="en-US" dirty="0" smtClean="0"/>
              <a:t>Solubility.</a:t>
            </a:r>
            <a:endParaRPr lang="en-US" dirty="0"/>
          </a:p>
          <a:p>
            <a:pPr lvl="2"/>
            <a:r>
              <a:rPr lang="en-US" dirty="0" smtClean="0"/>
              <a:t>Stability.</a:t>
            </a:r>
          </a:p>
          <a:p>
            <a:pPr lvl="2"/>
            <a:r>
              <a:rPr lang="en-US" dirty="0" smtClean="0"/>
              <a:t>B</a:t>
            </a:r>
          </a:p>
          <a:p>
            <a:pPr lvl="2"/>
            <a:r>
              <a:rPr lang="en-US"/>
              <a:t>B</a:t>
            </a:r>
            <a:r>
              <a:rPr lang="en-US" smtClean="0"/>
              <a:t>iological </a:t>
            </a:r>
            <a:r>
              <a:rPr lang="en-US" dirty="0" smtClean="0"/>
              <a:t>reactivity.</a:t>
            </a:r>
          </a:p>
        </p:txBody>
      </p:sp>
    </p:spTree>
    <p:extLst>
      <p:ext uri="{BB962C8B-B14F-4D97-AF65-F5344CB8AC3E}">
        <p14:creationId xmlns:p14="http://schemas.microsoft.com/office/powerpoint/2010/main" val="2125858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Air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Control of photochemical smog:</a:t>
            </a:r>
          </a:p>
          <a:p>
            <a:pPr lvl="1"/>
            <a:r>
              <a:rPr lang="en-IN" dirty="0" smtClean="0"/>
              <a:t>Removing components of  oxides of nitrogen by using compression or absorption techniques.</a:t>
            </a:r>
            <a:endParaRPr lang="en-US" sz="1500" dirty="0" smtClean="0">
              <a:ea typeface="Cambria" pitchFamily="18" charset="0"/>
            </a:endParaRPr>
          </a:p>
          <a:p>
            <a:pPr lvl="1"/>
            <a:r>
              <a:rPr lang="en-IN" dirty="0" smtClean="0"/>
              <a:t> It can be controlled by recycling hydrocarbons emitted from the vehicles.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Oxygen and Ozone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Ozone is a allotropic from of oxygen.</a:t>
            </a:r>
          </a:p>
          <a:p>
            <a:r>
              <a:rPr lang="en-IN" dirty="0" smtClean="0"/>
              <a:t>Ozone contains 3 molecules.</a:t>
            </a:r>
          </a:p>
          <a:p>
            <a:r>
              <a:rPr lang="en-IN" dirty="0" smtClean="0"/>
              <a:t>In stratosphere continuously created by UV rays.</a:t>
            </a:r>
          </a:p>
          <a:p>
            <a:pPr lvl="1"/>
            <a:r>
              <a:rPr lang="en-IN" dirty="0" smtClean="0"/>
              <a:t>O</a:t>
            </a:r>
            <a:r>
              <a:rPr lang="en-IN" sz="2000" dirty="0" smtClean="0"/>
              <a:t>2</a:t>
            </a:r>
            <a:r>
              <a:rPr lang="en-IN" dirty="0" smtClean="0"/>
              <a:t> + h</a:t>
            </a:r>
            <a:r>
              <a:rPr lang="el-GR" dirty="0" smtClean="0">
                <a:sym typeface="Wingdings" pitchFamily="2" charset="2"/>
              </a:rPr>
              <a:t>ϒ</a:t>
            </a:r>
            <a:r>
              <a:rPr lang="en-IN" dirty="0" smtClean="0"/>
              <a:t>  </a:t>
            </a:r>
            <a:r>
              <a:rPr lang="en-IN" dirty="0" smtClean="0">
                <a:sym typeface="Wingdings" pitchFamily="2" charset="2"/>
              </a:rPr>
              <a:t> O + O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O + O</a:t>
            </a:r>
            <a:r>
              <a:rPr lang="en-IN" sz="20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 + h</a:t>
            </a:r>
            <a:r>
              <a:rPr lang="el-GR" dirty="0" smtClean="0">
                <a:sym typeface="Wingdings" pitchFamily="2" charset="2"/>
              </a:rPr>
              <a:t>ϒ</a:t>
            </a:r>
            <a:r>
              <a:rPr lang="en-IN" dirty="0" smtClean="0">
                <a:sym typeface="Wingdings" pitchFamily="2" charset="2"/>
              </a:rPr>
              <a:t>  O</a:t>
            </a:r>
            <a:r>
              <a:rPr lang="en-IN" sz="2000" dirty="0" smtClean="0">
                <a:sym typeface="Wingdings" pitchFamily="2" charset="2"/>
              </a:rPr>
              <a:t>3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O</a:t>
            </a:r>
            <a:r>
              <a:rPr lang="en-IN" sz="2000" dirty="0" smtClean="0">
                <a:sym typeface="Wingdings" pitchFamily="2" charset="2"/>
              </a:rPr>
              <a:t>3</a:t>
            </a:r>
            <a:r>
              <a:rPr lang="en-IN" dirty="0" smtClean="0">
                <a:sym typeface="Wingdings" pitchFamily="2" charset="2"/>
              </a:rPr>
              <a:t> + h</a:t>
            </a:r>
            <a:r>
              <a:rPr lang="el-GR" dirty="0" smtClean="0">
                <a:sym typeface="Wingdings" pitchFamily="2" charset="2"/>
              </a:rPr>
              <a:t>ϒ </a:t>
            </a:r>
            <a:r>
              <a:rPr lang="en-IN" dirty="0" smtClean="0">
                <a:sym typeface="Wingdings" pitchFamily="2" charset="2"/>
              </a:rPr>
              <a:t>O</a:t>
            </a:r>
            <a:r>
              <a:rPr lang="en-IN" sz="20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 + O</a:t>
            </a:r>
          </a:p>
          <a:p>
            <a:r>
              <a:rPr lang="en-IN" dirty="0" smtClean="0">
                <a:sym typeface="Wingdings" pitchFamily="2" charset="2"/>
              </a:rPr>
              <a:t>Net result is equilibrium concentration of ozone.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Oxygen and Ozone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The equilibrium is disturbed by chlorine, bromine ... etc.</a:t>
            </a:r>
          </a:p>
          <a:p>
            <a:pPr algn="just"/>
            <a:r>
              <a:rPr lang="en-IN" dirty="0" smtClean="0"/>
              <a:t>It destroys ozone molecules and result into thinning of ozone layer it known as ozone hole.</a:t>
            </a:r>
          </a:p>
          <a:p>
            <a:pPr algn="just"/>
            <a:r>
              <a:rPr lang="en-IN" dirty="0" smtClean="0"/>
              <a:t>The process of creation of hole in ozone layer due to </a:t>
            </a:r>
            <a:r>
              <a:rPr lang="en-IN" dirty="0" err="1" smtClean="0"/>
              <a:t>chloro</a:t>
            </a:r>
            <a:r>
              <a:rPr lang="en-IN" dirty="0" smtClean="0"/>
              <a:t> </a:t>
            </a:r>
            <a:r>
              <a:rPr lang="en-IN" dirty="0" err="1" smtClean="0"/>
              <a:t>fluro</a:t>
            </a:r>
            <a:r>
              <a:rPr lang="en-IN" dirty="0" smtClean="0"/>
              <a:t> carbons and nitrous oxide in the stratosphere is called ozone layer depletion.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Ozone Layer Depletion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Propellant in aerosol spray cans.</a:t>
            </a:r>
          </a:p>
          <a:p>
            <a:r>
              <a:rPr lang="en-IN" dirty="0" smtClean="0"/>
              <a:t>Refrigerants in refrigerators that contains </a:t>
            </a:r>
            <a:r>
              <a:rPr lang="en-IN" dirty="0" err="1" smtClean="0"/>
              <a:t>freon</a:t>
            </a:r>
            <a:r>
              <a:rPr lang="en-IN" dirty="0" smtClean="0"/>
              <a:t> gas.</a:t>
            </a:r>
          </a:p>
          <a:p>
            <a:r>
              <a:rPr lang="en-IN" dirty="0" smtClean="0"/>
              <a:t>High flying supersonic jets.</a:t>
            </a:r>
          </a:p>
          <a:p>
            <a:r>
              <a:rPr lang="en-IN" dirty="0" smtClean="0"/>
              <a:t>The detonation of nuclear weapons.</a:t>
            </a:r>
          </a:p>
          <a:p>
            <a:r>
              <a:rPr lang="en-IN" dirty="0" smtClean="0"/>
              <a:t>Blowing agent.</a:t>
            </a:r>
          </a:p>
          <a:p>
            <a:r>
              <a:rPr lang="en-IN" dirty="0" smtClean="0"/>
              <a:t>Usage of fire extinguisher.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Ozone Layer Depletion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Depleting Substances:</a:t>
            </a:r>
          </a:p>
          <a:p>
            <a:pPr lvl="1"/>
            <a:r>
              <a:rPr lang="en-IN" dirty="0" smtClean="0"/>
              <a:t>Freon – 11</a:t>
            </a:r>
          </a:p>
          <a:p>
            <a:pPr lvl="2"/>
            <a:r>
              <a:rPr lang="en-IN" dirty="0" smtClean="0"/>
              <a:t>Banned in many countries.</a:t>
            </a:r>
          </a:p>
          <a:p>
            <a:pPr lvl="1"/>
            <a:r>
              <a:rPr lang="en-IN" dirty="0" smtClean="0"/>
              <a:t>Freon – 12</a:t>
            </a:r>
          </a:p>
          <a:p>
            <a:pPr lvl="2"/>
            <a:r>
              <a:rPr lang="en-IN" dirty="0" smtClean="0"/>
              <a:t>It is still used in refrigerators, air conditioners and freezers.</a:t>
            </a:r>
          </a:p>
          <a:p>
            <a:pPr lvl="1"/>
            <a:r>
              <a:rPr lang="en-IN" dirty="0" err="1" smtClean="0"/>
              <a:t>Bromo</a:t>
            </a:r>
            <a:r>
              <a:rPr lang="en-IN" dirty="0" smtClean="0"/>
              <a:t> </a:t>
            </a:r>
            <a:r>
              <a:rPr lang="en-IN" dirty="0" err="1" smtClean="0"/>
              <a:t>fluoro</a:t>
            </a:r>
            <a:r>
              <a:rPr lang="en-IN" dirty="0" smtClean="0"/>
              <a:t> carbons (BFC)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1015</TotalTime>
  <Words>1750</Words>
  <Application>Microsoft Office PowerPoint</Application>
  <PresentationFormat>On-screen Show (4:3)</PresentationFormat>
  <Paragraphs>331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Cambria</vt:lpstr>
      <vt:lpstr>Cambria Math</vt:lpstr>
      <vt:lpstr>Wingdings</vt:lpstr>
      <vt:lpstr>Py-Template</vt:lpstr>
      <vt:lpstr>GE8291 Environmental Science and Engineering</vt:lpstr>
      <vt:lpstr>Air Pollution</vt:lpstr>
      <vt:lpstr>Air Pollution</vt:lpstr>
      <vt:lpstr>Air Pollution</vt:lpstr>
      <vt:lpstr>Air Pollution</vt:lpstr>
      <vt:lpstr>Oxygen and Ozone</vt:lpstr>
      <vt:lpstr>Oxygen and Ozone</vt:lpstr>
      <vt:lpstr>Ozone Layer Depletion</vt:lpstr>
      <vt:lpstr>Ozone Layer Depletion</vt:lpstr>
      <vt:lpstr>Ozone Layer Depletion</vt:lpstr>
      <vt:lpstr>Ozone Layer Depletion</vt:lpstr>
      <vt:lpstr>Ozone Layer Depletion</vt:lpstr>
      <vt:lpstr>Acid Rain</vt:lpstr>
      <vt:lpstr>Acid Rain</vt:lpstr>
      <vt:lpstr>Acid Rain</vt:lpstr>
      <vt:lpstr>Global Warming</vt:lpstr>
      <vt:lpstr>Global Warming</vt:lpstr>
      <vt:lpstr>Global Warming</vt:lpstr>
      <vt:lpstr>Global Warming</vt:lpstr>
      <vt:lpstr>Particulate Matters</vt:lpstr>
      <vt:lpstr>Particulate Matters</vt:lpstr>
      <vt:lpstr>Particulate Matters</vt:lpstr>
      <vt:lpstr>Oxides of Nitrogen (NOx)</vt:lpstr>
      <vt:lpstr>Oxides of Nitrogen (NOx)</vt:lpstr>
      <vt:lpstr>Carbon Monoxide</vt:lpstr>
      <vt:lpstr>Carbon Monoxide</vt:lpstr>
      <vt:lpstr>Sulphur Dioxides</vt:lpstr>
      <vt:lpstr>Hydrocarbons</vt:lpstr>
      <vt:lpstr>Water Pollution</vt:lpstr>
      <vt:lpstr>Water Pollution</vt:lpstr>
      <vt:lpstr>Water Pollution</vt:lpstr>
      <vt:lpstr>Common Water Pollutants</vt:lpstr>
      <vt:lpstr>Common Water Pollutants</vt:lpstr>
      <vt:lpstr>Water Quality Parameters</vt:lpstr>
      <vt:lpstr>Water Quality Parameters</vt:lpstr>
      <vt:lpstr>Water Quality Parameters</vt:lpstr>
      <vt:lpstr>Water Quality Parameters</vt:lpstr>
      <vt:lpstr>Water Quality Parameters</vt:lpstr>
      <vt:lpstr>Water Quality Parameters</vt:lpstr>
      <vt:lpstr>Water Quality Parameters</vt:lpstr>
      <vt:lpstr>Water Quality Parameters</vt:lpstr>
      <vt:lpstr>Properties of Terrestrial and Seawater</vt:lpstr>
      <vt:lpstr>Properties of Terrestrial and Seawater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IT Department</cp:lastModifiedBy>
  <cp:revision>349</cp:revision>
  <dcterms:created xsi:type="dcterms:W3CDTF">2018-09-03T03:50:11Z</dcterms:created>
  <dcterms:modified xsi:type="dcterms:W3CDTF">2019-02-06T18:38:10Z</dcterms:modified>
</cp:coreProperties>
</file>