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>
        <p:scale>
          <a:sx n="70" d="100"/>
          <a:sy n="70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Depleting Reaction:</a:t>
            </a:r>
          </a:p>
          <a:p>
            <a:pPr lvl="1"/>
            <a:r>
              <a:rPr lang="en-IN" dirty="0" smtClean="0"/>
              <a:t>Step 1: Photo dissociation of Freon 12 </a:t>
            </a:r>
          </a:p>
          <a:p>
            <a:pPr lvl="2"/>
            <a:r>
              <a:rPr lang="en-IN" dirty="0" smtClean="0"/>
              <a:t>CCl2F</a:t>
            </a:r>
            <a:r>
              <a:rPr lang="en-IN" sz="1800" dirty="0" smtClean="0"/>
              <a:t>2</a:t>
            </a:r>
            <a:r>
              <a:rPr lang="en-IN" dirty="0" smtClean="0"/>
              <a:t> + </a:t>
            </a:r>
            <a:r>
              <a:rPr lang="en-IN" dirty="0" smtClean="0"/>
              <a:t>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>
                <a:sym typeface="Wingdings" pitchFamily="2" charset="2"/>
              </a:rPr>
              <a:t>  CClF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[CL]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Step 2: Ozone depletion or hole formation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[</a:t>
            </a:r>
            <a:r>
              <a:rPr lang="en-IN" dirty="0" err="1" smtClean="0">
                <a:sym typeface="Wingdings" pitchFamily="2" charset="2"/>
              </a:rPr>
              <a:t>Cl</a:t>
            </a:r>
            <a:r>
              <a:rPr lang="en-IN" dirty="0" smtClean="0">
                <a:sym typeface="Wingdings" pitchFamily="2" charset="2"/>
              </a:rPr>
              <a:t>]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</a:t>
            </a:r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+ [O]  [</a:t>
            </a:r>
            <a:r>
              <a:rPr lang="en-IN" dirty="0" err="1" smtClean="0">
                <a:sym typeface="Wingdings" pitchFamily="2" charset="2"/>
              </a:rPr>
              <a:t>Cl</a:t>
            </a:r>
            <a:r>
              <a:rPr lang="en-IN" dirty="0" smtClean="0">
                <a:sym typeface="Wingdings" pitchFamily="2" charset="2"/>
              </a:rPr>
              <a:t>]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ClO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Aircrafts and jets produces NO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NO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NO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NO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NO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[O]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Effects of ozone layer depletion:</a:t>
            </a:r>
          </a:p>
          <a:p>
            <a:pPr lvl="1"/>
            <a:r>
              <a:rPr lang="en-IN" dirty="0" smtClean="0"/>
              <a:t>It increases the UV light penetration that causes skin burns and skin cancer, kills lower fauna and flora.</a:t>
            </a:r>
          </a:p>
          <a:p>
            <a:pPr lvl="1"/>
            <a:r>
              <a:rPr lang="en-IN" dirty="0" smtClean="0"/>
              <a:t>It affects photosynthesis process of plants.</a:t>
            </a:r>
          </a:p>
          <a:p>
            <a:pPr lvl="1"/>
            <a:r>
              <a:rPr lang="en-IN" dirty="0" smtClean="0"/>
              <a:t>It also affects the climate change.</a:t>
            </a:r>
          </a:p>
          <a:p>
            <a:pPr lvl="1"/>
            <a:r>
              <a:rPr lang="en-IN" dirty="0" smtClean="0"/>
              <a:t>Yield of vital crops like corns, rice, soybean, bean, cotton and wheat will decrease.</a:t>
            </a:r>
          </a:p>
          <a:p>
            <a:pPr lvl="1"/>
            <a:r>
              <a:rPr lang="en-IN" dirty="0" smtClean="0"/>
              <a:t>Degradation of paints, plastics and other polymer materials will results in economic loss.</a:t>
            </a:r>
          </a:p>
          <a:p>
            <a:pPr lvl="1"/>
            <a:r>
              <a:rPr lang="en-IN" dirty="0" smtClean="0"/>
              <a:t>UV rays affect the aquatic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 measures</a:t>
            </a:r>
          </a:p>
          <a:p>
            <a:pPr lvl="1"/>
            <a:r>
              <a:rPr lang="en-IN" dirty="0" smtClean="0"/>
              <a:t>Controlling CFC release.</a:t>
            </a:r>
          </a:p>
          <a:p>
            <a:pPr lvl="1"/>
            <a:r>
              <a:rPr lang="en-IN" dirty="0" smtClean="0"/>
              <a:t>Manufacturing of CFC is avoided.</a:t>
            </a:r>
          </a:p>
          <a:p>
            <a:pPr lvl="1"/>
            <a:r>
              <a:rPr lang="en-IN" dirty="0" smtClean="0"/>
              <a:t>Research alternatives for CFC.</a:t>
            </a:r>
          </a:p>
          <a:p>
            <a:pPr lvl="1"/>
            <a:r>
              <a:rPr lang="en-IN" dirty="0" smtClean="0"/>
              <a:t>Use of methyl bromide should be controlled.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Acid rain means the presence of excessive acid in rain water.</a:t>
            </a:r>
          </a:p>
          <a:p>
            <a:r>
              <a:rPr lang="en-IN" dirty="0" smtClean="0"/>
              <a:t>If the pH of rainwater is low (below 6.5) due to the presence of CO</a:t>
            </a:r>
            <a:r>
              <a:rPr lang="en-IN" sz="1800" dirty="0" smtClean="0"/>
              <a:t>2</a:t>
            </a:r>
            <a:r>
              <a:rPr lang="en-IN" dirty="0" smtClean="0"/>
              <a:t>, SO</a:t>
            </a:r>
            <a:r>
              <a:rPr lang="en-IN" sz="1800" dirty="0" smtClean="0"/>
              <a:t>2</a:t>
            </a:r>
            <a:r>
              <a:rPr lang="en-IN" dirty="0" smtClean="0"/>
              <a:t> and NO</a:t>
            </a:r>
            <a:r>
              <a:rPr lang="en-IN" sz="1800" dirty="0" smtClean="0"/>
              <a:t>2</a:t>
            </a:r>
            <a:r>
              <a:rPr lang="en-IN" dirty="0" smtClean="0"/>
              <a:t> gases in the atmosphere then the rain is called acid rain.</a:t>
            </a:r>
          </a:p>
          <a:p>
            <a:pPr lvl="1"/>
            <a:r>
              <a:rPr lang="en-IN" dirty="0" smtClean="0"/>
              <a:t>CO</a:t>
            </a:r>
            <a:r>
              <a:rPr lang="en-IN" sz="16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+ H</a:t>
            </a:r>
            <a:r>
              <a:rPr lang="en-IN" sz="1600" dirty="0" smtClean="0"/>
              <a:t>2</a:t>
            </a:r>
            <a:r>
              <a:rPr lang="en-IN" dirty="0" smtClean="0"/>
              <a:t>O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 smtClean="0">
                <a:sym typeface="Wingdings" pitchFamily="2" charset="2"/>
              </a:rPr>
              <a:t>H</a:t>
            </a:r>
            <a:r>
              <a:rPr lang="en-IN" sz="16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CO</a:t>
            </a:r>
            <a:r>
              <a:rPr lang="en-IN" sz="1600" dirty="0" smtClean="0">
                <a:sym typeface="Wingdings" pitchFamily="2" charset="2"/>
              </a:rPr>
              <a:t>3</a:t>
            </a:r>
            <a:endParaRPr lang="en-IN" dirty="0" smtClean="0"/>
          </a:p>
          <a:p>
            <a:pPr lvl="1"/>
            <a:r>
              <a:rPr lang="en-IN" dirty="0" smtClean="0"/>
              <a:t>SO</a:t>
            </a:r>
            <a:r>
              <a:rPr lang="en-IN" sz="1800" dirty="0" smtClean="0"/>
              <a:t>2</a:t>
            </a:r>
            <a:r>
              <a:rPr lang="en-IN" dirty="0" smtClean="0"/>
              <a:t> + H</a:t>
            </a:r>
            <a:r>
              <a:rPr lang="en-IN" sz="1800" dirty="0" smtClean="0"/>
              <a:t>2</a:t>
            </a:r>
            <a:r>
              <a:rPr lang="en-IN" dirty="0" smtClean="0"/>
              <a:t>O </a:t>
            </a:r>
            <a:r>
              <a:rPr lang="en-IN" dirty="0" smtClean="0">
                <a:sym typeface="Wingdings" pitchFamily="2" charset="2"/>
              </a:rPr>
              <a:t> H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SO</a:t>
            </a:r>
            <a:r>
              <a:rPr lang="en-IN" sz="1800" dirty="0" smtClean="0">
                <a:sym typeface="Wingdings" pitchFamily="2" charset="2"/>
              </a:rPr>
              <a:t>4</a:t>
            </a:r>
            <a:endParaRPr lang="en-US" sz="18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acid rain:</a:t>
            </a:r>
          </a:p>
          <a:p>
            <a:pPr lvl="1"/>
            <a:r>
              <a:rPr lang="en-IN" dirty="0" smtClean="0"/>
              <a:t>Decay of building which are made up of marble.</a:t>
            </a:r>
          </a:p>
          <a:p>
            <a:pPr lvl="1"/>
            <a:r>
              <a:rPr lang="en-IN" dirty="0" smtClean="0"/>
              <a:t>Damage of stone stages.</a:t>
            </a:r>
          </a:p>
          <a:p>
            <a:pPr lvl="1"/>
            <a:r>
              <a:rPr lang="en-IN" dirty="0" smtClean="0"/>
              <a:t>Damages metals and car finishes.</a:t>
            </a:r>
          </a:p>
          <a:p>
            <a:pPr lvl="1"/>
            <a:r>
              <a:rPr lang="en-IN" dirty="0" smtClean="0"/>
              <a:t>Aquatic life especially fish affected by the acidifications.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Control of acid rain:</a:t>
            </a:r>
          </a:p>
          <a:p>
            <a:pPr lvl="1"/>
            <a:r>
              <a:rPr lang="en-IN" dirty="0" smtClean="0"/>
              <a:t>Emission of SO2, CO2 and NO2 should be controlled.</a:t>
            </a:r>
          </a:p>
          <a:p>
            <a:pPr lvl="1"/>
            <a:r>
              <a:rPr lang="en-IN" dirty="0" smtClean="0"/>
              <a:t>Coal with lower sulphur content must be used for thermal power plants.</a:t>
            </a:r>
          </a:p>
          <a:p>
            <a:pPr lvl="1"/>
            <a:r>
              <a:rPr lang="en-IN" dirty="0" smtClean="0"/>
              <a:t>Use of natural gals instead of coal.</a:t>
            </a:r>
          </a:p>
          <a:p>
            <a:pPr lvl="1"/>
            <a:r>
              <a:rPr lang="en-IN" dirty="0" smtClean="0"/>
              <a:t>Liming of lakes and soils should be done to minimize the effects of acid rain.</a:t>
            </a:r>
          </a:p>
          <a:p>
            <a:pPr lvl="1"/>
            <a:r>
              <a:rPr lang="en-IN" dirty="0" smtClean="0"/>
              <a:t>Coating of protective layer of inert polymer should be given in the interior water pipes of drinking water.</a:t>
            </a:r>
          </a:p>
          <a:p>
            <a:pPr lvl="1"/>
            <a:r>
              <a:rPr lang="en-IN" dirty="0" smtClean="0"/>
              <a:t>Avoiding the unnecessary usage of motor vehicles.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Green house effect or global warming is defined as “the progressive increase in earth’s temperature due to the effect of increase in composition of man-made CO</a:t>
            </a:r>
            <a:r>
              <a:rPr lang="en-IN" sz="1800" dirty="0" smtClean="0"/>
              <a:t>2</a:t>
            </a:r>
            <a:r>
              <a:rPr lang="en-IN" dirty="0" smtClean="0"/>
              <a:t> in the atmosphere”.</a:t>
            </a:r>
          </a:p>
          <a:p>
            <a:r>
              <a:rPr lang="en-IN" dirty="0" smtClean="0"/>
              <a:t>Major greenhouse gases</a:t>
            </a:r>
          </a:p>
          <a:p>
            <a:pPr lvl="1"/>
            <a:r>
              <a:rPr lang="en-IN" dirty="0" smtClean="0"/>
              <a:t>CO</a:t>
            </a:r>
            <a:r>
              <a:rPr lang="en-IN" sz="1800" dirty="0" smtClean="0"/>
              <a:t>2</a:t>
            </a:r>
            <a:r>
              <a:rPr lang="en-IN" dirty="0" smtClean="0"/>
              <a:t>, CH</a:t>
            </a:r>
            <a:r>
              <a:rPr lang="en-IN" sz="1800" dirty="0" smtClean="0"/>
              <a:t>4</a:t>
            </a:r>
            <a:r>
              <a:rPr lang="en-IN" dirty="0" smtClean="0"/>
              <a:t>, N</a:t>
            </a:r>
            <a:r>
              <a:rPr lang="en-IN" sz="1800" dirty="0" smtClean="0"/>
              <a:t>2</a:t>
            </a:r>
            <a:r>
              <a:rPr lang="en-IN" dirty="0" smtClean="0"/>
              <a:t>O, CFC ... etc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Photochemical Reaction</a:t>
            </a:r>
          </a:p>
          <a:p>
            <a:pPr lvl="1"/>
            <a:r>
              <a:rPr lang="en-IN" dirty="0" smtClean="0"/>
              <a:t>Components of atmosphere is react with one another with a presence of sunlight to introduce another components is known as photochemical reaction.</a:t>
            </a:r>
          </a:p>
          <a:p>
            <a:pPr lvl="1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>
              <a:buNone/>
            </a:pPr>
            <a:r>
              <a:rPr lang="en-IN" dirty="0" smtClean="0"/>
              <a:t>	</a:t>
            </a:r>
            <a:endParaRPr lang="en-IN" dirty="0" smtClean="0"/>
          </a:p>
        </p:txBody>
      </p:sp>
      <p:cxnSp>
        <p:nvCxnSpPr>
          <p:cNvPr id="5" name="Straight Arrow Connector 4"/>
          <p:cNvCxnSpPr>
            <a:stCxn id="6" idx="3"/>
            <a:endCxn id="7" idx="1"/>
          </p:cNvCxnSpPr>
          <p:nvPr/>
        </p:nvCxnSpPr>
        <p:spPr>
          <a:xfrm>
            <a:off x="2928926" y="5143512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728" y="4929198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NO</a:t>
            </a:r>
            <a:r>
              <a:rPr lang="en-IN" sz="15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694" y="4929198"/>
            <a:ext cx="14287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HNO</a:t>
            </a:r>
            <a:r>
              <a:rPr lang="en-IN" sz="15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4711" y="4643446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Moisture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4711" y="5286388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hv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Formations of smoke:</a:t>
            </a:r>
          </a:p>
          <a:p>
            <a:pPr lvl="1"/>
            <a:r>
              <a:rPr lang="en-IN" dirty="0" smtClean="0"/>
              <a:t>Brownish smoke appeared in large cities in the presence of sunlight. </a:t>
            </a:r>
          </a:p>
          <a:p>
            <a:pPr lvl="1"/>
            <a:r>
              <a:rPr lang="en-IN" dirty="0" smtClean="0"/>
              <a:t> It is visible only in noon time</a:t>
            </a:r>
            <a:endParaRPr lang="en-US" dirty="0"/>
          </a:p>
        </p:txBody>
      </p:sp>
      <p:pic>
        <p:nvPicPr>
          <p:cNvPr id="1026" name="Picture 2" descr="Image result for photochemical sm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14752"/>
            <a:ext cx="4429156" cy="2950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Source:</a:t>
            </a:r>
          </a:p>
          <a:p>
            <a:pPr lvl="1"/>
            <a:r>
              <a:rPr lang="en-IN" dirty="0" err="1" smtClean="0"/>
              <a:t>Unburnt</a:t>
            </a:r>
            <a:r>
              <a:rPr lang="en-IN" dirty="0" smtClean="0"/>
              <a:t> fuel exhausted from vehicle and it reacts with oxides of nitrogen in the presence of sunlight. </a:t>
            </a:r>
          </a:p>
          <a:p>
            <a:pPr lvl="1"/>
            <a:r>
              <a:rPr lang="en-IN" dirty="0" smtClean="0"/>
              <a:t>Produces </a:t>
            </a:r>
            <a:r>
              <a:rPr lang="en-IN" dirty="0" err="1" smtClean="0"/>
              <a:t>secodanry</a:t>
            </a:r>
            <a:r>
              <a:rPr lang="en-IN" dirty="0" smtClean="0"/>
              <a:t> </a:t>
            </a:r>
            <a:r>
              <a:rPr lang="en-IN" dirty="0" err="1" smtClean="0"/>
              <a:t>polutants</a:t>
            </a:r>
            <a:r>
              <a:rPr lang="en-IN" dirty="0" smtClean="0"/>
              <a:t> </a:t>
            </a:r>
            <a:r>
              <a:rPr lang="en-IN" dirty="0" smtClean="0"/>
              <a:t>like </a:t>
            </a:r>
            <a:r>
              <a:rPr lang="en-IN" dirty="0" err="1" smtClean="0"/>
              <a:t>peroxyacyl</a:t>
            </a:r>
            <a:r>
              <a:rPr lang="en-IN" dirty="0" smtClean="0"/>
              <a:t> nitrate, ozone, </a:t>
            </a:r>
            <a:r>
              <a:rPr lang="en-IN" dirty="0" err="1" smtClean="0"/>
              <a:t>aldehydes</a:t>
            </a:r>
            <a:r>
              <a:rPr lang="en-IN" dirty="0" smtClean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ketones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Effect:</a:t>
            </a:r>
          </a:p>
          <a:p>
            <a:pPr lvl="1"/>
            <a:r>
              <a:rPr lang="en-IN" dirty="0" smtClean="0"/>
              <a:t>Breathing problems, eye, nose and throat irritation, Heart </a:t>
            </a:r>
            <a:r>
              <a:rPr lang="en-IN" dirty="0" err="1" smtClean="0"/>
              <a:t>desseies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photochemical smog:</a:t>
            </a:r>
          </a:p>
          <a:p>
            <a:pPr lvl="1"/>
            <a:r>
              <a:rPr lang="en-IN" dirty="0" smtClean="0"/>
              <a:t>Removing components of  oxides of nitrogen by using compression or absorption techniques.</a:t>
            </a:r>
            <a:endParaRPr lang="en-US" sz="1500" dirty="0" smtClean="0">
              <a:ea typeface="Cambria" pitchFamily="18" charset="0"/>
            </a:endParaRPr>
          </a:p>
          <a:p>
            <a:pPr lvl="1"/>
            <a:r>
              <a:rPr lang="en-IN" dirty="0" smtClean="0"/>
              <a:t> It can be controlled by recycling hydrocarbons emitted from the vehicles.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Oxygen and Ozone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Ozone is a allotropic from of oxygen.</a:t>
            </a:r>
          </a:p>
          <a:p>
            <a:r>
              <a:rPr lang="en-IN" dirty="0" smtClean="0"/>
              <a:t>Ozone contains 3 molecules.</a:t>
            </a:r>
          </a:p>
          <a:p>
            <a:r>
              <a:rPr lang="en-IN" dirty="0" smtClean="0"/>
              <a:t>In stratosphere continuously created by UV rays.</a:t>
            </a:r>
          </a:p>
          <a:p>
            <a:pPr lvl="1"/>
            <a:r>
              <a:rPr lang="en-IN" dirty="0" smtClean="0"/>
              <a:t>O</a:t>
            </a:r>
            <a:r>
              <a:rPr lang="en-IN" sz="2000" dirty="0" smtClean="0"/>
              <a:t>2</a:t>
            </a:r>
            <a:r>
              <a:rPr lang="en-IN" dirty="0" smtClean="0"/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/>
              <a:t>  </a:t>
            </a:r>
            <a:r>
              <a:rPr lang="en-IN" dirty="0" smtClean="0">
                <a:sym typeface="Wingdings" pitchFamily="2" charset="2"/>
              </a:rPr>
              <a:t> O + O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O + O</a:t>
            </a:r>
            <a:r>
              <a:rPr lang="en-IN" sz="20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>
                <a:sym typeface="Wingdings" pitchFamily="2" charset="2"/>
              </a:rPr>
              <a:t>  O</a:t>
            </a:r>
            <a:r>
              <a:rPr lang="en-IN" sz="2000" dirty="0" smtClean="0">
                <a:sym typeface="Wingdings" pitchFamily="2" charset="2"/>
              </a:rPr>
              <a:t>3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O</a:t>
            </a:r>
            <a:r>
              <a:rPr lang="en-IN" sz="20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+ </a:t>
            </a:r>
            <a:r>
              <a:rPr lang="en-IN" dirty="0" smtClean="0">
                <a:sym typeface="Wingdings" pitchFamily="2" charset="2"/>
              </a:rPr>
              <a:t>h</a:t>
            </a:r>
            <a:r>
              <a:rPr lang="el-GR" dirty="0" smtClean="0">
                <a:sym typeface="Wingdings" pitchFamily="2" charset="2"/>
              </a:rPr>
              <a:t>ϒ </a:t>
            </a:r>
            <a:r>
              <a:rPr lang="en-IN" dirty="0" smtClean="0">
                <a:sym typeface="Wingdings" pitchFamily="2" charset="2"/>
              </a:rPr>
              <a:t>O</a:t>
            </a:r>
            <a:r>
              <a:rPr lang="en-IN" sz="20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</a:p>
          <a:p>
            <a:r>
              <a:rPr lang="en-IN" dirty="0" smtClean="0">
                <a:sym typeface="Wingdings" pitchFamily="2" charset="2"/>
              </a:rPr>
              <a:t>Net result is equilibrium concentration of ozone.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Oxygen and Ozone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equilibrium is disturbed by chlorine, bromine ... </a:t>
            </a:r>
            <a:r>
              <a:rPr lang="en-IN" dirty="0" smtClean="0"/>
              <a:t>e</a:t>
            </a:r>
            <a:r>
              <a:rPr lang="en-IN" dirty="0" smtClean="0"/>
              <a:t>tc.</a:t>
            </a:r>
          </a:p>
          <a:p>
            <a:pPr algn="just"/>
            <a:r>
              <a:rPr lang="en-IN" dirty="0" smtClean="0"/>
              <a:t>It destroys ozone molecules and result into thinning of ozone layer it known as ozone hole.</a:t>
            </a:r>
          </a:p>
          <a:p>
            <a:pPr algn="just"/>
            <a:r>
              <a:rPr lang="en-IN" dirty="0" smtClean="0"/>
              <a:t>The process of creation of hole in ozone layer due to </a:t>
            </a:r>
            <a:r>
              <a:rPr lang="en-IN" dirty="0" err="1" smtClean="0"/>
              <a:t>chloro</a:t>
            </a:r>
            <a:r>
              <a:rPr lang="en-IN" dirty="0" smtClean="0"/>
              <a:t> </a:t>
            </a:r>
            <a:r>
              <a:rPr lang="en-IN" dirty="0" err="1" smtClean="0"/>
              <a:t>fluro</a:t>
            </a:r>
            <a:r>
              <a:rPr lang="en-IN" dirty="0" smtClean="0"/>
              <a:t> carbons and nitrous oxide in the stratosphere is called ozone layer depletion.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Propellant in aerosol spray cans.</a:t>
            </a:r>
          </a:p>
          <a:p>
            <a:r>
              <a:rPr lang="en-IN" dirty="0" smtClean="0"/>
              <a:t>Refrigerants in refrigerators that contains </a:t>
            </a:r>
            <a:r>
              <a:rPr lang="en-IN" dirty="0" err="1" smtClean="0"/>
              <a:t>freon</a:t>
            </a:r>
            <a:r>
              <a:rPr lang="en-IN" dirty="0" smtClean="0"/>
              <a:t> gas.</a:t>
            </a:r>
          </a:p>
          <a:p>
            <a:r>
              <a:rPr lang="en-IN" dirty="0" smtClean="0"/>
              <a:t>High flying supersonic jets.</a:t>
            </a:r>
          </a:p>
          <a:p>
            <a:r>
              <a:rPr lang="en-IN" dirty="0" smtClean="0"/>
              <a:t>The detonation of nuclear weapons.</a:t>
            </a:r>
          </a:p>
          <a:p>
            <a:r>
              <a:rPr lang="en-IN" dirty="0" smtClean="0"/>
              <a:t>Blowing agent.</a:t>
            </a:r>
          </a:p>
          <a:p>
            <a:r>
              <a:rPr lang="en-IN" dirty="0" smtClean="0"/>
              <a:t>Usage of fire extinguisher.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Depleting Substances:</a:t>
            </a:r>
          </a:p>
          <a:p>
            <a:pPr lvl="1"/>
            <a:r>
              <a:rPr lang="en-IN" dirty="0" smtClean="0"/>
              <a:t>Freon – 11</a:t>
            </a:r>
          </a:p>
          <a:p>
            <a:pPr lvl="2"/>
            <a:r>
              <a:rPr lang="en-IN" dirty="0" smtClean="0"/>
              <a:t>Banned in many countries.</a:t>
            </a:r>
            <a:endParaRPr lang="en-IN" dirty="0" smtClean="0"/>
          </a:p>
          <a:p>
            <a:pPr lvl="1"/>
            <a:r>
              <a:rPr lang="en-IN" dirty="0" smtClean="0"/>
              <a:t>Freon – 12</a:t>
            </a:r>
          </a:p>
          <a:p>
            <a:pPr lvl="2"/>
            <a:r>
              <a:rPr lang="en-IN" dirty="0" smtClean="0"/>
              <a:t>It is still used in refrigerators, air conditioners and freezers.</a:t>
            </a:r>
          </a:p>
          <a:p>
            <a:pPr lvl="1"/>
            <a:r>
              <a:rPr lang="en-IN" dirty="0" err="1" smtClean="0"/>
              <a:t>Bromo</a:t>
            </a:r>
            <a:r>
              <a:rPr lang="en-IN" dirty="0" smtClean="0"/>
              <a:t> </a:t>
            </a:r>
            <a:r>
              <a:rPr lang="en-IN" dirty="0" err="1" smtClean="0"/>
              <a:t>fluoro</a:t>
            </a:r>
            <a:r>
              <a:rPr lang="en-IN" dirty="0" smtClean="0"/>
              <a:t> carbons (BFC)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810</TotalTime>
  <Words>780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Py-Template</vt:lpstr>
      <vt:lpstr>GE8291 Environmental Science and Engineering</vt:lpstr>
      <vt:lpstr>Air Pollution</vt:lpstr>
      <vt:lpstr>Air Pollution</vt:lpstr>
      <vt:lpstr>Air Pollution</vt:lpstr>
      <vt:lpstr>Air Pollution</vt:lpstr>
      <vt:lpstr>Oxygen and Ozone</vt:lpstr>
      <vt:lpstr>Oxygen and Ozone</vt:lpstr>
      <vt:lpstr>Ozone Layer Depletion</vt:lpstr>
      <vt:lpstr>Ozone Layer Depletion</vt:lpstr>
      <vt:lpstr>Ozone Layer Depletion</vt:lpstr>
      <vt:lpstr>Ozone Layer Depletion</vt:lpstr>
      <vt:lpstr>Ozone Layer Depletion</vt:lpstr>
      <vt:lpstr>Acid Rain</vt:lpstr>
      <vt:lpstr>Acid Rain</vt:lpstr>
      <vt:lpstr>Acid Rain</vt:lpstr>
      <vt:lpstr>Global Warming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294</cp:revision>
  <dcterms:created xsi:type="dcterms:W3CDTF">2018-09-03T03:50:11Z</dcterms:created>
  <dcterms:modified xsi:type="dcterms:W3CDTF">2019-01-24T18:50:50Z</dcterms:modified>
</cp:coreProperties>
</file>