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272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Lakes are large natural shallow water bodies.</a:t>
            </a:r>
          </a:p>
          <a:p>
            <a:r>
              <a:rPr lang="en-US" dirty="0" smtClean="0"/>
              <a:t>Lakes are used for many purpose.</a:t>
            </a:r>
          </a:p>
          <a:p>
            <a:r>
              <a:rPr lang="en-US" dirty="0" smtClean="0"/>
              <a:t>Lakes are supplied with water from rainfall, melting snow and streams.</a:t>
            </a:r>
          </a:p>
        </p:txBody>
      </p:sp>
    </p:spTree>
    <p:extLst>
      <p:ext uri="{BB962C8B-B14F-4D97-AF65-F5344CB8AC3E}">
        <p14:creationId xmlns:p14="http://schemas.microsoft.com/office/powerpoint/2010/main" val="2724335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Oligotrophic lakes</a:t>
            </a:r>
          </a:p>
          <a:p>
            <a:pPr lvl="1"/>
            <a:r>
              <a:rPr lang="en-US" dirty="0" smtClean="0"/>
              <a:t>Low nutrient concentrations.</a:t>
            </a:r>
          </a:p>
          <a:p>
            <a:r>
              <a:rPr lang="en-US" dirty="0" smtClean="0"/>
              <a:t>Eutrophic lakes</a:t>
            </a:r>
          </a:p>
          <a:p>
            <a:pPr lvl="1"/>
            <a:r>
              <a:rPr lang="en-US" dirty="0" smtClean="0"/>
              <a:t>They are over nourished by nutrients like N and P.</a:t>
            </a:r>
          </a:p>
          <a:p>
            <a:r>
              <a:rPr lang="en-US" dirty="0" smtClean="0"/>
              <a:t>Dystrophic </a:t>
            </a:r>
            <a:r>
              <a:rPr lang="en-US" dirty="0" smtClean="0"/>
              <a:t>lakes</a:t>
            </a:r>
            <a:endParaRPr lang="en-US" dirty="0"/>
          </a:p>
          <a:p>
            <a:pPr lvl="1"/>
            <a:r>
              <a:rPr lang="en-US" dirty="0" smtClean="0"/>
              <a:t>They have low pH, high </a:t>
            </a:r>
            <a:r>
              <a:rPr lang="en-US" dirty="0" err="1" smtClean="0"/>
              <a:t>humic</a:t>
            </a:r>
            <a:r>
              <a:rPr lang="en-US" dirty="0" smtClean="0"/>
              <a:t> acid content and brown waters</a:t>
            </a:r>
          </a:p>
        </p:txBody>
      </p:sp>
    </p:spTree>
    <p:extLst>
      <p:ext uri="{BB962C8B-B14F-4D97-AF65-F5344CB8AC3E}">
        <p14:creationId xmlns:p14="http://schemas.microsoft.com/office/powerpoint/2010/main" val="318304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Volcanic lakes</a:t>
            </a:r>
          </a:p>
          <a:p>
            <a:pPr lvl="1"/>
            <a:r>
              <a:rPr lang="en-US" dirty="0" smtClean="0"/>
              <a:t>They receive water from magma after volcanic eruptions.</a:t>
            </a:r>
          </a:p>
          <a:p>
            <a:r>
              <a:rPr lang="en-US" dirty="0" err="1" smtClean="0"/>
              <a:t>Meromictic</a:t>
            </a:r>
            <a:r>
              <a:rPr lang="en-US" dirty="0" smtClean="0"/>
              <a:t> lakes</a:t>
            </a:r>
          </a:p>
          <a:p>
            <a:pPr lvl="1"/>
            <a:r>
              <a:rPr lang="en-US" dirty="0" smtClean="0"/>
              <a:t>They are rich in salts.</a:t>
            </a:r>
          </a:p>
          <a:p>
            <a:r>
              <a:rPr lang="en-US" dirty="0" smtClean="0"/>
              <a:t>Artificial Lakes</a:t>
            </a:r>
          </a:p>
          <a:p>
            <a:pPr lvl="1"/>
            <a:r>
              <a:rPr lang="en-US" dirty="0" smtClean="0"/>
              <a:t>They are created due to construction of dams.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82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Lake</a:t>
            </a:r>
            <a:endParaRPr lang="en-IN" dirty="0"/>
          </a:p>
        </p:txBody>
      </p:sp>
      <p:pic>
        <p:nvPicPr>
          <p:cNvPr id="1026" name="Picture 2" descr="Image result for zones of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4" y="2074567"/>
            <a:ext cx="8105726" cy="40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114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Littoral Zone</a:t>
            </a:r>
          </a:p>
          <a:p>
            <a:pPr lvl="1" algn="just"/>
            <a:r>
              <a:rPr lang="en-US" dirty="0"/>
              <a:t>adjoins the shore (and is thus the home of rooted plants) and extends down to a point called the light compensation level, or the depth at which the rate of photosynthesis equals the rate of respiration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has the shallow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Limnetic zone:</a:t>
            </a:r>
          </a:p>
          <a:p>
            <a:pPr lvl="1"/>
            <a:r>
              <a:rPr lang="en-US" dirty="0" smtClean="0"/>
              <a:t>Effective penetration of sunlight.</a:t>
            </a:r>
          </a:p>
          <a:p>
            <a:pPr lvl="1"/>
            <a:r>
              <a:rPr lang="en-US" dirty="0"/>
              <a:t> derives its oxygen content from the photosynthetic </a:t>
            </a:r>
            <a:r>
              <a:rPr lang="en-US" dirty="0" smtClean="0"/>
              <a:t>activity and atmosphere.</a:t>
            </a:r>
          </a:p>
          <a:p>
            <a:r>
              <a:rPr lang="en-US" dirty="0" smtClean="0"/>
              <a:t>Pro-fundal zone</a:t>
            </a:r>
          </a:p>
          <a:p>
            <a:pPr lvl="1"/>
            <a:r>
              <a:rPr lang="en-US" dirty="0"/>
              <a:t>The bottom and deep water area of a lake, which is beyond the depth of effective light penetration is called the pro-fundal zone.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4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Benthic zone</a:t>
            </a:r>
          </a:p>
          <a:p>
            <a:pPr lvl="1"/>
            <a:r>
              <a:rPr lang="en-US" dirty="0" smtClean="0"/>
              <a:t>Almost zero percent in light penetration.</a:t>
            </a:r>
          </a:p>
          <a:p>
            <a:pPr lvl="1"/>
            <a:r>
              <a:rPr lang="en-US" dirty="0" smtClean="0"/>
              <a:t>Creature must adapt for this situation.</a:t>
            </a:r>
          </a:p>
          <a:p>
            <a:pPr lvl="1"/>
            <a:r>
              <a:rPr lang="en-US" dirty="0" smtClean="0"/>
              <a:t>Water pressure is high.</a:t>
            </a:r>
          </a:p>
          <a:p>
            <a:pPr lvl="1"/>
            <a:r>
              <a:rPr lang="en-US" dirty="0" smtClean="0"/>
              <a:t>Lake sediment is there.</a:t>
            </a:r>
            <a:endParaRPr lang="en-IN" dirty="0"/>
          </a:p>
        </p:txBody>
      </p:sp>
      <p:pic>
        <p:nvPicPr>
          <p:cNvPr id="2050" name="Picture 2" descr="Image result for benth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25" y="3428491"/>
            <a:ext cx="3612876" cy="2709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04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Shallow fresh water body</a:t>
            </a:r>
          </a:p>
          <a:p>
            <a:pPr lvl="1"/>
            <a:r>
              <a:rPr lang="en-US" dirty="0" smtClean="0"/>
              <a:t>Permanent water body with large resources.</a:t>
            </a:r>
          </a:p>
          <a:p>
            <a:pPr lvl="1"/>
            <a:r>
              <a:rPr lang="en-US" dirty="0" smtClean="0"/>
              <a:t>Helps in irrigation and drinking.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81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 </a:t>
            </a:r>
          </a:p>
          <a:p>
            <a:pPr lvl="1"/>
            <a:r>
              <a:rPr lang="en-US" dirty="0" smtClean="0"/>
              <a:t>Proteins and lipids</a:t>
            </a:r>
          </a:p>
          <a:p>
            <a:pPr lvl="1"/>
            <a:r>
              <a:rPr lang="en-US" dirty="0" smtClean="0"/>
              <a:t>Turbidity</a:t>
            </a:r>
          </a:p>
          <a:p>
            <a:pPr lvl="1"/>
            <a:r>
              <a:rPr lang="en-US" dirty="0" smtClean="0"/>
              <a:t>O</a:t>
            </a:r>
            <a:r>
              <a:rPr lang="en-US" sz="2000" dirty="0" smtClean="0"/>
              <a:t>2</a:t>
            </a:r>
            <a:r>
              <a:rPr lang="en-US" dirty="0" smtClean="0"/>
              <a:t> and CO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They are green plants submerged, floating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Flagellates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err="1" smtClean="0"/>
              <a:t>Cilictes</a:t>
            </a:r>
            <a:r>
              <a:rPr lang="en-US" dirty="0" smtClean="0"/>
              <a:t>, protozoans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88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and small fishes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  <a:p>
            <a:pPr lvl="2"/>
            <a:r>
              <a:rPr lang="en-US" dirty="0" err="1" smtClean="0"/>
              <a:t>Actinomycetes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70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water of stream or river is usually well oxygenated, because it absorbs oxygen from the air.</a:t>
            </a:r>
          </a:p>
          <a:p>
            <a:r>
              <a:rPr lang="en-US" dirty="0" smtClean="0"/>
              <a:t>The number of animals in river is low in stream</a:t>
            </a:r>
          </a:p>
        </p:txBody>
      </p:sp>
      <p:pic>
        <p:nvPicPr>
          <p:cNvPr id="1026" name="Picture 2" descr="Image result for river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3716188" cy="24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59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Fresh water</a:t>
            </a:r>
          </a:p>
          <a:p>
            <a:pPr lvl="1"/>
            <a:r>
              <a:rPr lang="en-US" dirty="0" smtClean="0"/>
              <a:t>Free flowing water</a:t>
            </a:r>
          </a:p>
          <a:p>
            <a:pPr lvl="1"/>
            <a:r>
              <a:rPr lang="en-US" dirty="0" smtClean="0"/>
              <a:t>Due to running dissolved oxygen is high</a:t>
            </a:r>
          </a:p>
          <a:p>
            <a:pPr lvl="1"/>
            <a:r>
              <a:rPr lang="en-US" dirty="0" smtClean="0"/>
              <a:t>River deposits large amount of nutrients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395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Nutrients</a:t>
            </a:r>
          </a:p>
          <a:p>
            <a:pPr lvl="1"/>
            <a:r>
              <a:rPr lang="en-US" dirty="0" smtClean="0"/>
              <a:t>Organic and inorganic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68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Water grasses</a:t>
            </a:r>
          </a:p>
          <a:p>
            <a:pPr lvl="2"/>
            <a:r>
              <a:rPr lang="en-US" dirty="0" smtClean="0"/>
              <a:t>Aquatic masses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Water insects, snails, fishes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46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Birds and mammals</a:t>
            </a:r>
            <a:endParaRPr lang="en-IN" dirty="0" smtClean="0"/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190903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Marine Ecosystem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i="1" dirty="0" smtClean="0"/>
              <a:t>(Saltwater Ecosystem)</a:t>
            </a:r>
            <a:endParaRPr lang="en-IN" sz="2400" b="1" i="1" dirty="0"/>
          </a:p>
        </p:txBody>
      </p:sp>
      <p:pic>
        <p:nvPicPr>
          <p:cNvPr id="2050" name="Picture 2" descr="Image result for oceans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683156"/>
            <a:ext cx="3550024" cy="1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779662" cy="1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stuarine eco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18" y="3933056"/>
            <a:ext cx="4812562" cy="27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79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covers two third of earth surface</a:t>
            </a:r>
          </a:p>
          <a:p>
            <a:r>
              <a:rPr lang="en-US" dirty="0" smtClean="0"/>
              <a:t>It is characterized by high concentration of salt and minerals.</a:t>
            </a:r>
          </a:p>
          <a:p>
            <a:r>
              <a:rPr lang="en-US" dirty="0" smtClean="0"/>
              <a:t>It supports huge variety of sea-products and drugs.</a:t>
            </a:r>
          </a:p>
          <a:p>
            <a:r>
              <a:rPr lang="en-US" dirty="0" smtClean="0"/>
              <a:t>It supports large variety of animals and plants</a:t>
            </a:r>
          </a:p>
          <a:p>
            <a:r>
              <a:rPr lang="en-US" dirty="0" smtClean="0"/>
              <a:t>It provides iron, magnesium, phosphorus, natural gas.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38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zone</a:t>
            </a:r>
          </a:p>
          <a:p>
            <a:pPr lvl="1"/>
            <a:r>
              <a:rPr lang="en-US" dirty="0" smtClean="0"/>
              <a:t>It is relatively warm</a:t>
            </a:r>
          </a:p>
          <a:p>
            <a:pPr lvl="1"/>
            <a:r>
              <a:rPr lang="en-US" dirty="0" smtClean="0"/>
              <a:t>Nutrient rich</a:t>
            </a:r>
          </a:p>
          <a:p>
            <a:pPr lvl="1"/>
            <a:r>
              <a:rPr lang="en-US" dirty="0" smtClean="0"/>
              <a:t>Shallow water</a:t>
            </a:r>
          </a:p>
          <a:p>
            <a:pPr lvl="1"/>
            <a:r>
              <a:rPr lang="en-US" dirty="0" smtClean="0"/>
              <a:t>It is high is primary productivity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</a:t>
            </a:r>
            <a:r>
              <a:rPr lang="en-US" smtClean="0"/>
              <a:t>of 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sea</a:t>
            </a:r>
          </a:p>
          <a:p>
            <a:pPr lvl="1"/>
            <a:r>
              <a:rPr lang="en-US" dirty="0" smtClean="0"/>
              <a:t>Deeper part of the ocean</a:t>
            </a:r>
          </a:p>
          <a:p>
            <a:pPr lvl="1"/>
            <a:r>
              <a:rPr lang="en-US" dirty="0" smtClean="0"/>
              <a:t>Divided into three regions</a:t>
            </a:r>
          </a:p>
          <a:p>
            <a:pPr lvl="2"/>
            <a:r>
              <a:rPr lang="en-US" dirty="0" smtClean="0"/>
              <a:t>Euphotic zone</a:t>
            </a:r>
          </a:p>
          <a:p>
            <a:pPr lvl="3"/>
            <a:r>
              <a:rPr lang="en-US" dirty="0" smtClean="0"/>
              <a:t>Revives good light</a:t>
            </a:r>
          </a:p>
          <a:p>
            <a:pPr lvl="3"/>
            <a:r>
              <a:rPr lang="en-US" dirty="0" smtClean="0"/>
              <a:t>High photosynthetic activity</a:t>
            </a:r>
          </a:p>
          <a:p>
            <a:pPr lvl="2"/>
            <a:r>
              <a:rPr lang="en-US" dirty="0" err="1" smtClean="0"/>
              <a:t>Bathyal</a:t>
            </a:r>
            <a:r>
              <a:rPr lang="en-US" dirty="0" smtClean="0"/>
              <a:t> zone</a:t>
            </a:r>
          </a:p>
          <a:p>
            <a:pPr lvl="3"/>
            <a:r>
              <a:rPr lang="en-US" dirty="0" smtClean="0"/>
              <a:t>Receives dim light</a:t>
            </a:r>
          </a:p>
          <a:p>
            <a:pPr lvl="3"/>
            <a:r>
              <a:rPr lang="en-US" dirty="0" smtClean="0"/>
              <a:t>Geologically active</a:t>
            </a:r>
          </a:p>
          <a:p>
            <a:pPr lvl="2"/>
            <a:r>
              <a:rPr lang="en-US" dirty="0" smtClean="0"/>
              <a:t>Abyssal zone</a:t>
            </a:r>
          </a:p>
          <a:p>
            <a:pPr lvl="3"/>
            <a:r>
              <a:rPr lang="en-US" dirty="0" smtClean="0"/>
              <a:t>It is dark zone </a:t>
            </a:r>
            <a:r>
              <a:rPr lang="en-US" smtClean="0"/>
              <a:t>very deep (2000 to 5000 m)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1083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746</TotalTime>
  <Words>2559</Words>
  <Application>Microsoft Office PowerPoint</Application>
  <PresentationFormat>On-screen Show (4:3)</PresentationFormat>
  <Paragraphs>582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Cambria</vt:lpstr>
      <vt:lpstr>Wingdings</vt:lpstr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PowerPoint Presentation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Lake Ecosystem</vt:lpstr>
      <vt:lpstr>Types of Lakes</vt:lpstr>
      <vt:lpstr>Types of Lakes</vt:lpstr>
      <vt:lpstr>Zones of Lake</vt:lpstr>
      <vt:lpstr>Zones of Lake</vt:lpstr>
      <vt:lpstr>Zones of Lake</vt:lpstr>
      <vt:lpstr>Zones of Lake</vt:lpstr>
      <vt:lpstr>Lake Ecosystem</vt:lpstr>
      <vt:lpstr>Lake Ecosystem</vt:lpstr>
      <vt:lpstr>Lake Ecosystem</vt:lpstr>
      <vt:lpstr>Lake Ecosystem</vt:lpstr>
      <vt:lpstr>River (Stream) Ecosystem</vt:lpstr>
      <vt:lpstr>River (Stream) Ecosystem</vt:lpstr>
      <vt:lpstr>River (Stream) Ecosystem</vt:lpstr>
      <vt:lpstr>River (Stream) Ecosystem</vt:lpstr>
      <vt:lpstr>River (Stream) Ecosystem</vt:lpstr>
      <vt:lpstr>Marine Ecosystem (Saltwater Ecosystem)</vt:lpstr>
      <vt:lpstr>Ocean Ecosystem</vt:lpstr>
      <vt:lpstr>Zones of Ocean</vt:lpstr>
      <vt:lpstr>Zones of Ocean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284</cp:revision>
  <dcterms:created xsi:type="dcterms:W3CDTF">2018-09-03T03:50:11Z</dcterms:created>
  <dcterms:modified xsi:type="dcterms:W3CDTF">2018-12-27T17:28:14Z</dcterms:modified>
</cp:coreProperties>
</file>