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27" r:id="rId45"/>
    <p:sldId id="317" r:id="rId46"/>
    <p:sldId id="319" r:id="rId47"/>
    <p:sldId id="320" r:id="rId48"/>
    <p:sldId id="321" r:id="rId49"/>
    <p:sldId id="322" r:id="rId50"/>
    <p:sldId id="324" r:id="rId51"/>
    <p:sldId id="323" r:id="rId52"/>
    <p:sldId id="325" r:id="rId53"/>
    <p:sldId id="328" r:id="rId54"/>
    <p:sldId id="331" r:id="rId55"/>
    <p:sldId id="326" r:id="rId56"/>
    <p:sldId id="329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272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D1722-B9E1-4CC8-A323-22382DE4F7DF}" type="pres">
      <dgm:prSet presAssocID="{CBBFD718-5C73-4CA7-A8C1-B95794128BF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2314-1671-480A-9E81-70DF05D47B74}" type="pres">
      <dgm:prSet presAssocID="{C5485345-1FEB-4BFA-AE2E-79B532928A84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10F74A4-29F7-476A-8333-D5A8AF43CB1C}" type="pres">
      <dgm:prSet presAssocID="{C5485345-1FEB-4BFA-AE2E-79B532928A84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AFA0-6BC1-4C32-BF50-B880F7A0B383}" type="pres">
      <dgm:prSet presAssocID="{6076BBA9-B7A8-45A9-B3AD-F648D1EE4EF8}" presName="sibTrans" presStyleLbl="sibTrans1D1" presStyleIdx="1" presStyleCnt="7"/>
      <dgm:spPr/>
      <dgm:t>
        <a:bodyPr/>
        <a:lstStyle/>
        <a:p>
          <a:endParaRPr lang="en-US"/>
        </a:p>
      </dgm:t>
    </dgm:pt>
    <dgm:pt modelId="{6978034D-F608-4659-9128-71F98EC8E58B}" type="pres">
      <dgm:prSet presAssocID="{6076BBA9-B7A8-45A9-B3AD-F648D1EE4EF8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F4ED-8377-4AAE-8983-73210395BBEA}" type="pres">
      <dgm:prSet presAssocID="{49F5C075-6F91-4534-90EF-1E3C46B7CDA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4564C43D-E089-4EA6-A6B9-ED5CB86087FE}" type="pres">
      <dgm:prSet presAssocID="{49F5C075-6F91-4534-90EF-1E3C46B7CDA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0DD11-107C-4740-A25F-830761CDA98E}" type="pres">
      <dgm:prSet presAssocID="{FD8B56A7-F781-4359-A392-18A5A5EAFD08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2D3371C-2473-4D1C-8EEE-C1A1B80CEC07}" type="pres">
      <dgm:prSet presAssocID="{FD8B56A7-F781-4359-A392-18A5A5EAFD08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14629-685D-4AAE-A91E-8FADE0AD143F}" type="pres">
      <dgm:prSet presAssocID="{50E9E6FB-F2A1-4C3C-8ED0-BAE19D73E35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FAA9B58-6B5D-4335-A250-181F004764F0}" type="pres">
      <dgm:prSet presAssocID="{50E9E6FB-F2A1-4C3C-8ED0-BAE19D73E35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FB88-54D6-425B-AC4E-7DD9E1B1A196}" type="pres">
      <dgm:prSet presAssocID="{5C45A363-7A7A-4FA3-9ECD-B022C15B934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80167E65-E64B-46C6-B4D8-E698702E54E2}" type="pres">
      <dgm:prSet presAssocID="{5C45A363-7A7A-4FA3-9ECD-B022C15B934E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69705-6462-4062-A853-0836726E2AD2}" type="pres">
      <dgm:prSet presAssocID="{66EBE6AC-FFBA-4B21-9CFD-A20A2C50B09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59843F75-1210-4E69-AB1B-7DBEB2EBD213}" type="pres">
      <dgm:prSet presAssocID="{66EBE6AC-FFBA-4B21-9CFD-A20A2C50B09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6ED28-EE93-42F0-8ECD-B0B8EA6681AE}" type="pres">
      <dgm:prSet presAssocID="{8C46C7A8-C3A6-416C-BE4D-1D59C04A06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  <dgm:t>
        <a:bodyPr/>
        <a:lstStyle/>
        <a:p>
          <a:endParaRPr lang="en-US"/>
        </a:p>
      </dgm:t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  <dgm:t>
        <a:bodyPr/>
        <a:lstStyle/>
        <a:p>
          <a:endParaRPr lang="en-US"/>
        </a:p>
      </dgm:t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  <dgm:t>
        <a:bodyPr/>
        <a:lstStyle/>
        <a:p>
          <a:endParaRPr lang="en-US"/>
        </a:p>
      </dgm:t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4485D-C966-4760-8B60-C48354DCE04F}" type="pres">
      <dgm:prSet presAssocID="{4C125362-B319-4302-82C6-B82336E14B66}" presName="rootConnector" presStyleLbl="node4" presStyleIdx="1" presStyleCnt="7"/>
      <dgm:spPr/>
      <dgm:t>
        <a:bodyPr/>
        <a:lstStyle/>
        <a:p>
          <a:endParaRPr lang="en-US"/>
        </a:p>
      </dgm:t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  <dgm:t>
        <a:bodyPr/>
        <a:lstStyle/>
        <a:p>
          <a:endParaRPr lang="en-US"/>
        </a:p>
      </dgm:t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2CE8A-E277-4714-A730-CBE9A02DA09F}" type="pres">
      <dgm:prSet presAssocID="{0ABD9981-A34B-4DEB-9533-9BA9A24DF6E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  <dgm:t>
        <a:bodyPr/>
        <a:lstStyle/>
        <a:p>
          <a:endParaRPr lang="en-US"/>
        </a:p>
      </dgm:t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  <dgm:t>
        <a:bodyPr/>
        <a:lstStyle/>
        <a:p>
          <a:endParaRPr lang="en-US"/>
        </a:p>
      </dgm:t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  <dgm:t>
        <a:bodyPr/>
        <a:lstStyle/>
        <a:p>
          <a:endParaRPr lang="en-US"/>
        </a:p>
      </dgm:t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  <dgm:t>
        <a:bodyPr/>
        <a:lstStyle/>
        <a:p>
          <a:endParaRPr lang="en-US"/>
        </a:p>
      </dgm:t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  <dgm:t>
        <a:bodyPr/>
        <a:lstStyle/>
        <a:p>
          <a:endParaRPr lang="en-US"/>
        </a:p>
      </dgm:t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  <dgm:t>
        <a:bodyPr/>
        <a:lstStyle/>
        <a:p>
          <a:endParaRPr lang="en-US"/>
        </a:p>
      </dgm:t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  <dgm:t>
        <a:bodyPr/>
        <a:lstStyle/>
        <a:p>
          <a:endParaRPr lang="en-US"/>
        </a:p>
      </dgm:t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  <dgm:t>
        <a:bodyPr/>
        <a:lstStyle/>
        <a:p>
          <a:endParaRPr lang="en-US"/>
        </a:p>
      </dgm:t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DBB9B-425B-45B8-BBC7-37546DA44D81}" type="pres">
      <dgm:prSet presAssocID="{57BAB4A4-4C96-4566-A071-764E0D6471C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 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community 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452957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tall tress [12 to 30m] and dense herbs support for animals and birds.</a:t>
            </a:r>
          </a:p>
          <a:p>
            <a:r>
              <a:rPr lang="en-US" dirty="0" smtClean="0"/>
              <a:t>Development of forest based on</a:t>
            </a:r>
          </a:p>
          <a:p>
            <a:pPr lvl="1"/>
            <a:r>
              <a:rPr lang="en-US" dirty="0" smtClean="0"/>
              <a:t>Rainfall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Temperature</a:t>
            </a:r>
          </a:p>
          <a:p>
            <a:r>
              <a:rPr lang="en-US" dirty="0" smtClean="0"/>
              <a:t>40 % land covered in world.</a:t>
            </a:r>
          </a:p>
          <a:p>
            <a:r>
              <a:rPr lang="en-US" dirty="0" smtClean="0"/>
              <a:t>19 % in </a:t>
            </a:r>
            <a:r>
              <a:rPr lang="en-US" dirty="0" err="1" smtClean="0"/>
              <a:t>india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Adequate rainfall forms number of ponds, lakes</a:t>
            </a:r>
          </a:p>
          <a:p>
            <a:pPr lvl="1"/>
            <a:r>
              <a:rPr lang="en-US" dirty="0" smtClean="0"/>
              <a:t>Tall trees supports many wild animals in ecosystem.</a:t>
            </a:r>
          </a:p>
          <a:p>
            <a:pPr lvl="1"/>
            <a:r>
              <a:rPr lang="en-US" dirty="0" smtClean="0"/>
              <a:t>Penetration of light is poor so conversion of organic matter to nutrient is fast.</a:t>
            </a:r>
          </a:p>
          <a:p>
            <a:pPr lvl="1"/>
            <a:r>
              <a:rPr lang="en-US" dirty="0" smtClean="0"/>
              <a:t>Soil is rich is organic maters and nutrients</a:t>
            </a:r>
          </a:p>
          <a:p>
            <a:pPr lvl="1"/>
            <a:r>
              <a:rPr lang="en-US" dirty="0" smtClean="0"/>
              <a:t>Occupies more space in land compare to other ecosystem.</a:t>
            </a:r>
          </a:p>
          <a:p>
            <a:pPr lvl="1"/>
            <a:r>
              <a:rPr lang="en-US" dirty="0" smtClean="0"/>
              <a:t>Maintains uniform temperature throughout the season 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Chemical </a:t>
            </a:r>
          </a:p>
          <a:p>
            <a:pPr lvl="2"/>
            <a:r>
              <a:rPr lang="en-US" dirty="0" smtClean="0"/>
              <a:t>Organic mater </a:t>
            </a:r>
          </a:p>
          <a:p>
            <a:pPr lvl="2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Climate</a:t>
            </a:r>
          </a:p>
          <a:p>
            <a:pPr lvl="2"/>
            <a:r>
              <a:rPr lang="en-US" dirty="0" smtClean="0"/>
              <a:t>Warm temperature</a:t>
            </a:r>
          </a:p>
          <a:p>
            <a:pPr lvl="2"/>
            <a:r>
              <a:rPr lang="en-US" dirty="0" smtClean="0"/>
              <a:t>Poor light</a:t>
            </a:r>
          </a:p>
          <a:p>
            <a:pPr lvl="2"/>
            <a:r>
              <a:rPr lang="en-US" dirty="0" smtClean="0"/>
              <a:t>heavy rainfall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Trees and Shrubs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Ant’s, Flies, Insects, mice,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Lions, Tigers, Eagles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Microorganisms</a:t>
            </a:r>
          </a:p>
          <a:p>
            <a:pPr lvl="3"/>
            <a:r>
              <a:rPr lang="en-US" dirty="0" smtClean="0"/>
              <a:t>Fungi</a:t>
            </a:r>
          </a:p>
          <a:p>
            <a:pPr lvl="3"/>
            <a:r>
              <a:rPr lang="en-US" dirty="0" smtClean="0"/>
              <a:t>Bacteria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Chain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Deer Tiger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Rabbits Snakes Eagles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Western Ghats in </a:t>
            </a:r>
            <a:r>
              <a:rPr lang="en-IN" dirty="0" err="1" smtClean="0">
                <a:sym typeface="Wingdings" pitchFamily="2" charset="2"/>
              </a:rPr>
              <a:t>india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maintains climate and rainfall.</a:t>
            </a:r>
          </a:p>
          <a:p>
            <a:r>
              <a:rPr lang="en-IN" dirty="0" smtClean="0"/>
              <a:t>It provides biodiversity.</a:t>
            </a:r>
          </a:p>
          <a:p>
            <a:r>
              <a:rPr lang="en-IN" dirty="0" smtClean="0"/>
              <a:t>It provides the wood materials. 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pic>
        <p:nvPicPr>
          <p:cNvPr id="3076" name="Picture 4" descr="Image result for grassland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6412" cy="2858837"/>
          </a:xfrm>
          <a:prstGeom prst="rect">
            <a:avLst/>
          </a:prstGeom>
          <a:noFill/>
        </p:spPr>
      </p:pic>
      <p:pic>
        <p:nvPicPr>
          <p:cNvPr id="3078" name="Picture 6" descr="Image result for grassland eco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786082" cy="1912220"/>
          </a:xfrm>
          <a:prstGeom prst="rect">
            <a:avLst/>
          </a:prstGeom>
          <a:noFill/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7"/>
            <a:ext cx="2714644" cy="180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plain land occupied by grasses.</a:t>
            </a:r>
          </a:p>
          <a:p>
            <a:r>
              <a:rPr lang="en-IN" dirty="0" smtClean="0"/>
              <a:t>Climate is cool or cold in winters and hot in summers.</a:t>
            </a:r>
          </a:p>
          <a:p>
            <a:r>
              <a:rPr lang="en-IN" dirty="0" smtClean="0"/>
              <a:t>It occupies 20 % of earth surface.</a:t>
            </a:r>
          </a:p>
          <a:p>
            <a:r>
              <a:rPr lang="en-IN" dirty="0" smtClean="0"/>
              <a:t>It forms where rainfall is 25 – 75 cm per year.</a:t>
            </a:r>
          </a:p>
          <a:p>
            <a:r>
              <a:rPr lang="en-IN" dirty="0" smtClean="0"/>
              <a:t>Mostly found in Europe, Asia and North America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Rainfall is low or uneven</a:t>
            </a:r>
          </a:p>
          <a:p>
            <a:pPr lvl="1"/>
            <a:r>
              <a:rPr lang="en-IN" dirty="0" smtClean="0"/>
              <a:t>Periodic drought</a:t>
            </a:r>
          </a:p>
          <a:p>
            <a:pPr lvl="1"/>
            <a:r>
              <a:rPr lang="en-IN" dirty="0" smtClean="0"/>
              <a:t>Flat or slightly rolling surface.</a:t>
            </a:r>
          </a:p>
          <a:p>
            <a:pPr lvl="1"/>
            <a:r>
              <a:rPr lang="en-IN" dirty="0" smtClean="0"/>
              <a:t>Soil is rich in organic matters and nutrients.</a:t>
            </a:r>
          </a:p>
          <a:p>
            <a:pPr lvl="1"/>
            <a:r>
              <a:rPr lang="en-IN" dirty="0" smtClean="0"/>
              <a:t>Moderate tall grass support for grazing animals 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IN" dirty="0" smtClean="0"/>
              <a:t>Nutrients in soil</a:t>
            </a:r>
          </a:p>
          <a:p>
            <a:pPr lvl="2"/>
            <a:r>
              <a:rPr lang="en-IN" dirty="0" smtClean="0"/>
              <a:t>C, H, N, P, S, H</a:t>
            </a:r>
            <a:r>
              <a:rPr lang="en-IN" sz="1500" dirty="0" smtClean="0"/>
              <a:t>2</a:t>
            </a:r>
            <a:r>
              <a:rPr lang="en-IN" dirty="0" smtClean="0"/>
              <a:t>O, CO</a:t>
            </a:r>
            <a:r>
              <a:rPr lang="en-IN" sz="1200" dirty="0" smtClean="0"/>
              <a:t>2</a:t>
            </a:r>
          </a:p>
          <a:p>
            <a:pPr lvl="2"/>
            <a:r>
              <a:rPr lang="en-IN" dirty="0" smtClean="0"/>
              <a:t>Nitrate, Phosphates, Sulphates 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Grass , Shrubs and few trees.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Cows, Rabbits, Sheep,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Forges,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Hawks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IN" dirty="0" smtClean="0"/>
              <a:t>Bacteria</a:t>
            </a:r>
          </a:p>
          <a:p>
            <a:pPr lvl="2"/>
            <a:r>
              <a:rPr lang="en-IN" dirty="0" smtClean="0"/>
              <a:t>Fungi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Chain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Grasses</a:t>
            </a:r>
            <a:r>
              <a:rPr lang="en-US" dirty="0" smtClean="0">
                <a:sym typeface="Wingdings" pitchFamily="2" charset="2"/>
              </a:rPr>
              <a:t> Grasshoppers Lizards Eagles</a:t>
            </a:r>
          </a:p>
          <a:p>
            <a:pPr lvl="1"/>
            <a:r>
              <a:rPr lang="en-US" dirty="0" smtClean="0"/>
              <a:t>Grasses </a:t>
            </a:r>
            <a:r>
              <a:rPr lang="en-US" dirty="0" smtClean="0">
                <a:sym typeface="Wingdings" pitchFamily="2" charset="2"/>
              </a:rPr>
              <a:t> Rabbits Hawk</a:t>
            </a: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Grass traps solar energy and biomass is consumed by herbivores</a:t>
            </a:r>
          </a:p>
          <a:p>
            <a:r>
              <a:rPr lang="en-IN" dirty="0" smtClean="0"/>
              <a:t>Ideal place for grazing animals</a:t>
            </a:r>
          </a:p>
          <a:p>
            <a:r>
              <a:rPr lang="en-IN" dirty="0" smtClean="0"/>
              <a:t>Grass prevent </a:t>
            </a:r>
            <a:r>
              <a:rPr lang="en-IN" smtClean="0"/>
              <a:t>soil erosion.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occupies 17 % of area in the world</a:t>
            </a:r>
          </a:p>
          <a:p>
            <a:r>
              <a:rPr lang="en-US" dirty="0" smtClean="0"/>
              <a:t>It has extreme low rainfall.</a:t>
            </a:r>
          </a:p>
          <a:p>
            <a:r>
              <a:rPr lang="en-US" dirty="0" smtClean="0"/>
              <a:t> The region receives less than 25 cm rainfall in a year is classified as desert.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Sahara – Africa</a:t>
            </a:r>
          </a:p>
          <a:p>
            <a:pPr lvl="1"/>
            <a:r>
              <a:rPr lang="en-US" dirty="0" err="1" smtClean="0"/>
              <a:t>Thar</a:t>
            </a:r>
            <a:r>
              <a:rPr lang="en-US" dirty="0" smtClean="0"/>
              <a:t> – India</a:t>
            </a:r>
          </a:p>
          <a:p>
            <a:pPr lvl="1"/>
            <a:r>
              <a:rPr lang="en-US" dirty="0" smtClean="0"/>
              <a:t>Gobi - China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Dry and climate is hot</a:t>
            </a:r>
          </a:p>
          <a:p>
            <a:pPr lvl="1"/>
            <a:r>
              <a:rPr lang="en-US" dirty="0" smtClean="0"/>
              <a:t>Very large variations in diurnal (Daily variations) temperatures 5 to 10 digress.</a:t>
            </a:r>
          </a:p>
          <a:p>
            <a:pPr lvl="1"/>
            <a:r>
              <a:rPr lang="en-US" dirty="0" smtClean="0"/>
              <a:t>Soil contain poor organic mater</a:t>
            </a:r>
          </a:p>
          <a:p>
            <a:pPr lvl="1"/>
            <a:r>
              <a:rPr lang="en-US" dirty="0" smtClean="0"/>
              <a:t>Very less vegetation.</a:t>
            </a:r>
          </a:p>
          <a:p>
            <a:pPr lvl="1"/>
            <a:r>
              <a:rPr lang="en-US" dirty="0" smtClean="0"/>
              <a:t>Annual rainfall is less than 25 cm.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Dry soil</a:t>
            </a:r>
          </a:p>
          <a:p>
            <a:pPr lvl="1"/>
            <a:r>
              <a:rPr lang="en-US" dirty="0" smtClean="0"/>
              <a:t>Low rainfall</a:t>
            </a:r>
          </a:p>
          <a:p>
            <a:pPr lvl="1"/>
            <a:r>
              <a:rPr lang="en-US" dirty="0" smtClean="0"/>
              <a:t>High temperature</a:t>
            </a:r>
          </a:p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Some grasses</a:t>
            </a:r>
          </a:p>
          <a:p>
            <a:pPr lvl="2"/>
            <a:r>
              <a:rPr lang="en-US" dirty="0" smtClean="0"/>
              <a:t>Some shrubs</a:t>
            </a:r>
          </a:p>
          <a:p>
            <a:pPr lvl="2"/>
            <a:r>
              <a:rPr lang="en-US" dirty="0" smtClean="0"/>
              <a:t>Bushes and very few trees.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Insects, Mice, Rabbits, Reptile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Lizards, Darkling Beetle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Owls, Agaves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 and Fungi 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Shrubs or grass or trees </a:t>
            </a:r>
            <a:r>
              <a:rPr lang="en-US" dirty="0" smtClean="0">
                <a:sym typeface="Wingdings" pitchFamily="2" charset="2"/>
              </a:rPr>
              <a:t>Insects Lizards Eagles</a:t>
            </a:r>
          </a:p>
          <a:p>
            <a:r>
              <a:rPr lang="en-US" dirty="0" smtClean="0">
                <a:sym typeface="Wingdings" pitchFamily="2" charset="2"/>
              </a:rPr>
              <a:t>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 land is low in nutrients so not many plant lives.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Soil has micro and macronutrients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Deserts are less in water hence cannot be easily accessible for over exploitation.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Aquatic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occupies 70 % of world.</a:t>
            </a:r>
          </a:p>
          <a:p>
            <a:r>
              <a:rPr lang="en-US" dirty="0" smtClean="0"/>
              <a:t>It helps cycling of chemical substances and influences the growth and activities of terrestrial ecosystem.</a:t>
            </a:r>
          </a:p>
          <a:p>
            <a:pPr lvl="1"/>
            <a:r>
              <a:rPr lang="en-US" dirty="0" smtClean="0"/>
              <a:t>Pond Ecosystem</a:t>
            </a:r>
          </a:p>
          <a:p>
            <a:pPr lvl="1"/>
            <a:r>
              <a:rPr lang="en-US" dirty="0" smtClean="0"/>
              <a:t>Lake Ecosystem</a:t>
            </a:r>
          </a:p>
          <a:p>
            <a:pPr lvl="1"/>
            <a:r>
              <a:rPr lang="en-US" dirty="0" smtClean="0"/>
              <a:t>River Ecosystem</a:t>
            </a:r>
          </a:p>
          <a:p>
            <a:pPr lvl="1"/>
            <a:r>
              <a:rPr lang="en-US" dirty="0" smtClean="0"/>
              <a:t>Ocean Ecosystem</a:t>
            </a:r>
          </a:p>
          <a:p>
            <a:pPr lvl="1"/>
            <a:r>
              <a:rPr lang="en-US" dirty="0" smtClean="0"/>
              <a:t>Estuarine Ecosystem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fresh water ecosystem.</a:t>
            </a:r>
          </a:p>
          <a:p>
            <a:r>
              <a:rPr lang="en-US" dirty="0" smtClean="0"/>
              <a:t>It receives enough water during rainy season.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Stagnant fresh water.</a:t>
            </a:r>
          </a:p>
          <a:p>
            <a:pPr lvl="1"/>
            <a:r>
              <a:rPr lang="en-US" dirty="0" smtClean="0"/>
              <a:t>Temporary or only seasonal.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Organic and Inorganic compounds</a:t>
            </a:r>
          </a:p>
          <a:p>
            <a:pPr lvl="1"/>
            <a:r>
              <a:rPr lang="en-US" dirty="0" smtClean="0"/>
              <a:t>Portions and Lipids</a:t>
            </a:r>
          </a:p>
          <a:p>
            <a:pPr lvl="1"/>
            <a:r>
              <a:rPr lang="en-US" dirty="0" smtClean="0"/>
              <a:t>Turbidity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Rooted plants</a:t>
            </a:r>
          </a:p>
          <a:p>
            <a:pPr lvl="2"/>
            <a:r>
              <a:rPr lang="en-US" dirty="0" smtClean="0"/>
              <a:t>Floating and suspended lower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3"/>
            <a:r>
              <a:rPr lang="en-US" dirty="0" smtClean="0"/>
              <a:t>Algae, </a:t>
            </a:r>
            <a:r>
              <a:rPr lang="en-US" dirty="0" err="1" smtClean="0"/>
              <a:t>Flagellies</a:t>
            </a:r>
            <a:r>
              <a:rPr lang="en-US" dirty="0" smtClean="0"/>
              <a:t>, </a:t>
            </a:r>
            <a:r>
              <a:rPr lang="en-US" dirty="0" err="1" smtClean="0"/>
              <a:t>Volvox</a:t>
            </a:r>
            <a:endParaRPr lang="en-US" dirty="0" smtClean="0"/>
          </a:p>
          <a:p>
            <a:pPr lvl="2"/>
            <a:r>
              <a:rPr lang="en-US" dirty="0" err="1" smtClean="0"/>
              <a:t>Microphytes</a:t>
            </a:r>
            <a:endParaRPr lang="en-US" dirty="0" smtClean="0"/>
          </a:p>
          <a:p>
            <a:pPr lvl="3"/>
            <a:r>
              <a:rPr lang="en-US" dirty="0" err="1" smtClean="0"/>
              <a:t>Hydrilla</a:t>
            </a:r>
            <a:r>
              <a:rPr lang="en-US" dirty="0" smtClean="0"/>
              <a:t>, </a:t>
            </a:r>
            <a:r>
              <a:rPr lang="en-US" dirty="0" err="1" smtClean="0"/>
              <a:t>Demna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Zooplankton</a:t>
            </a:r>
          </a:p>
          <a:p>
            <a:pPr lvl="3"/>
            <a:r>
              <a:rPr lang="en-US" dirty="0" smtClean="0"/>
              <a:t>Protozoan's, ciliates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like water beetles</a:t>
            </a:r>
          </a:p>
          <a:p>
            <a:pPr lvl="3"/>
            <a:r>
              <a:rPr lang="en-US" dirty="0" smtClean="0"/>
              <a:t>Small fish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Bacteria, Fungi, </a:t>
            </a:r>
            <a:r>
              <a:rPr lang="en-US" dirty="0" err="1" smtClean="0"/>
              <a:t>Actinomycetes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Functions of pond ecosystem</a:t>
            </a:r>
          </a:p>
          <a:p>
            <a:pPr lvl="1"/>
            <a:r>
              <a:rPr lang="en-US" dirty="0" smtClean="0"/>
              <a:t>It is resources for small water requirements and village forming.</a:t>
            </a:r>
          </a:p>
          <a:p>
            <a:pPr lvl="1"/>
            <a:r>
              <a:rPr lang="en-US" dirty="0" smtClean="0"/>
              <a:t>It contains more algae, plants, animals and self </a:t>
            </a:r>
            <a:r>
              <a:rPr lang="en-US" smtClean="0"/>
              <a:t>sufficient ecosystem.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Lakes are large natural shallow water bodies.</a:t>
            </a:r>
          </a:p>
          <a:p>
            <a:r>
              <a:rPr lang="en-US" dirty="0" smtClean="0"/>
              <a:t>Lakes are used for many purpose.</a:t>
            </a:r>
          </a:p>
          <a:p>
            <a:r>
              <a:rPr lang="en-US" dirty="0" smtClean="0"/>
              <a:t>Lakes are supplied with water from rainfall, melting snow and streams.</a:t>
            </a:r>
          </a:p>
        </p:txBody>
      </p:sp>
    </p:spTree>
    <p:extLst>
      <p:ext uri="{BB962C8B-B14F-4D97-AF65-F5344CB8AC3E}">
        <p14:creationId xmlns:p14="http://schemas.microsoft.com/office/powerpoint/2010/main" val="2724335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Oligotrophic lakes</a:t>
            </a:r>
          </a:p>
          <a:p>
            <a:pPr lvl="1"/>
            <a:r>
              <a:rPr lang="en-US" dirty="0" smtClean="0"/>
              <a:t>Low nutrient concentrations.</a:t>
            </a:r>
          </a:p>
          <a:p>
            <a:r>
              <a:rPr lang="en-US" dirty="0" smtClean="0"/>
              <a:t>Eutrophic lakes</a:t>
            </a:r>
          </a:p>
          <a:p>
            <a:pPr lvl="1"/>
            <a:r>
              <a:rPr lang="en-US" dirty="0" smtClean="0"/>
              <a:t>They are over nourished by nutrients like N and P.</a:t>
            </a:r>
          </a:p>
          <a:p>
            <a:r>
              <a:rPr lang="en-US" dirty="0" smtClean="0"/>
              <a:t>Dystrophic </a:t>
            </a:r>
            <a:r>
              <a:rPr lang="en-US" dirty="0" err="1" smtClean="0"/>
              <a:t>lasks</a:t>
            </a:r>
            <a:endParaRPr lang="en-US" dirty="0"/>
          </a:p>
          <a:p>
            <a:pPr lvl="1"/>
            <a:r>
              <a:rPr lang="en-US" dirty="0" smtClean="0"/>
              <a:t>They have low pH, high </a:t>
            </a:r>
            <a:r>
              <a:rPr lang="en-US" dirty="0" err="1" smtClean="0"/>
              <a:t>humic</a:t>
            </a:r>
            <a:r>
              <a:rPr lang="en-US" dirty="0" smtClean="0"/>
              <a:t> acid content and brown waters</a:t>
            </a:r>
          </a:p>
        </p:txBody>
      </p:sp>
    </p:spTree>
    <p:extLst>
      <p:ext uri="{BB962C8B-B14F-4D97-AF65-F5344CB8AC3E}">
        <p14:creationId xmlns:p14="http://schemas.microsoft.com/office/powerpoint/2010/main" val="3183047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Volcanic lakes</a:t>
            </a:r>
          </a:p>
          <a:p>
            <a:pPr lvl="1"/>
            <a:r>
              <a:rPr lang="en-US" dirty="0" smtClean="0"/>
              <a:t>They receive water from magma after volcanic eruptions.</a:t>
            </a:r>
          </a:p>
          <a:p>
            <a:r>
              <a:rPr lang="en-US" dirty="0" err="1" smtClean="0"/>
              <a:t>Meromictic</a:t>
            </a:r>
            <a:r>
              <a:rPr lang="en-US" dirty="0" smtClean="0"/>
              <a:t> lakes</a:t>
            </a:r>
          </a:p>
          <a:p>
            <a:pPr lvl="1"/>
            <a:r>
              <a:rPr lang="en-US" dirty="0" smtClean="0"/>
              <a:t>They are rich in salts.</a:t>
            </a:r>
          </a:p>
          <a:p>
            <a:r>
              <a:rPr lang="en-US" dirty="0" smtClean="0"/>
              <a:t>Artificial Lakes</a:t>
            </a:r>
          </a:p>
          <a:p>
            <a:pPr lvl="1"/>
            <a:r>
              <a:rPr lang="en-US" dirty="0" smtClean="0"/>
              <a:t>They are created due to construction of dams.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828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Lake</a:t>
            </a:r>
            <a:endParaRPr lang="en-IN" dirty="0"/>
          </a:p>
        </p:txBody>
      </p:sp>
      <p:pic>
        <p:nvPicPr>
          <p:cNvPr id="1026" name="Picture 2" descr="Image result for zones of 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4" y="2074567"/>
            <a:ext cx="8105726" cy="4073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114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Littoral Zone</a:t>
            </a:r>
          </a:p>
          <a:p>
            <a:pPr lvl="1" algn="just"/>
            <a:r>
              <a:rPr lang="en-US" dirty="0"/>
              <a:t>adjoins the shore (and is thus the home of rooted plants) and extends down to a point called the light compensation level, or the depth at which the rate of photosynthesis equals the rate of respiration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has the shallow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18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Limnetic zone:</a:t>
            </a:r>
          </a:p>
          <a:p>
            <a:pPr lvl="1"/>
            <a:r>
              <a:rPr lang="en-US" dirty="0" smtClean="0"/>
              <a:t>Effective penetration of sunlight.</a:t>
            </a:r>
          </a:p>
          <a:p>
            <a:pPr lvl="1"/>
            <a:r>
              <a:rPr lang="en-US" dirty="0"/>
              <a:t> derives its oxygen content from the photosynthetic </a:t>
            </a:r>
            <a:r>
              <a:rPr lang="en-US" dirty="0" smtClean="0"/>
              <a:t>activity and atmosphere.</a:t>
            </a:r>
          </a:p>
          <a:p>
            <a:r>
              <a:rPr lang="en-US" dirty="0" smtClean="0"/>
              <a:t>Pro-fundal zone</a:t>
            </a:r>
          </a:p>
          <a:p>
            <a:pPr lvl="1"/>
            <a:r>
              <a:rPr lang="en-US" dirty="0"/>
              <a:t>The bottom and deep water area of a lake, which is beyond the depth of effective light penetration is called the pro-fundal zone.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54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Benthic zone</a:t>
            </a:r>
          </a:p>
          <a:p>
            <a:pPr lvl="1"/>
            <a:r>
              <a:rPr lang="en-US" dirty="0" smtClean="0"/>
              <a:t>Almost zero percent in light penetration.</a:t>
            </a:r>
          </a:p>
          <a:p>
            <a:pPr lvl="1"/>
            <a:r>
              <a:rPr lang="en-US" dirty="0" smtClean="0"/>
              <a:t>Creature must adapt for this situation.</a:t>
            </a:r>
          </a:p>
          <a:p>
            <a:pPr lvl="1"/>
            <a:r>
              <a:rPr lang="en-US" dirty="0" smtClean="0"/>
              <a:t>Water pressure is high.</a:t>
            </a:r>
          </a:p>
          <a:p>
            <a:pPr lvl="1"/>
            <a:r>
              <a:rPr lang="en-US" dirty="0" smtClean="0"/>
              <a:t>Lake sediment is there.</a:t>
            </a:r>
            <a:endParaRPr lang="en-IN" dirty="0"/>
          </a:p>
        </p:txBody>
      </p:sp>
      <p:pic>
        <p:nvPicPr>
          <p:cNvPr id="2050" name="Picture 2" descr="Image result for benthic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25" y="3428491"/>
            <a:ext cx="3612876" cy="2709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3604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Shallow fresh water body</a:t>
            </a:r>
          </a:p>
          <a:p>
            <a:pPr lvl="1"/>
            <a:r>
              <a:rPr lang="en-US" dirty="0" smtClean="0"/>
              <a:t>Permanent water body with large resources.</a:t>
            </a:r>
          </a:p>
          <a:p>
            <a:pPr lvl="1"/>
            <a:r>
              <a:rPr lang="en-US" dirty="0" smtClean="0"/>
              <a:t>Helps in irrigation and drinking.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7811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 </a:t>
            </a:r>
          </a:p>
          <a:p>
            <a:pPr lvl="1"/>
            <a:r>
              <a:rPr lang="en-US" dirty="0" smtClean="0"/>
              <a:t>Proteins and lipids</a:t>
            </a:r>
          </a:p>
          <a:p>
            <a:pPr lvl="1"/>
            <a:r>
              <a:rPr lang="en-US" dirty="0" smtClean="0"/>
              <a:t>Turbidity</a:t>
            </a:r>
          </a:p>
          <a:p>
            <a:pPr lvl="1"/>
            <a:r>
              <a:rPr lang="en-US" dirty="0" smtClean="0"/>
              <a:t>O</a:t>
            </a:r>
            <a:r>
              <a:rPr lang="en-US" sz="2000" dirty="0" smtClean="0"/>
              <a:t>2</a:t>
            </a:r>
            <a:r>
              <a:rPr lang="en-US" dirty="0" smtClean="0"/>
              <a:t> and CO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6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They are green plants submerged, floating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Flagellates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err="1" smtClean="0"/>
              <a:t>Cilictes</a:t>
            </a:r>
            <a:r>
              <a:rPr lang="en-US" dirty="0" smtClean="0"/>
              <a:t>, protozoans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888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and small fishes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  <a:p>
            <a:pPr lvl="2"/>
            <a:r>
              <a:rPr lang="en-US" dirty="0" err="1" smtClean="0"/>
              <a:t>Actinomycetes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70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running water of stream or river is usually well oxygenated, because it absorbs oxygen from the air.</a:t>
            </a:r>
          </a:p>
          <a:p>
            <a:r>
              <a:rPr lang="en-US" dirty="0" smtClean="0"/>
              <a:t>The number of animals in river is low in stream</a:t>
            </a:r>
          </a:p>
        </p:txBody>
      </p:sp>
      <p:pic>
        <p:nvPicPr>
          <p:cNvPr id="1026" name="Picture 2" descr="Image result for river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77072"/>
            <a:ext cx="3716188" cy="24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59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Fresh water</a:t>
            </a:r>
          </a:p>
          <a:p>
            <a:pPr lvl="1"/>
            <a:r>
              <a:rPr lang="en-US" dirty="0" smtClean="0"/>
              <a:t>Free flowing water</a:t>
            </a:r>
          </a:p>
          <a:p>
            <a:pPr lvl="1"/>
            <a:r>
              <a:rPr lang="en-US" dirty="0" smtClean="0"/>
              <a:t>Due to running dissolved oxygen is high</a:t>
            </a:r>
          </a:p>
          <a:p>
            <a:pPr lvl="1"/>
            <a:r>
              <a:rPr lang="en-US" dirty="0" smtClean="0"/>
              <a:t>River deposits large amount of nutrients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395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Nutrients</a:t>
            </a:r>
          </a:p>
          <a:p>
            <a:pPr lvl="1"/>
            <a:r>
              <a:rPr lang="en-US" dirty="0" smtClean="0"/>
              <a:t>Organic and inorganic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688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Water grasses</a:t>
            </a:r>
          </a:p>
          <a:p>
            <a:pPr lvl="2"/>
            <a:r>
              <a:rPr lang="en-US" dirty="0" smtClean="0"/>
              <a:t>Aquatic masses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Water insects, snails, fishes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246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Birds and mammals</a:t>
            </a:r>
            <a:endParaRPr lang="en-IN" dirty="0" smtClean="0"/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</p:txBody>
      </p:sp>
    </p:spTree>
    <p:extLst>
      <p:ext uri="{BB962C8B-B14F-4D97-AF65-F5344CB8AC3E}">
        <p14:creationId xmlns:p14="http://schemas.microsoft.com/office/powerpoint/2010/main" val="190903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Marine Ecosystem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i="1" dirty="0" smtClean="0"/>
              <a:t>(Saltwater Ecosystem)</a:t>
            </a:r>
            <a:endParaRPr lang="en-IN" sz="2400" b="1" i="1" dirty="0"/>
          </a:p>
        </p:txBody>
      </p:sp>
      <p:pic>
        <p:nvPicPr>
          <p:cNvPr id="2050" name="Picture 2" descr="Image result for oceans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683156"/>
            <a:ext cx="3550024" cy="199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2779662" cy="16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stuarine eco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18" y="3933056"/>
            <a:ext cx="4812562" cy="27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798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covers two third of earth surface</a:t>
            </a:r>
          </a:p>
          <a:p>
            <a:r>
              <a:rPr lang="en-US" dirty="0" smtClean="0"/>
              <a:t>It is characterized by high concentration of salt and minerals.</a:t>
            </a:r>
          </a:p>
          <a:p>
            <a:r>
              <a:rPr lang="en-US" dirty="0" smtClean="0"/>
              <a:t>It supports huge variety of sea-products and drugs.</a:t>
            </a:r>
          </a:p>
          <a:p>
            <a:r>
              <a:rPr lang="en-US" dirty="0" smtClean="0"/>
              <a:t>It supports large variety of animals and plants</a:t>
            </a:r>
          </a:p>
          <a:p>
            <a:r>
              <a:rPr lang="en-US" dirty="0" smtClean="0"/>
              <a:t>It provides iron, magnesium, phosphorus, natural gas.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38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Coastal zone</a:t>
            </a:r>
          </a:p>
          <a:p>
            <a:pPr lvl="1"/>
            <a:r>
              <a:rPr lang="en-US" dirty="0" smtClean="0"/>
              <a:t>It is relatively warm</a:t>
            </a:r>
          </a:p>
          <a:p>
            <a:pPr lvl="1"/>
            <a:r>
              <a:rPr lang="en-US" dirty="0" smtClean="0"/>
              <a:t>Nutrient rich</a:t>
            </a:r>
          </a:p>
          <a:p>
            <a:pPr lvl="1"/>
            <a:r>
              <a:rPr lang="en-US" dirty="0" smtClean="0"/>
              <a:t>Shallow water</a:t>
            </a:r>
          </a:p>
          <a:p>
            <a:pPr lvl="1"/>
            <a:r>
              <a:rPr lang="en-US" dirty="0" smtClean="0"/>
              <a:t>It is high is primary productivity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sea</a:t>
            </a:r>
          </a:p>
          <a:p>
            <a:pPr lvl="1"/>
            <a:r>
              <a:rPr lang="en-US" dirty="0" smtClean="0"/>
              <a:t>Deeper part of the ocean</a:t>
            </a:r>
          </a:p>
          <a:p>
            <a:pPr lvl="1"/>
            <a:r>
              <a:rPr lang="en-US" dirty="0" smtClean="0"/>
              <a:t>Divided into three regions</a:t>
            </a:r>
          </a:p>
          <a:p>
            <a:pPr lvl="2"/>
            <a:r>
              <a:rPr lang="en-US" dirty="0" smtClean="0"/>
              <a:t>Euphotic zone</a:t>
            </a:r>
          </a:p>
          <a:p>
            <a:pPr lvl="3"/>
            <a:r>
              <a:rPr lang="en-US" dirty="0" smtClean="0"/>
              <a:t>Revives good light</a:t>
            </a:r>
          </a:p>
          <a:p>
            <a:pPr lvl="3"/>
            <a:r>
              <a:rPr lang="en-US" dirty="0" smtClean="0"/>
              <a:t>High photosynthetic activity</a:t>
            </a:r>
          </a:p>
          <a:p>
            <a:pPr lvl="2"/>
            <a:r>
              <a:rPr lang="en-US" dirty="0" err="1" smtClean="0"/>
              <a:t>Bathyal</a:t>
            </a:r>
            <a:r>
              <a:rPr lang="en-US" dirty="0" smtClean="0"/>
              <a:t> zone</a:t>
            </a:r>
          </a:p>
          <a:p>
            <a:pPr lvl="3"/>
            <a:r>
              <a:rPr lang="en-US" dirty="0" smtClean="0"/>
              <a:t>Receives dim light</a:t>
            </a:r>
          </a:p>
          <a:p>
            <a:pPr lvl="3"/>
            <a:r>
              <a:rPr lang="en-US" dirty="0" smtClean="0"/>
              <a:t>Geologically active</a:t>
            </a:r>
          </a:p>
          <a:p>
            <a:pPr lvl="2"/>
            <a:r>
              <a:rPr lang="en-US" dirty="0" smtClean="0"/>
              <a:t>Abyssal zone</a:t>
            </a:r>
          </a:p>
          <a:p>
            <a:pPr lvl="3"/>
            <a:r>
              <a:rPr lang="en-US" dirty="0" smtClean="0"/>
              <a:t>It is dark zone </a:t>
            </a:r>
            <a:r>
              <a:rPr lang="en-US" smtClean="0"/>
              <a:t>very deep (2000 to 5000 m)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1083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746</TotalTime>
  <Words>2559</Words>
  <Application>Microsoft Office PowerPoint</Application>
  <PresentationFormat>On-screen Show (4:3)</PresentationFormat>
  <Paragraphs>582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Cambria</vt:lpstr>
      <vt:lpstr>Wingdings</vt:lpstr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PowerPoint Presentation</vt:lpstr>
      <vt:lpstr>Forest Ecosystem</vt:lpstr>
      <vt:lpstr>Forest Ecosystem</vt:lpstr>
      <vt:lpstr>Structure of Forest Ecosystem</vt:lpstr>
      <vt:lpstr>Structure of Forest Ecosystem</vt:lpstr>
      <vt:lpstr>Structure of Forest Ecosystem</vt:lpstr>
      <vt:lpstr>Food Chain of Forest Ecosystem</vt:lpstr>
      <vt:lpstr>Function of Forest Ecosystem</vt:lpstr>
      <vt:lpstr>Grassland Ecosystem</vt:lpstr>
      <vt:lpstr>Grassland Ecosystem</vt:lpstr>
      <vt:lpstr>Grassland Ecosystem</vt:lpstr>
      <vt:lpstr>Structure of Grassland Ecosystem</vt:lpstr>
      <vt:lpstr>Structure of Grassland Ecosystem</vt:lpstr>
      <vt:lpstr>Structure of Grassland Ecosystem</vt:lpstr>
      <vt:lpstr>Food Chain of Grassland Ecosystem</vt:lpstr>
      <vt:lpstr>Function of Grassland Ecosystem</vt:lpstr>
      <vt:lpstr>Desert Ecosystem</vt:lpstr>
      <vt:lpstr>Desert Ecosystem</vt:lpstr>
      <vt:lpstr>Structure of Desert Ecosystem</vt:lpstr>
      <vt:lpstr>Structure of Desert Ecosystem</vt:lpstr>
      <vt:lpstr>Desert Ecosystem</vt:lpstr>
      <vt:lpstr>Aquatic Ecosystem</vt:lpstr>
      <vt:lpstr>Pond Ecosystem</vt:lpstr>
      <vt:lpstr>Pond Ecosystem</vt:lpstr>
      <vt:lpstr>Pond Ecosystem</vt:lpstr>
      <vt:lpstr>Pond Ecosystem</vt:lpstr>
      <vt:lpstr>Pond Ecosystem</vt:lpstr>
      <vt:lpstr>Lake Ecosystem</vt:lpstr>
      <vt:lpstr>Types of Lakes</vt:lpstr>
      <vt:lpstr>Types of Lakes</vt:lpstr>
      <vt:lpstr>Zones of Lake</vt:lpstr>
      <vt:lpstr>Zones of Lake</vt:lpstr>
      <vt:lpstr>Zones of Lake</vt:lpstr>
      <vt:lpstr>Zones of Lake</vt:lpstr>
      <vt:lpstr>Lake Ecosystem</vt:lpstr>
      <vt:lpstr>Lake Ecosystem</vt:lpstr>
      <vt:lpstr>Lake Ecosystem</vt:lpstr>
      <vt:lpstr>Lake Ecosystem</vt:lpstr>
      <vt:lpstr>River (Stream) Ecosystem</vt:lpstr>
      <vt:lpstr>River (Stream) Ecosystem</vt:lpstr>
      <vt:lpstr>River (Stream) Ecosystem</vt:lpstr>
      <vt:lpstr>River (Stream) Ecosystem</vt:lpstr>
      <vt:lpstr>River (Stream) Ecosystem</vt:lpstr>
      <vt:lpstr>Marine Ecosystem (Saltwater Ecosystem)</vt:lpstr>
      <vt:lpstr>Ocean Ecosystem</vt:lpstr>
      <vt:lpstr>Zones of Ecosystem</vt:lpstr>
      <vt:lpstr>Zones of Ecosystem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282</cp:revision>
  <dcterms:created xsi:type="dcterms:W3CDTF">2018-09-03T03:50:11Z</dcterms:created>
  <dcterms:modified xsi:type="dcterms:W3CDTF">2018-12-27T17:23:56Z</dcterms:modified>
</cp:coreProperties>
</file>