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8" r:id="rId1"/>
  </p:sldMasterIdLst>
  <p:notesMasterIdLst>
    <p:notesMasterId r:id="rId50"/>
  </p:notesMasterIdLst>
  <p:sldIdLst>
    <p:sldId id="300" r:id="rId2"/>
    <p:sldId id="257" r:id="rId3"/>
    <p:sldId id="261" r:id="rId4"/>
    <p:sldId id="279" r:id="rId5"/>
    <p:sldId id="262" r:id="rId6"/>
    <p:sldId id="263" r:id="rId7"/>
    <p:sldId id="264" r:id="rId8"/>
    <p:sldId id="266" r:id="rId9"/>
    <p:sldId id="267" r:id="rId10"/>
    <p:sldId id="268" r:id="rId11"/>
    <p:sldId id="269" r:id="rId12"/>
    <p:sldId id="280" r:id="rId13"/>
    <p:sldId id="272" r:id="rId14"/>
    <p:sldId id="281" r:id="rId15"/>
    <p:sldId id="274" r:id="rId16"/>
    <p:sldId id="275" r:id="rId17"/>
    <p:sldId id="282" r:id="rId18"/>
    <p:sldId id="301" r:id="rId19"/>
    <p:sldId id="265" r:id="rId20"/>
    <p:sldId id="308" r:id="rId21"/>
    <p:sldId id="310" r:id="rId22"/>
    <p:sldId id="311" r:id="rId23"/>
    <p:sldId id="302" r:id="rId24"/>
    <p:sldId id="270" r:id="rId25"/>
    <p:sldId id="271" r:id="rId26"/>
    <p:sldId id="312" r:id="rId27"/>
    <p:sldId id="273" r:id="rId28"/>
    <p:sldId id="313" r:id="rId29"/>
    <p:sldId id="314" r:id="rId30"/>
    <p:sldId id="276" r:id="rId31"/>
    <p:sldId id="315" r:id="rId32"/>
    <p:sldId id="316" r:id="rId33"/>
    <p:sldId id="317" r:id="rId34"/>
    <p:sldId id="318" r:id="rId35"/>
    <p:sldId id="319" r:id="rId36"/>
    <p:sldId id="320" r:id="rId37"/>
    <p:sldId id="283" r:id="rId38"/>
    <p:sldId id="284" r:id="rId39"/>
    <p:sldId id="285" r:id="rId40"/>
    <p:sldId id="286" r:id="rId41"/>
    <p:sldId id="287" r:id="rId42"/>
    <p:sldId id="288" r:id="rId43"/>
    <p:sldId id="289" r:id="rId44"/>
    <p:sldId id="290" r:id="rId45"/>
    <p:sldId id="291" r:id="rId46"/>
    <p:sldId id="292" r:id="rId47"/>
    <p:sldId id="277" r:id="rId48"/>
    <p:sldId id="278" r:id="rId49"/>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varScale="1">
        <p:scale>
          <a:sx n="78" d="100"/>
          <a:sy n="78" d="100"/>
        </p:scale>
        <p:origin x="78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2E5B652-3686-4B8E-B268-B9C834B98478}" type="datetimeFigureOut">
              <a:rPr lang="en-IN" smtClean="0"/>
              <a:t>23-06-2022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796E388-2725-4685-B184-4FC2CAE654DD}" type="slidenum">
              <a:rPr lang="en-IN" smtClean="0"/>
              <a:t>‹#›</a:t>
            </a:fld>
            <a:endParaRPr lang="en-IN"/>
          </a:p>
        </p:txBody>
      </p:sp>
    </p:spTree>
    <p:extLst>
      <p:ext uri="{BB962C8B-B14F-4D97-AF65-F5344CB8AC3E}">
        <p14:creationId xmlns:p14="http://schemas.microsoft.com/office/powerpoint/2010/main" val="4120455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amtools.github.io/hts-specs/VCFv4.2.pdf"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ncbi.nlm.nih.gov/snp/rs6054257"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abc2aef42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abc2aef4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abc2aef42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abc2aef4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abc2aef4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abc2aef4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abc2aef42_0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abc2aef4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abc2aef42_0_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abc2aef4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abc2aef42_0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abc2aef4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abc2aef42_0_1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abc2aef42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https://samtools.github.io/hts-specs/VCFv4.2.pdf</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abc2aef42_0_1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abc2aef4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abc2aef42_0_1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abc2aef42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abc2aef42_0_1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abc2aef4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abc2aef42_0_2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abc2aef4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abc2aef42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abc2aef4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bc2aef42_0_2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bc2aef42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abc2aef42_0_2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abc2aef42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abc2aef42_0_2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8abc2aef42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abc2aef42_0_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abc2aef4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abc2aef42_0_2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8abc2aef4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abc2aef42_0_2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abc2aef42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abc2aef42_0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abc2aef42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abc2aef42_0_2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abc2aef4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abc2aef42_0_2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8abc2aef42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abc2aef42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abc2aef4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abc2aef42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abc2aef4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6E388-2725-4685-B184-4FC2CAE654DD}" type="slidenum">
              <a:rPr lang="en-IN" smtClean="0"/>
              <a:t>23</a:t>
            </a:fld>
            <a:endParaRPr lang="en-IN"/>
          </a:p>
        </p:txBody>
      </p:sp>
    </p:spTree>
    <p:extLst>
      <p:ext uri="{BB962C8B-B14F-4D97-AF65-F5344CB8AC3E}">
        <p14:creationId xmlns:p14="http://schemas.microsoft.com/office/powerpoint/2010/main" val="3053115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abc2aef42_0_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abc2aef4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abc2aef42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abc2aef4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abc2aef42_0_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abc2aef4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abc2aef42_0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abc2aef4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https://www.ncbi.nlm.nih.gov/snp/rs6054257</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350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1797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35606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15698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1932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30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4342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3655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9099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6/23/2022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3774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t>6/23/2022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90457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9018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6/23/2022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23013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broadinstitute.github.io/picard/" TargetMode="External"/><Relationship Id="rId2" Type="http://schemas.openxmlformats.org/officeDocument/2006/relationships/hyperlink" Target="http://www.htslib.org/" TargetMode="External"/><Relationship Id="rId1" Type="http://schemas.openxmlformats.org/officeDocument/2006/relationships/slideLayout" Target="../slideLayouts/slideLayout7.xml"/><Relationship Id="rId5" Type="http://schemas.openxmlformats.org/officeDocument/2006/relationships/hyperlink" Target="http://samtools.sourceforge.net/SAM1.pdf" TargetMode="External"/><Relationship Id="rId4" Type="http://schemas.openxmlformats.org/officeDocument/2006/relationships/hyperlink" Target="http://software.broadinstitute.org/software/ig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hyperlink" Target="http://software.broadinstitute.org/software/igv/FileFormats" TargetMode="External"/><Relationship Id="rId2" Type="http://schemas.openxmlformats.org/officeDocument/2006/relationships/hyperlink" Target="https://genome.ucsc.edu/FAQ/FAQformat.html" TargetMode="External"/><Relationship Id="rId1" Type="http://schemas.openxmlformats.org/officeDocument/2006/relationships/slideLayout" Target="../slideLayouts/slideLayout2.xml"/><Relationship Id="rId5" Type="http://schemas.openxmlformats.org/officeDocument/2006/relationships/hyperlink" Target="https://samtools.github.io/hts-specs/VCFv4.2.pdf" TargetMode="External"/><Relationship Id="rId4" Type="http://schemas.openxmlformats.org/officeDocument/2006/relationships/hyperlink" Target="http://gmod.org/wiki/GFF3"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learn.gencore.bio.nyu.edu/ngs-file-formats" TargetMode="External"/><Relationship Id="rId2" Type="http://schemas.openxmlformats.org/officeDocument/2006/relationships/hyperlink" Target="http://mrccsc.github.io/genomic_formats/genomicFileFormats.html#/" TargetMode="External"/><Relationship Id="rId1" Type="http://schemas.openxmlformats.org/officeDocument/2006/relationships/slideLayout" Target="../slideLayouts/slideLayout2.xml"/><Relationship Id="rId4" Type="http://schemas.openxmlformats.org/officeDocument/2006/relationships/hyperlink" Target="https://samtools.github.io/hts-specs/VCFv4.2.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B212-7E54-4FD4-A2D1-90463544F475}"/>
              </a:ext>
            </a:extLst>
          </p:cNvPr>
          <p:cNvSpPr>
            <a:spLocks noGrp="1"/>
          </p:cNvSpPr>
          <p:nvPr>
            <p:ph type="ctrTitle"/>
          </p:nvPr>
        </p:nvSpPr>
        <p:spPr>
          <a:xfrm>
            <a:off x="814955" y="1677002"/>
            <a:ext cx="8681936" cy="2369344"/>
          </a:xfrm>
        </p:spPr>
        <p:txBody>
          <a:bodyPr rtlCol="0">
            <a:normAutofit/>
          </a:bodyPr>
          <a:lstStyle/>
          <a:p>
            <a:pPr>
              <a:defRPr/>
            </a:pPr>
            <a:r>
              <a:rPr lang="en-US" dirty="0"/>
              <a:t>Genomics</a:t>
            </a:r>
            <a:br>
              <a:rPr lang="en-US" dirty="0"/>
            </a:br>
            <a:r>
              <a:rPr lang="en-US" dirty="0"/>
              <a:t>Files Formats</a:t>
            </a:r>
            <a:endParaRPr lang="en-IN" dirty="0"/>
          </a:p>
        </p:txBody>
      </p:sp>
      <p:sp>
        <p:nvSpPr>
          <p:cNvPr id="4099" name="Subtitle 2">
            <a:extLst>
              <a:ext uri="{FF2B5EF4-FFF2-40B4-BE49-F238E27FC236}">
                <a16:creationId xmlns:a16="http://schemas.microsoft.com/office/drawing/2014/main" id="{B1242C9E-06B4-4708-9439-C3A7A7BD5349}"/>
              </a:ext>
            </a:extLst>
          </p:cNvPr>
          <p:cNvSpPr>
            <a:spLocks noGrp="1"/>
          </p:cNvSpPr>
          <p:nvPr>
            <p:ph type="subTitle" idx="1"/>
          </p:nvPr>
        </p:nvSpPr>
        <p:spPr>
          <a:xfrm>
            <a:off x="727142" y="4663083"/>
            <a:ext cx="6858000" cy="472678"/>
          </a:xfrm>
        </p:spPr>
        <p:txBody>
          <a:bodyPr/>
          <a:lstStyle/>
          <a:p>
            <a:endParaRPr lang="en-US" altLang="en-US" dirty="0"/>
          </a:p>
          <a:p>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3681" y="1277320"/>
            <a:ext cx="4816475" cy="505267"/>
          </a:xfrm>
          <a:prstGeom prst="rect">
            <a:avLst/>
          </a:prstGeom>
        </p:spPr>
        <p:txBody>
          <a:bodyPr vert="horz" wrap="square" lIns="0" tIns="12700" rIns="0" bIns="0" rtlCol="0">
            <a:spAutoFit/>
          </a:bodyPr>
          <a:lstStyle/>
          <a:p>
            <a:pPr marL="12700">
              <a:lnSpc>
                <a:spcPct val="100000"/>
              </a:lnSpc>
              <a:spcBef>
                <a:spcPts val="100"/>
              </a:spcBef>
            </a:pPr>
            <a:r>
              <a:rPr sz="3200" spc="-60" dirty="0">
                <a:latin typeface="+mn-lt"/>
              </a:rPr>
              <a:t>SAM </a:t>
            </a:r>
            <a:r>
              <a:rPr lang="en-US" sz="3200" spc="55" dirty="0">
                <a:latin typeface="+mn-lt"/>
              </a:rPr>
              <a:t>F</a:t>
            </a:r>
            <a:r>
              <a:rPr sz="3200" spc="55" dirty="0">
                <a:latin typeface="+mn-lt"/>
              </a:rPr>
              <a:t>ormat</a:t>
            </a:r>
            <a:endParaRPr sz="3200" dirty="0">
              <a:latin typeface="+mn-lt"/>
            </a:endParaRPr>
          </a:p>
        </p:txBody>
      </p:sp>
      <p:sp>
        <p:nvSpPr>
          <p:cNvPr id="4" name="object 4"/>
          <p:cNvSpPr txBox="1"/>
          <p:nvPr/>
        </p:nvSpPr>
        <p:spPr>
          <a:xfrm>
            <a:off x="685800" y="3886200"/>
            <a:ext cx="7058025" cy="1984517"/>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spc="-65" dirty="0">
                <a:solidFill>
                  <a:srgbClr val="DF6666"/>
                </a:solidFill>
                <a:latin typeface="Arial"/>
                <a:cs typeface="Arial"/>
              </a:rPr>
              <a:t>Chromosome</a:t>
            </a:r>
            <a:r>
              <a:rPr sz="1800" spc="-145" dirty="0">
                <a:solidFill>
                  <a:srgbClr val="DF6666"/>
                </a:solidFill>
                <a:latin typeface="Arial"/>
                <a:cs typeface="Arial"/>
              </a:rPr>
              <a:t> </a:t>
            </a:r>
            <a:r>
              <a:rPr sz="1800" spc="40" dirty="0">
                <a:solidFill>
                  <a:srgbClr val="DF6666"/>
                </a:solidFill>
                <a:latin typeface="Arial"/>
                <a:cs typeface="Arial"/>
              </a:rPr>
              <a:t>to</a:t>
            </a:r>
            <a:r>
              <a:rPr sz="1800" spc="-140" dirty="0">
                <a:solidFill>
                  <a:srgbClr val="DF6666"/>
                </a:solidFill>
                <a:latin typeface="Arial"/>
                <a:cs typeface="Arial"/>
              </a:rPr>
              <a:t> </a:t>
            </a:r>
            <a:r>
              <a:rPr sz="1800" spc="-20" dirty="0">
                <a:solidFill>
                  <a:srgbClr val="DF6666"/>
                </a:solidFill>
                <a:latin typeface="Arial"/>
                <a:cs typeface="Arial"/>
              </a:rPr>
              <a:t>which</a:t>
            </a:r>
            <a:r>
              <a:rPr sz="1800" spc="-140" dirty="0">
                <a:solidFill>
                  <a:srgbClr val="DF6666"/>
                </a:solidFill>
                <a:latin typeface="Arial"/>
                <a:cs typeface="Arial"/>
              </a:rPr>
              <a:t> </a:t>
            </a:r>
            <a:r>
              <a:rPr sz="1800" spc="-10" dirty="0">
                <a:solidFill>
                  <a:srgbClr val="DF6666"/>
                </a:solidFill>
                <a:latin typeface="Arial"/>
                <a:cs typeface="Arial"/>
              </a:rPr>
              <a:t>the</a:t>
            </a:r>
            <a:r>
              <a:rPr sz="1800" spc="-140" dirty="0">
                <a:solidFill>
                  <a:srgbClr val="DF6666"/>
                </a:solidFill>
                <a:latin typeface="Arial"/>
                <a:cs typeface="Arial"/>
              </a:rPr>
              <a:t> </a:t>
            </a:r>
            <a:r>
              <a:rPr sz="1800" spc="-45" dirty="0">
                <a:solidFill>
                  <a:srgbClr val="DF6666"/>
                </a:solidFill>
                <a:latin typeface="Arial"/>
                <a:cs typeface="Arial"/>
              </a:rPr>
              <a:t>read</a:t>
            </a:r>
            <a:r>
              <a:rPr sz="1800" spc="-140" dirty="0">
                <a:solidFill>
                  <a:srgbClr val="DF6666"/>
                </a:solidFill>
                <a:latin typeface="Arial"/>
                <a:cs typeface="Arial"/>
              </a:rPr>
              <a:t> </a:t>
            </a:r>
            <a:r>
              <a:rPr sz="1800" spc="-40" dirty="0">
                <a:solidFill>
                  <a:srgbClr val="DF6666"/>
                </a:solidFill>
                <a:latin typeface="Arial"/>
                <a:cs typeface="Arial"/>
              </a:rPr>
              <a:t>aligns</a:t>
            </a:r>
            <a:endParaRPr sz="1800" dirty="0">
              <a:latin typeface="Arial"/>
              <a:cs typeface="Arial"/>
            </a:endParaRPr>
          </a:p>
          <a:p>
            <a:pPr marL="379095" indent="-367030">
              <a:lnSpc>
                <a:spcPct val="100000"/>
              </a:lnSpc>
              <a:spcBef>
                <a:spcPts val="315"/>
              </a:spcBef>
              <a:buChar char="●"/>
              <a:tabLst>
                <a:tab pos="379095" algn="l"/>
                <a:tab pos="379730" algn="l"/>
              </a:tabLst>
            </a:pPr>
            <a:r>
              <a:rPr sz="1800" spc="-25" dirty="0">
                <a:solidFill>
                  <a:srgbClr val="3B77D8"/>
                </a:solidFill>
                <a:latin typeface="Arial"/>
                <a:cs typeface="Arial"/>
              </a:rPr>
              <a:t>Position</a:t>
            </a:r>
            <a:r>
              <a:rPr sz="1800" spc="-140" dirty="0">
                <a:solidFill>
                  <a:srgbClr val="3B77D8"/>
                </a:solidFill>
                <a:latin typeface="Arial"/>
                <a:cs typeface="Arial"/>
              </a:rPr>
              <a:t> </a:t>
            </a:r>
            <a:r>
              <a:rPr sz="1800" spc="10" dirty="0">
                <a:solidFill>
                  <a:srgbClr val="3B77D8"/>
                </a:solidFill>
                <a:latin typeface="Arial"/>
                <a:cs typeface="Arial"/>
              </a:rPr>
              <a:t>in</a:t>
            </a:r>
            <a:r>
              <a:rPr sz="1800" spc="-140" dirty="0">
                <a:solidFill>
                  <a:srgbClr val="3B77D8"/>
                </a:solidFill>
                <a:latin typeface="Arial"/>
                <a:cs typeface="Arial"/>
              </a:rPr>
              <a:t> </a:t>
            </a:r>
            <a:r>
              <a:rPr sz="1800" spc="-45" dirty="0">
                <a:solidFill>
                  <a:srgbClr val="3B77D8"/>
                </a:solidFill>
                <a:latin typeface="Arial"/>
                <a:cs typeface="Arial"/>
              </a:rPr>
              <a:t>chromosome</a:t>
            </a:r>
            <a:r>
              <a:rPr sz="1800" spc="-140" dirty="0">
                <a:solidFill>
                  <a:srgbClr val="3B77D8"/>
                </a:solidFill>
                <a:latin typeface="Arial"/>
                <a:cs typeface="Arial"/>
              </a:rPr>
              <a:t> </a:t>
            </a:r>
            <a:r>
              <a:rPr sz="1800" spc="40" dirty="0">
                <a:solidFill>
                  <a:srgbClr val="3B77D8"/>
                </a:solidFill>
                <a:latin typeface="Arial"/>
                <a:cs typeface="Arial"/>
              </a:rPr>
              <a:t>to</a:t>
            </a:r>
            <a:r>
              <a:rPr sz="1800" spc="-140" dirty="0">
                <a:solidFill>
                  <a:srgbClr val="3B77D8"/>
                </a:solidFill>
                <a:latin typeface="Arial"/>
                <a:cs typeface="Arial"/>
              </a:rPr>
              <a:t> </a:t>
            </a:r>
            <a:r>
              <a:rPr sz="1800" spc="-20" dirty="0">
                <a:solidFill>
                  <a:srgbClr val="3B77D8"/>
                </a:solidFill>
                <a:latin typeface="Arial"/>
                <a:cs typeface="Arial"/>
              </a:rPr>
              <a:t>which</a:t>
            </a:r>
            <a:r>
              <a:rPr sz="1800" spc="-140" dirty="0">
                <a:solidFill>
                  <a:srgbClr val="3B77D8"/>
                </a:solidFill>
                <a:latin typeface="Arial"/>
                <a:cs typeface="Arial"/>
              </a:rPr>
              <a:t> </a:t>
            </a:r>
            <a:r>
              <a:rPr sz="1800" spc="-5" dirty="0">
                <a:solidFill>
                  <a:srgbClr val="3B77D8"/>
                </a:solidFill>
                <a:latin typeface="Arial"/>
                <a:cs typeface="Arial"/>
              </a:rPr>
              <a:t>5'</a:t>
            </a:r>
            <a:r>
              <a:rPr sz="1800" spc="-140" dirty="0">
                <a:solidFill>
                  <a:srgbClr val="3B77D8"/>
                </a:solidFill>
                <a:latin typeface="Arial"/>
                <a:cs typeface="Arial"/>
              </a:rPr>
              <a:t> </a:t>
            </a:r>
            <a:r>
              <a:rPr sz="1800" spc="-45" dirty="0">
                <a:solidFill>
                  <a:srgbClr val="3B77D8"/>
                </a:solidFill>
                <a:latin typeface="Arial"/>
                <a:cs typeface="Arial"/>
              </a:rPr>
              <a:t>end</a:t>
            </a:r>
            <a:r>
              <a:rPr sz="1800" spc="-140" dirty="0">
                <a:solidFill>
                  <a:srgbClr val="3B77D8"/>
                </a:solidFill>
                <a:latin typeface="Arial"/>
                <a:cs typeface="Arial"/>
              </a:rPr>
              <a:t> </a:t>
            </a:r>
            <a:r>
              <a:rPr sz="1800" dirty="0">
                <a:solidFill>
                  <a:srgbClr val="3B77D8"/>
                </a:solidFill>
                <a:latin typeface="Arial"/>
                <a:cs typeface="Arial"/>
              </a:rPr>
              <a:t>of</a:t>
            </a:r>
            <a:r>
              <a:rPr sz="1800" spc="-140" dirty="0">
                <a:solidFill>
                  <a:srgbClr val="3B77D8"/>
                </a:solidFill>
                <a:latin typeface="Arial"/>
                <a:cs typeface="Arial"/>
              </a:rPr>
              <a:t> </a:t>
            </a:r>
            <a:r>
              <a:rPr sz="1800" spc="-10" dirty="0">
                <a:solidFill>
                  <a:srgbClr val="3B77D8"/>
                </a:solidFill>
                <a:latin typeface="Arial"/>
                <a:cs typeface="Arial"/>
              </a:rPr>
              <a:t>the</a:t>
            </a:r>
            <a:r>
              <a:rPr sz="1800" spc="-140" dirty="0">
                <a:solidFill>
                  <a:srgbClr val="3B77D8"/>
                </a:solidFill>
                <a:latin typeface="Arial"/>
                <a:cs typeface="Arial"/>
              </a:rPr>
              <a:t> </a:t>
            </a:r>
            <a:r>
              <a:rPr sz="1800" spc="-45" dirty="0">
                <a:solidFill>
                  <a:srgbClr val="3B77D8"/>
                </a:solidFill>
                <a:latin typeface="Arial"/>
                <a:cs typeface="Arial"/>
              </a:rPr>
              <a:t>read</a:t>
            </a:r>
            <a:r>
              <a:rPr sz="1800" spc="-140" dirty="0">
                <a:solidFill>
                  <a:srgbClr val="3B77D8"/>
                </a:solidFill>
                <a:latin typeface="Arial"/>
                <a:cs typeface="Arial"/>
              </a:rPr>
              <a:t> </a:t>
            </a:r>
            <a:r>
              <a:rPr sz="1800" spc="-40" dirty="0">
                <a:solidFill>
                  <a:srgbClr val="3B77D8"/>
                </a:solidFill>
                <a:latin typeface="Arial"/>
                <a:cs typeface="Arial"/>
              </a:rPr>
              <a:t>aligns</a:t>
            </a:r>
            <a:endParaRPr sz="1800" dirty="0">
              <a:latin typeface="Arial"/>
              <a:cs typeface="Arial"/>
            </a:endParaRPr>
          </a:p>
          <a:p>
            <a:pPr marL="379095" indent="-367030">
              <a:lnSpc>
                <a:spcPct val="100000"/>
              </a:lnSpc>
              <a:spcBef>
                <a:spcPts val="315"/>
              </a:spcBef>
              <a:buChar char="●"/>
              <a:tabLst>
                <a:tab pos="379095" algn="l"/>
                <a:tab pos="379730" algn="l"/>
              </a:tabLst>
            </a:pPr>
            <a:r>
              <a:rPr sz="1800" spc="-30" dirty="0">
                <a:solidFill>
                  <a:srgbClr val="69A84F"/>
                </a:solidFill>
                <a:latin typeface="Arial"/>
                <a:cs typeface="Arial"/>
              </a:rPr>
              <a:t>Alignment</a:t>
            </a:r>
            <a:r>
              <a:rPr sz="1800" spc="-145" dirty="0">
                <a:solidFill>
                  <a:srgbClr val="69A84F"/>
                </a:solidFill>
                <a:latin typeface="Arial"/>
                <a:cs typeface="Arial"/>
              </a:rPr>
              <a:t> </a:t>
            </a:r>
            <a:r>
              <a:rPr sz="1800" spc="5" dirty="0">
                <a:solidFill>
                  <a:srgbClr val="69A84F"/>
                </a:solidFill>
                <a:latin typeface="Arial"/>
                <a:cs typeface="Arial"/>
              </a:rPr>
              <a:t>information</a:t>
            </a:r>
            <a:r>
              <a:rPr sz="1800" spc="-140" dirty="0">
                <a:solidFill>
                  <a:srgbClr val="69A84F"/>
                </a:solidFill>
                <a:latin typeface="Arial"/>
                <a:cs typeface="Arial"/>
              </a:rPr>
              <a:t> </a:t>
            </a:r>
            <a:r>
              <a:rPr sz="1800" spc="-40" dirty="0">
                <a:solidFill>
                  <a:srgbClr val="69A84F"/>
                </a:solidFill>
                <a:latin typeface="Arial"/>
                <a:cs typeface="Arial"/>
              </a:rPr>
              <a:t>-</a:t>
            </a:r>
            <a:r>
              <a:rPr sz="1800" spc="-140" dirty="0">
                <a:solidFill>
                  <a:srgbClr val="69A84F"/>
                </a:solidFill>
                <a:latin typeface="Arial"/>
                <a:cs typeface="Arial"/>
              </a:rPr>
              <a:t> </a:t>
            </a:r>
            <a:r>
              <a:rPr sz="1800" spc="-45" dirty="0">
                <a:solidFill>
                  <a:srgbClr val="69A84F"/>
                </a:solidFill>
                <a:latin typeface="Arial"/>
                <a:cs typeface="Arial"/>
              </a:rPr>
              <a:t>"Cigar</a:t>
            </a:r>
            <a:r>
              <a:rPr sz="1800" spc="-140" dirty="0">
                <a:solidFill>
                  <a:srgbClr val="69A84F"/>
                </a:solidFill>
                <a:latin typeface="Arial"/>
                <a:cs typeface="Arial"/>
              </a:rPr>
              <a:t> </a:t>
            </a:r>
            <a:r>
              <a:rPr sz="1800" spc="5" dirty="0">
                <a:solidFill>
                  <a:srgbClr val="69A84F"/>
                </a:solidFill>
                <a:latin typeface="Arial"/>
                <a:cs typeface="Arial"/>
              </a:rPr>
              <a:t>string"</a:t>
            </a:r>
            <a:endParaRPr lang="en-US" sz="1800" spc="5" dirty="0">
              <a:solidFill>
                <a:srgbClr val="69A84F"/>
              </a:solidFill>
              <a:latin typeface="Arial"/>
              <a:cs typeface="Arial"/>
            </a:endParaRPr>
          </a:p>
          <a:p>
            <a:pPr marL="926465" lvl="2">
              <a:spcBef>
                <a:spcPts val="315"/>
              </a:spcBef>
              <a:tabLst>
                <a:tab pos="379095" algn="l"/>
                <a:tab pos="379730" algn="l"/>
              </a:tabLst>
            </a:pPr>
            <a:r>
              <a:rPr lang="en-US" sz="1600" b="0" i="0" dirty="0">
                <a:solidFill>
                  <a:srgbClr val="333333"/>
                </a:solidFill>
                <a:effectLst/>
              </a:rPr>
              <a:t>This is a shorthand way to encode an entire alignment. Instead of writing the whole alignment out, operators have been defined and are used in combination with numbers to explain which part of the sequence aligns, which doesn’t, and everything in between.</a:t>
            </a:r>
            <a:endParaRPr sz="1600" dirty="0">
              <a:cs typeface="Arial"/>
            </a:endParaRPr>
          </a:p>
        </p:txBody>
      </p:sp>
      <p:sp>
        <p:nvSpPr>
          <p:cNvPr id="5" name="object 5"/>
          <p:cNvSpPr/>
          <p:nvPr/>
        </p:nvSpPr>
        <p:spPr>
          <a:xfrm>
            <a:off x="1143000" y="2084577"/>
            <a:ext cx="5832138" cy="138029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75248" y="3603856"/>
            <a:ext cx="7804784" cy="975267"/>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1800" dirty="0">
                <a:solidFill>
                  <a:srgbClr val="DF6666"/>
                </a:solidFill>
                <a:latin typeface="Arial"/>
                <a:cs typeface="Arial"/>
              </a:rPr>
              <a:t>Bit</a:t>
            </a:r>
            <a:r>
              <a:rPr sz="1800" spc="-135" dirty="0">
                <a:solidFill>
                  <a:srgbClr val="DF6666"/>
                </a:solidFill>
                <a:latin typeface="Arial"/>
                <a:cs typeface="Arial"/>
              </a:rPr>
              <a:t> </a:t>
            </a:r>
            <a:r>
              <a:rPr sz="1800" spc="-25" dirty="0">
                <a:solidFill>
                  <a:srgbClr val="DF6666"/>
                </a:solidFill>
                <a:latin typeface="Arial"/>
                <a:cs typeface="Arial"/>
              </a:rPr>
              <a:t>flag</a:t>
            </a:r>
            <a:r>
              <a:rPr sz="1800" spc="-135" dirty="0">
                <a:solidFill>
                  <a:srgbClr val="DF6666"/>
                </a:solidFill>
                <a:latin typeface="Arial"/>
                <a:cs typeface="Arial"/>
              </a:rPr>
              <a:t> </a:t>
            </a:r>
            <a:r>
              <a:rPr sz="1800" spc="-40" dirty="0">
                <a:solidFill>
                  <a:srgbClr val="DF6666"/>
                </a:solidFill>
                <a:latin typeface="Arial"/>
                <a:cs typeface="Arial"/>
              </a:rPr>
              <a:t>-</a:t>
            </a:r>
            <a:r>
              <a:rPr sz="1800" spc="-135" dirty="0">
                <a:solidFill>
                  <a:srgbClr val="DF6666"/>
                </a:solidFill>
                <a:latin typeface="Arial"/>
                <a:cs typeface="Arial"/>
              </a:rPr>
              <a:t> </a:t>
            </a:r>
            <a:r>
              <a:rPr sz="1800" spc="-170" dirty="0">
                <a:solidFill>
                  <a:srgbClr val="DF6666"/>
                </a:solidFill>
                <a:latin typeface="Arial"/>
                <a:cs typeface="Arial"/>
              </a:rPr>
              <a:t>TRUE/FALSE</a:t>
            </a:r>
            <a:r>
              <a:rPr sz="1800" spc="-135" dirty="0">
                <a:solidFill>
                  <a:srgbClr val="DF6666"/>
                </a:solidFill>
                <a:latin typeface="Arial"/>
                <a:cs typeface="Arial"/>
              </a:rPr>
              <a:t> </a:t>
            </a:r>
            <a:r>
              <a:rPr sz="1800" spc="5" dirty="0">
                <a:solidFill>
                  <a:srgbClr val="DF6666"/>
                </a:solidFill>
                <a:latin typeface="Arial"/>
                <a:cs typeface="Arial"/>
              </a:rPr>
              <a:t>for</a:t>
            </a:r>
            <a:r>
              <a:rPr sz="1800" spc="-135" dirty="0">
                <a:solidFill>
                  <a:srgbClr val="DF6666"/>
                </a:solidFill>
                <a:latin typeface="Arial"/>
                <a:cs typeface="Arial"/>
              </a:rPr>
              <a:t> </a:t>
            </a:r>
            <a:r>
              <a:rPr sz="1800" spc="-30" dirty="0">
                <a:solidFill>
                  <a:srgbClr val="DF6666"/>
                </a:solidFill>
                <a:latin typeface="Arial"/>
                <a:cs typeface="Arial"/>
              </a:rPr>
              <a:t>pre-defined</a:t>
            </a:r>
            <a:r>
              <a:rPr sz="1800" spc="-135" dirty="0">
                <a:solidFill>
                  <a:srgbClr val="DF6666"/>
                </a:solidFill>
                <a:latin typeface="Arial"/>
                <a:cs typeface="Arial"/>
              </a:rPr>
              <a:t> </a:t>
            </a:r>
            <a:r>
              <a:rPr sz="1800" spc="-45" dirty="0">
                <a:solidFill>
                  <a:srgbClr val="DF6666"/>
                </a:solidFill>
                <a:latin typeface="Arial"/>
                <a:cs typeface="Arial"/>
              </a:rPr>
              <a:t>read</a:t>
            </a:r>
            <a:r>
              <a:rPr sz="1800" spc="-130" dirty="0">
                <a:solidFill>
                  <a:srgbClr val="DF6666"/>
                </a:solidFill>
                <a:latin typeface="Arial"/>
                <a:cs typeface="Arial"/>
              </a:rPr>
              <a:t> </a:t>
            </a:r>
            <a:r>
              <a:rPr sz="1800" spc="-10" dirty="0">
                <a:solidFill>
                  <a:srgbClr val="DF6666"/>
                </a:solidFill>
                <a:latin typeface="Arial"/>
                <a:cs typeface="Arial"/>
              </a:rPr>
              <a:t>criteria,</a:t>
            </a:r>
            <a:r>
              <a:rPr sz="1800" spc="-135" dirty="0">
                <a:solidFill>
                  <a:srgbClr val="DF6666"/>
                </a:solidFill>
                <a:latin typeface="Arial"/>
                <a:cs typeface="Arial"/>
              </a:rPr>
              <a:t> </a:t>
            </a:r>
            <a:r>
              <a:rPr sz="1800" spc="-15" dirty="0">
                <a:solidFill>
                  <a:srgbClr val="DF6666"/>
                </a:solidFill>
                <a:latin typeface="Arial"/>
                <a:cs typeface="Arial"/>
              </a:rPr>
              <a:t>like:</a:t>
            </a:r>
            <a:r>
              <a:rPr sz="1800" spc="-135" dirty="0">
                <a:solidFill>
                  <a:srgbClr val="DF6666"/>
                </a:solidFill>
                <a:latin typeface="Arial"/>
                <a:cs typeface="Arial"/>
              </a:rPr>
              <a:t> </a:t>
            </a:r>
            <a:r>
              <a:rPr sz="1800" spc="-55" dirty="0">
                <a:solidFill>
                  <a:srgbClr val="DF6666"/>
                </a:solidFill>
                <a:latin typeface="Arial"/>
                <a:cs typeface="Arial"/>
              </a:rPr>
              <a:t>is</a:t>
            </a:r>
            <a:r>
              <a:rPr sz="1800" spc="-135" dirty="0">
                <a:solidFill>
                  <a:srgbClr val="DF6666"/>
                </a:solidFill>
                <a:latin typeface="Arial"/>
                <a:cs typeface="Arial"/>
              </a:rPr>
              <a:t> </a:t>
            </a:r>
            <a:r>
              <a:rPr sz="1800" spc="75" dirty="0">
                <a:solidFill>
                  <a:srgbClr val="DF6666"/>
                </a:solidFill>
                <a:latin typeface="Arial"/>
                <a:cs typeface="Arial"/>
              </a:rPr>
              <a:t>it</a:t>
            </a:r>
            <a:r>
              <a:rPr sz="1800" spc="-135" dirty="0">
                <a:solidFill>
                  <a:srgbClr val="DF6666"/>
                </a:solidFill>
                <a:latin typeface="Arial"/>
                <a:cs typeface="Arial"/>
              </a:rPr>
              <a:t> </a:t>
            </a:r>
            <a:r>
              <a:rPr sz="1800" spc="-55" dirty="0">
                <a:solidFill>
                  <a:srgbClr val="DF6666"/>
                </a:solidFill>
                <a:latin typeface="Arial"/>
                <a:cs typeface="Arial"/>
              </a:rPr>
              <a:t>paired?</a:t>
            </a:r>
            <a:r>
              <a:rPr sz="1800" spc="-135" dirty="0">
                <a:solidFill>
                  <a:srgbClr val="DF6666"/>
                </a:solidFill>
                <a:latin typeface="Arial"/>
                <a:cs typeface="Arial"/>
              </a:rPr>
              <a:t> </a:t>
            </a:r>
            <a:r>
              <a:rPr sz="1800" spc="-35" dirty="0">
                <a:solidFill>
                  <a:srgbClr val="DF6666"/>
                </a:solidFill>
                <a:latin typeface="Arial"/>
                <a:cs typeface="Arial"/>
              </a:rPr>
              <a:t>duplicate?</a:t>
            </a:r>
            <a:endParaRPr sz="1400" dirty="0">
              <a:latin typeface="Arial"/>
              <a:cs typeface="Arial"/>
            </a:endParaRPr>
          </a:p>
          <a:p>
            <a:pPr marL="379095" indent="-367030">
              <a:lnSpc>
                <a:spcPct val="100000"/>
              </a:lnSpc>
              <a:spcBef>
                <a:spcPts val="254"/>
              </a:spcBef>
              <a:buChar char="●"/>
              <a:tabLst>
                <a:tab pos="379095" algn="l"/>
                <a:tab pos="379730" algn="l"/>
              </a:tabLst>
            </a:pPr>
            <a:r>
              <a:rPr sz="1800" spc="-50" dirty="0">
                <a:solidFill>
                  <a:srgbClr val="3B77D8"/>
                </a:solidFill>
                <a:latin typeface="Arial"/>
                <a:cs typeface="Arial"/>
              </a:rPr>
              <a:t>Paired</a:t>
            </a:r>
            <a:r>
              <a:rPr sz="1800" spc="-145" dirty="0">
                <a:solidFill>
                  <a:srgbClr val="3B77D8"/>
                </a:solidFill>
                <a:latin typeface="Arial"/>
                <a:cs typeface="Arial"/>
              </a:rPr>
              <a:t> </a:t>
            </a:r>
            <a:r>
              <a:rPr sz="1800" spc="-45" dirty="0">
                <a:solidFill>
                  <a:srgbClr val="3B77D8"/>
                </a:solidFill>
                <a:latin typeface="Arial"/>
                <a:cs typeface="Arial"/>
              </a:rPr>
              <a:t>read</a:t>
            </a:r>
            <a:r>
              <a:rPr sz="1800" spc="-140" dirty="0">
                <a:solidFill>
                  <a:srgbClr val="3B77D8"/>
                </a:solidFill>
                <a:latin typeface="Arial"/>
                <a:cs typeface="Arial"/>
              </a:rPr>
              <a:t> </a:t>
            </a:r>
            <a:r>
              <a:rPr sz="1800" spc="-5" dirty="0">
                <a:solidFill>
                  <a:srgbClr val="3B77D8"/>
                </a:solidFill>
                <a:latin typeface="Arial"/>
                <a:cs typeface="Arial"/>
              </a:rPr>
              <a:t>position</a:t>
            </a:r>
            <a:r>
              <a:rPr sz="1800" spc="-140" dirty="0">
                <a:solidFill>
                  <a:srgbClr val="3B77D8"/>
                </a:solidFill>
                <a:latin typeface="Arial"/>
                <a:cs typeface="Arial"/>
              </a:rPr>
              <a:t> </a:t>
            </a:r>
            <a:r>
              <a:rPr sz="1800" spc="-35" dirty="0">
                <a:solidFill>
                  <a:srgbClr val="3B77D8"/>
                </a:solidFill>
                <a:latin typeface="Arial"/>
                <a:cs typeface="Arial"/>
              </a:rPr>
              <a:t>and</a:t>
            </a:r>
            <a:r>
              <a:rPr sz="1800" spc="-140" dirty="0">
                <a:solidFill>
                  <a:srgbClr val="3B77D8"/>
                </a:solidFill>
                <a:latin typeface="Arial"/>
                <a:cs typeface="Arial"/>
              </a:rPr>
              <a:t> </a:t>
            </a:r>
            <a:r>
              <a:rPr sz="1800" spc="-20" dirty="0">
                <a:solidFill>
                  <a:srgbClr val="3B77D8"/>
                </a:solidFill>
                <a:latin typeface="Arial"/>
                <a:cs typeface="Arial"/>
              </a:rPr>
              <a:t>insert</a:t>
            </a:r>
            <a:r>
              <a:rPr sz="1800" spc="-140" dirty="0">
                <a:solidFill>
                  <a:srgbClr val="3B77D8"/>
                </a:solidFill>
                <a:latin typeface="Arial"/>
                <a:cs typeface="Arial"/>
              </a:rPr>
              <a:t> </a:t>
            </a:r>
            <a:r>
              <a:rPr sz="1800" spc="-90" dirty="0">
                <a:solidFill>
                  <a:srgbClr val="3B77D8"/>
                </a:solidFill>
                <a:latin typeface="Arial"/>
                <a:cs typeface="Arial"/>
              </a:rPr>
              <a:t>size</a:t>
            </a:r>
            <a:endParaRPr sz="1800" dirty="0">
              <a:latin typeface="Arial"/>
              <a:cs typeface="Arial"/>
            </a:endParaRPr>
          </a:p>
          <a:p>
            <a:pPr marL="379095" indent="-367030">
              <a:lnSpc>
                <a:spcPct val="100000"/>
              </a:lnSpc>
              <a:spcBef>
                <a:spcPts val="315"/>
              </a:spcBef>
              <a:buChar char="●"/>
              <a:tabLst>
                <a:tab pos="379095" algn="l"/>
                <a:tab pos="379730" algn="l"/>
              </a:tabLst>
            </a:pPr>
            <a:r>
              <a:rPr sz="1800" spc="-95" dirty="0">
                <a:solidFill>
                  <a:srgbClr val="69A84F"/>
                </a:solidFill>
                <a:latin typeface="Arial"/>
                <a:cs typeface="Arial"/>
              </a:rPr>
              <a:t>User </a:t>
            </a:r>
            <a:r>
              <a:rPr sz="1800" spc="-25" dirty="0">
                <a:solidFill>
                  <a:srgbClr val="69A84F"/>
                </a:solidFill>
                <a:latin typeface="Arial"/>
                <a:cs typeface="Arial"/>
              </a:rPr>
              <a:t>defined</a:t>
            </a:r>
            <a:r>
              <a:rPr sz="1800" spc="-190" dirty="0">
                <a:solidFill>
                  <a:srgbClr val="69A84F"/>
                </a:solidFill>
                <a:latin typeface="Arial"/>
                <a:cs typeface="Arial"/>
              </a:rPr>
              <a:t> </a:t>
            </a:r>
            <a:r>
              <a:rPr sz="1800" spc="-50" dirty="0">
                <a:solidFill>
                  <a:srgbClr val="69A84F"/>
                </a:solidFill>
                <a:latin typeface="Arial"/>
                <a:cs typeface="Arial"/>
              </a:rPr>
              <a:t>flags</a:t>
            </a:r>
            <a:endParaRPr sz="1800" dirty="0">
              <a:latin typeface="Arial"/>
              <a:cs typeface="Arial"/>
            </a:endParaRPr>
          </a:p>
        </p:txBody>
      </p:sp>
      <p:sp>
        <p:nvSpPr>
          <p:cNvPr id="5" name="object 5"/>
          <p:cNvSpPr/>
          <p:nvPr/>
        </p:nvSpPr>
        <p:spPr>
          <a:xfrm>
            <a:off x="1655921" y="2157563"/>
            <a:ext cx="5832138" cy="1385704"/>
          </a:xfrm>
          <a:prstGeom prst="rect">
            <a:avLst/>
          </a:prstGeom>
          <a:blipFill>
            <a:blip r:embed="rId2" cstate="print"/>
            <a:stretch>
              <a:fillRect/>
            </a:stretch>
          </a:blipFill>
        </p:spPr>
        <p:txBody>
          <a:bodyPr wrap="square" lIns="0" tIns="0" rIns="0" bIns="0" rtlCol="0"/>
          <a:lstStyle/>
          <a:p>
            <a:endParaRPr/>
          </a:p>
        </p:txBody>
      </p:sp>
      <p:pic>
        <p:nvPicPr>
          <p:cNvPr id="8" name="Picture 7">
            <a:extLst>
              <a:ext uri="{FF2B5EF4-FFF2-40B4-BE49-F238E27FC236}">
                <a16:creationId xmlns:a16="http://schemas.microsoft.com/office/drawing/2014/main" id="{ADA97ECE-8BBC-45CB-B72C-4B68941918BA}"/>
              </a:ext>
            </a:extLst>
          </p:cNvPr>
          <p:cNvPicPr>
            <a:picLocks noChangeAspect="1"/>
          </p:cNvPicPr>
          <p:nvPr/>
        </p:nvPicPr>
        <p:blipFill>
          <a:blip r:embed="rId3"/>
          <a:stretch>
            <a:fillRect/>
          </a:stretch>
        </p:blipFill>
        <p:spPr>
          <a:xfrm>
            <a:off x="4419599" y="4343400"/>
            <a:ext cx="3835633" cy="1524000"/>
          </a:xfrm>
          <a:prstGeom prst="rect">
            <a:avLst/>
          </a:prstGeom>
        </p:spPr>
      </p:pic>
      <p:sp>
        <p:nvSpPr>
          <p:cNvPr id="12" name="TextBox 11">
            <a:extLst>
              <a:ext uri="{FF2B5EF4-FFF2-40B4-BE49-F238E27FC236}">
                <a16:creationId xmlns:a16="http://schemas.microsoft.com/office/drawing/2014/main" id="{B077CD57-0262-437B-9256-6B2CA7B2C74E}"/>
              </a:ext>
            </a:extLst>
          </p:cNvPr>
          <p:cNvSpPr txBox="1"/>
          <p:nvPr/>
        </p:nvSpPr>
        <p:spPr>
          <a:xfrm>
            <a:off x="914400" y="1250106"/>
            <a:ext cx="4572000" cy="584775"/>
          </a:xfrm>
          <a:prstGeom prst="rect">
            <a:avLst/>
          </a:prstGeom>
          <a:noFill/>
        </p:spPr>
        <p:txBody>
          <a:bodyPr wrap="square">
            <a:spAutoFit/>
          </a:bodyPr>
          <a:lstStyle/>
          <a:p>
            <a:r>
              <a:rPr lang="en-IN" sz="3200" spc="-60" dirty="0">
                <a:latin typeface="+mn-lt"/>
              </a:rPr>
              <a:t>SAM </a:t>
            </a:r>
            <a:r>
              <a:rPr lang="en-IN" sz="3200" spc="55" dirty="0"/>
              <a:t>F</a:t>
            </a:r>
            <a:r>
              <a:rPr lang="en-IN" sz="3200" spc="55" dirty="0">
                <a:latin typeface="+mn-lt"/>
              </a:rPr>
              <a:t>ormat</a:t>
            </a:r>
            <a:endParaRPr lang="en-IN" sz="3200" dirty="0"/>
          </a:p>
        </p:txBody>
      </p:sp>
      <p:sp>
        <p:nvSpPr>
          <p:cNvPr id="14" name="Title 13">
            <a:extLst>
              <a:ext uri="{FF2B5EF4-FFF2-40B4-BE49-F238E27FC236}">
                <a16:creationId xmlns:a16="http://schemas.microsoft.com/office/drawing/2014/main" id="{9F8D45A1-7A08-45FC-95BD-EB8A6F3C9ECC}"/>
              </a:ext>
            </a:extLst>
          </p:cNvPr>
          <p:cNvSpPr>
            <a:spLocks noGrp="1"/>
          </p:cNvSpPr>
          <p:nvPr>
            <p:ph type="title"/>
          </p:nvPr>
        </p:nvSpPr>
        <p:spPr/>
        <p:txBody>
          <a:bodyPr/>
          <a:lstStyle/>
          <a:p>
            <a:br>
              <a:rPr lang="en-US" dirty="0"/>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95A305-B373-4360-B4A8-D3FA21A794E2}"/>
              </a:ext>
            </a:extLst>
          </p:cNvPr>
          <p:cNvSpPr txBox="1"/>
          <p:nvPr/>
        </p:nvSpPr>
        <p:spPr>
          <a:xfrm>
            <a:off x="662940" y="1994268"/>
            <a:ext cx="7696200" cy="1569660"/>
          </a:xfrm>
          <a:prstGeom prst="rect">
            <a:avLst/>
          </a:prstGeom>
          <a:noFill/>
        </p:spPr>
        <p:txBody>
          <a:bodyPr wrap="square">
            <a:spAutoFit/>
          </a:bodyPr>
          <a:lstStyle/>
          <a:p>
            <a:pPr marL="285750" indent="-285750" algn="l" fontAlgn="base">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This is the same format except that it encoded in binary which means that it is significantly smaller than the SAM files and significantly faster to read, though it is not human legible and needs to be converted to another format (i.e. SAM) in order to make sense to us.</a:t>
            </a:r>
          </a:p>
          <a:p>
            <a:pPr marL="285750" indent="-285750" algn="l" fontAlgn="base">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Some special tools are needed in order to make sense of BAM, such as </a:t>
            </a:r>
            <a:r>
              <a:rPr lang="en-US" sz="1600" b="0" i="0" u="none" strike="noStrike" dirty="0" err="1">
                <a:solidFill>
                  <a:srgbClr val="333333"/>
                </a:solidFill>
                <a:effectLst/>
                <a:latin typeface="Times New Roman" panose="02020603050405020304" pitchFamily="18" charset="0"/>
                <a:cs typeface="Times New Roman" panose="02020603050405020304" pitchFamily="18" charset="0"/>
                <a:hlinkClick r:id="rId2"/>
              </a:rPr>
              <a:t>Samtools</a:t>
            </a:r>
            <a:r>
              <a:rPr lang="en-US" sz="1600" b="0" i="0" dirty="0">
                <a:solidFill>
                  <a:srgbClr val="333333"/>
                </a:solidFill>
                <a:effectLst/>
                <a:latin typeface="Times New Roman" panose="02020603050405020304" pitchFamily="18" charset="0"/>
                <a:cs typeface="Times New Roman" panose="02020603050405020304" pitchFamily="18" charset="0"/>
              </a:rPr>
              <a:t>, </a:t>
            </a:r>
            <a:r>
              <a:rPr lang="en-US" sz="1600" b="0" i="0" u="none" strike="noStrike" dirty="0">
                <a:solidFill>
                  <a:srgbClr val="333333"/>
                </a:solidFill>
                <a:effectLst/>
                <a:latin typeface="Times New Roman" panose="02020603050405020304" pitchFamily="18" charset="0"/>
                <a:cs typeface="Times New Roman" panose="02020603050405020304" pitchFamily="18" charset="0"/>
                <a:hlinkClick r:id="rId3"/>
              </a:rPr>
              <a:t>Picard Tools</a:t>
            </a:r>
            <a:r>
              <a:rPr lang="en-US" sz="1600" b="0" i="0" dirty="0">
                <a:solidFill>
                  <a:srgbClr val="333333"/>
                </a:solidFill>
                <a:effectLst/>
                <a:latin typeface="Times New Roman" panose="02020603050405020304" pitchFamily="18" charset="0"/>
                <a:cs typeface="Times New Roman" panose="02020603050405020304" pitchFamily="18" charset="0"/>
              </a:rPr>
              <a:t>, and </a:t>
            </a:r>
            <a:r>
              <a:rPr lang="en-US" sz="1600" b="0" i="0" u="none" strike="noStrike" dirty="0">
                <a:solidFill>
                  <a:srgbClr val="333333"/>
                </a:solidFill>
                <a:effectLst/>
                <a:latin typeface="Times New Roman" panose="02020603050405020304" pitchFamily="18" charset="0"/>
                <a:cs typeface="Times New Roman" panose="02020603050405020304" pitchFamily="18" charset="0"/>
                <a:hlinkClick r:id="rId4"/>
              </a:rPr>
              <a:t>IGV</a:t>
            </a:r>
            <a:r>
              <a:rPr lang="en-US" sz="1600" b="0" i="0" dirty="0">
                <a:solidFill>
                  <a:srgbClr val="333333"/>
                </a:solidFill>
                <a:effectLst/>
                <a:latin typeface="Times New Roman" panose="02020603050405020304" pitchFamily="18" charset="0"/>
                <a:cs typeface="Times New Roman" panose="02020603050405020304" pitchFamily="18" charset="0"/>
              </a:rPr>
              <a:t> which will be discussed in some of the latter sections.</a:t>
            </a:r>
          </a:p>
        </p:txBody>
      </p:sp>
      <p:sp>
        <p:nvSpPr>
          <p:cNvPr id="4" name="TextBox 3">
            <a:extLst>
              <a:ext uri="{FF2B5EF4-FFF2-40B4-BE49-F238E27FC236}">
                <a16:creationId xmlns:a16="http://schemas.microsoft.com/office/drawing/2014/main" id="{4A79C4B9-73BB-47D2-A6B0-B17350EC3285}"/>
              </a:ext>
            </a:extLst>
          </p:cNvPr>
          <p:cNvSpPr txBox="1"/>
          <p:nvPr/>
        </p:nvSpPr>
        <p:spPr>
          <a:xfrm>
            <a:off x="1066800" y="1274565"/>
            <a:ext cx="4495800" cy="584775"/>
          </a:xfrm>
          <a:prstGeom prst="rect">
            <a:avLst/>
          </a:prstGeom>
          <a:noFill/>
        </p:spPr>
        <p:txBody>
          <a:bodyPr wrap="square" rtlCol="0">
            <a:spAutoFit/>
          </a:bodyPr>
          <a:lstStyle/>
          <a:p>
            <a:r>
              <a:rPr lang="en-US" sz="3200" i="0" dirty="0">
                <a:solidFill>
                  <a:srgbClr val="333333"/>
                </a:solidFill>
                <a:effectLst/>
              </a:rPr>
              <a:t>BAM Format</a:t>
            </a:r>
          </a:p>
        </p:txBody>
      </p:sp>
      <p:sp>
        <p:nvSpPr>
          <p:cNvPr id="8" name="TextBox 7">
            <a:extLst>
              <a:ext uri="{FF2B5EF4-FFF2-40B4-BE49-F238E27FC236}">
                <a16:creationId xmlns:a16="http://schemas.microsoft.com/office/drawing/2014/main" id="{0EB9A6F8-3554-4D73-A767-6B16F232F9CD}"/>
              </a:ext>
            </a:extLst>
          </p:cNvPr>
          <p:cNvSpPr txBox="1"/>
          <p:nvPr/>
        </p:nvSpPr>
        <p:spPr>
          <a:xfrm>
            <a:off x="967740" y="3603353"/>
            <a:ext cx="4572000" cy="584775"/>
          </a:xfrm>
          <a:prstGeom prst="rect">
            <a:avLst/>
          </a:prstGeom>
          <a:noFill/>
        </p:spPr>
        <p:txBody>
          <a:bodyPr wrap="square">
            <a:spAutoFit/>
          </a:bodyPr>
          <a:lstStyle/>
          <a:p>
            <a:r>
              <a:rPr lang="en-US" sz="3200" dirty="0">
                <a:solidFill>
                  <a:srgbClr val="333333"/>
                </a:solidFill>
              </a:rPr>
              <a:t>.bai</a:t>
            </a:r>
            <a:r>
              <a:rPr lang="en-US" sz="3200" i="0" dirty="0">
                <a:solidFill>
                  <a:srgbClr val="333333"/>
                </a:solidFill>
                <a:effectLst/>
              </a:rPr>
              <a:t> Format</a:t>
            </a:r>
          </a:p>
        </p:txBody>
      </p:sp>
      <p:sp>
        <p:nvSpPr>
          <p:cNvPr id="9" name="TextBox 8">
            <a:extLst>
              <a:ext uri="{FF2B5EF4-FFF2-40B4-BE49-F238E27FC236}">
                <a16:creationId xmlns:a16="http://schemas.microsoft.com/office/drawing/2014/main" id="{61FFB968-1FFE-44BF-A44B-AB4927BA3C5B}"/>
              </a:ext>
            </a:extLst>
          </p:cNvPr>
          <p:cNvSpPr txBox="1"/>
          <p:nvPr/>
        </p:nvSpPr>
        <p:spPr>
          <a:xfrm>
            <a:off x="662940" y="4236482"/>
            <a:ext cx="7818119" cy="2308324"/>
          </a:xfrm>
          <a:prstGeom prst="rect">
            <a:avLst/>
          </a:prstGeom>
          <a:noFill/>
        </p:spPr>
        <p:txBody>
          <a:bodyPr wrap="square">
            <a:spAutoFit/>
          </a:bodyPr>
          <a:lstStyle/>
          <a:p>
            <a:pPr marL="285750" indent="-285750" algn="l" fontAlgn="base">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A bai file is a companion to your </a:t>
            </a:r>
            <a:r>
              <a:rPr lang="en-US" sz="1600" b="0" i="0" u="none" strike="noStrike" dirty="0">
                <a:solidFill>
                  <a:srgbClr val="4183C4"/>
                </a:solidFill>
                <a:effectLst/>
                <a:latin typeface="Times New Roman" panose="02020603050405020304" pitchFamily="18" charset="0"/>
                <a:cs typeface="Times New Roman" panose="02020603050405020304" pitchFamily="18" charset="0"/>
                <a:hlinkClick r:id="rId5"/>
              </a:rPr>
              <a:t>bam</a:t>
            </a:r>
            <a:r>
              <a:rPr lang="en-US" sz="1600" b="0" i="0" u="none" strike="noStrike" dirty="0">
                <a:solidFill>
                  <a:srgbClr val="4183C4"/>
                </a:solidFill>
                <a:effectLst/>
                <a:latin typeface="Times New Roman" panose="02020603050405020304" pitchFamily="18" charset="0"/>
                <a:cs typeface="Times New Roman" panose="02020603050405020304" pitchFamily="18" charset="0"/>
              </a:rPr>
              <a:t> file</a:t>
            </a:r>
            <a:r>
              <a:rPr lang="en-US" sz="1600" b="0" i="0" dirty="0">
                <a:solidFill>
                  <a:srgbClr val="333333"/>
                </a:solidFill>
                <a:effectLst/>
                <a:latin typeface="Times New Roman" panose="02020603050405020304" pitchFamily="18" charset="0"/>
                <a:cs typeface="Times New Roman" panose="02020603050405020304" pitchFamily="18" charset="0"/>
              </a:rPr>
              <a:t> that contains the index of your bam file.</a:t>
            </a:r>
          </a:p>
          <a:p>
            <a:pPr marL="285750" indent="-285750" algn="l" fontAlgn="base">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BAM files is sorted by position and indexed,  a BAM index file should be named by appending .BAI to the bam file name. A SAM index filename is created by appending .SAI.  </a:t>
            </a:r>
          </a:p>
          <a:p>
            <a:pPr algn="l">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The index files must have the same base file name and must reside in the same directory as the file that it indexes.</a:t>
            </a:r>
          </a:p>
          <a:p>
            <a:pPr lvl="1" algn="l"/>
            <a:r>
              <a:rPr lang="en-US" sz="1600" b="0" i="0" dirty="0">
                <a:solidFill>
                  <a:srgbClr val="333333"/>
                </a:solidFill>
                <a:effectLst/>
                <a:latin typeface="Times New Roman" panose="02020603050405020304" pitchFamily="18" charset="0"/>
                <a:cs typeface="Times New Roman" panose="02020603050405020304" pitchFamily="18" charset="0"/>
              </a:rPr>
              <a:t>For example, the index file for test-</a:t>
            </a:r>
            <a:r>
              <a:rPr lang="en-US" sz="1600" b="0" i="0" dirty="0" err="1">
                <a:solidFill>
                  <a:srgbClr val="333333"/>
                </a:solidFill>
                <a:effectLst/>
                <a:latin typeface="Times New Roman" panose="02020603050405020304" pitchFamily="18" charset="0"/>
                <a:cs typeface="Times New Roman" panose="02020603050405020304" pitchFamily="18" charset="0"/>
              </a:rPr>
              <a:t>xyz.bam</a:t>
            </a:r>
            <a:r>
              <a:rPr lang="en-US" sz="1600" b="0" i="0" dirty="0">
                <a:solidFill>
                  <a:srgbClr val="333333"/>
                </a:solidFill>
                <a:effectLst/>
                <a:latin typeface="Times New Roman" panose="02020603050405020304" pitchFamily="18" charset="0"/>
                <a:cs typeface="Times New Roman" panose="02020603050405020304" pitchFamily="18" charset="0"/>
              </a:rPr>
              <a:t> would be named test-</a:t>
            </a:r>
            <a:r>
              <a:rPr lang="en-US" sz="1600" b="0" i="0" dirty="0" err="1">
                <a:solidFill>
                  <a:srgbClr val="333333"/>
                </a:solidFill>
                <a:effectLst/>
                <a:latin typeface="Times New Roman" panose="02020603050405020304" pitchFamily="18" charset="0"/>
                <a:cs typeface="Times New Roman" panose="02020603050405020304" pitchFamily="18" charset="0"/>
              </a:rPr>
              <a:t>xyz.bam.bai</a:t>
            </a:r>
            <a:r>
              <a:rPr lang="en-US" sz="1600" b="0" i="0" dirty="0">
                <a:solidFill>
                  <a:srgbClr val="333333"/>
                </a:solidFill>
                <a:effectLst/>
                <a:latin typeface="Times New Roman" panose="02020603050405020304" pitchFamily="18" charset="0"/>
                <a:cs typeface="Times New Roman" panose="02020603050405020304" pitchFamily="18" charset="0"/>
              </a:rPr>
              <a:t> or test-</a:t>
            </a:r>
            <a:r>
              <a:rPr lang="en-US" sz="1600" b="0" i="0" dirty="0" err="1">
                <a:solidFill>
                  <a:srgbClr val="333333"/>
                </a:solidFill>
                <a:effectLst/>
                <a:latin typeface="Times New Roman" panose="02020603050405020304" pitchFamily="18" charset="0"/>
                <a:cs typeface="Times New Roman" panose="02020603050405020304" pitchFamily="18" charset="0"/>
              </a:rPr>
              <a:t>xyz.bai</a:t>
            </a:r>
            <a:r>
              <a:rPr lang="en-US" sz="1600" b="0" i="0" dirty="0">
                <a:solidFill>
                  <a:srgbClr val="333333"/>
                </a:solidFill>
                <a:effectLst/>
                <a:latin typeface="Times New Roman" panose="02020603050405020304" pitchFamily="18" charset="0"/>
                <a:cs typeface="Times New Roman" panose="02020603050405020304" pitchFamily="18" charset="0"/>
              </a:rPr>
              <a:t>.</a:t>
            </a:r>
          </a:p>
          <a:p>
            <a:pPr marL="285750" indent="-285750" algn="l" fontAlgn="base">
              <a:buFont typeface="Arial" panose="020B0604020202020204" pitchFamily="34" charset="0"/>
              <a:buChar char="•"/>
            </a:pPr>
            <a:endParaRPr lang="en-US" sz="16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257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8441" y="1197174"/>
            <a:ext cx="5486044" cy="505267"/>
          </a:xfrm>
          <a:prstGeom prst="rect">
            <a:avLst/>
          </a:prstGeom>
        </p:spPr>
        <p:txBody>
          <a:bodyPr vert="horz" wrap="square" lIns="0" tIns="12700" rIns="0" bIns="0" rtlCol="0">
            <a:spAutoFit/>
          </a:bodyPr>
          <a:lstStyle/>
          <a:p>
            <a:pPr marL="12700">
              <a:lnSpc>
                <a:spcPct val="100000"/>
              </a:lnSpc>
              <a:spcBef>
                <a:spcPts val="100"/>
              </a:spcBef>
            </a:pPr>
            <a:r>
              <a:rPr sz="3200" spc="-95" dirty="0">
                <a:latin typeface="+mn-lt"/>
              </a:rPr>
              <a:t>BED </a:t>
            </a:r>
            <a:r>
              <a:rPr sz="3200" spc="55" dirty="0">
                <a:latin typeface="+mn-lt"/>
              </a:rPr>
              <a:t>format </a:t>
            </a:r>
            <a:endParaRPr sz="3200" dirty="0">
              <a:latin typeface="+mn-lt"/>
            </a:endParaRPr>
          </a:p>
        </p:txBody>
      </p:sp>
      <p:sp>
        <p:nvSpPr>
          <p:cNvPr id="3" name="object 3"/>
          <p:cNvSpPr txBox="1"/>
          <p:nvPr/>
        </p:nvSpPr>
        <p:spPr>
          <a:xfrm>
            <a:off x="505992" y="3758715"/>
            <a:ext cx="3304008" cy="1554913"/>
          </a:xfrm>
          <a:prstGeom prst="rect">
            <a:avLst/>
          </a:prstGeom>
        </p:spPr>
        <p:txBody>
          <a:bodyPr vert="horz" wrap="square" lIns="0" tIns="53975" rIns="0" bIns="0" rtlCol="0">
            <a:spAutoFit/>
          </a:bodyPr>
          <a:lstStyle/>
          <a:p>
            <a:pPr marL="348615" indent="-336550">
              <a:lnSpc>
                <a:spcPct val="100000"/>
              </a:lnSpc>
              <a:spcBef>
                <a:spcPts val="425"/>
              </a:spcBef>
              <a:buChar char="●"/>
              <a:tabLst>
                <a:tab pos="347980" algn="l"/>
                <a:tab pos="349250" algn="l"/>
              </a:tabLst>
            </a:pPr>
            <a:r>
              <a:rPr spc="-135" dirty="0">
                <a:cs typeface="Arial"/>
              </a:rPr>
              <a:t>BED3 </a:t>
            </a:r>
            <a:r>
              <a:rPr spc="-35" dirty="0">
                <a:cs typeface="Arial"/>
              </a:rPr>
              <a:t>- </a:t>
            </a:r>
            <a:r>
              <a:rPr spc="-85" dirty="0">
                <a:cs typeface="Arial"/>
              </a:rPr>
              <a:t>3 </a:t>
            </a:r>
            <a:r>
              <a:rPr spc="5" dirty="0">
                <a:cs typeface="Arial"/>
              </a:rPr>
              <a:t>tab</a:t>
            </a:r>
            <a:r>
              <a:rPr spc="-310" dirty="0">
                <a:cs typeface="Arial"/>
              </a:rPr>
              <a:t> </a:t>
            </a:r>
            <a:r>
              <a:rPr spc="-35" dirty="0">
                <a:cs typeface="Arial"/>
              </a:rPr>
              <a:t>separated </a:t>
            </a:r>
            <a:r>
              <a:rPr spc="-30" dirty="0">
                <a:cs typeface="Arial"/>
              </a:rPr>
              <a:t>columns</a:t>
            </a:r>
            <a:endParaRPr dirty="0">
              <a:cs typeface="Arial"/>
            </a:endParaRPr>
          </a:p>
          <a:p>
            <a:pPr marL="805815" lvl="1" indent="-321310">
              <a:lnSpc>
                <a:spcPct val="100000"/>
              </a:lnSpc>
              <a:spcBef>
                <a:spcPts val="275"/>
              </a:spcBef>
              <a:buChar char="○"/>
              <a:tabLst>
                <a:tab pos="805180" algn="l"/>
                <a:tab pos="806450" algn="l"/>
              </a:tabLst>
            </a:pPr>
            <a:r>
              <a:rPr spc="-45" dirty="0">
                <a:cs typeface="Arial"/>
              </a:rPr>
              <a:t>Chromosome</a:t>
            </a:r>
            <a:endParaRPr dirty="0">
              <a:cs typeface="Arial"/>
            </a:endParaRPr>
          </a:p>
          <a:p>
            <a:pPr marL="805815" lvl="1" indent="-321310">
              <a:lnSpc>
                <a:spcPct val="100000"/>
              </a:lnSpc>
              <a:spcBef>
                <a:spcPts val="210"/>
              </a:spcBef>
              <a:buChar char="○"/>
              <a:tabLst>
                <a:tab pos="805180" algn="l"/>
                <a:tab pos="806450" algn="l"/>
              </a:tabLst>
            </a:pPr>
            <a:r>
              <a:rPr spc="-15" dirty="0">
                <a:cs typeface="Arial"/>
              </a:rPr>
              <a:t>Start</a:t>
            </a:r>
            <a:endParaRPr dirty="0">
              <a:cs typeface="Arial"/>
            </a:endParaRPr>
          </a:p>
          <a:p>
            <a:pPr marL="805815" lvl="1" indent="-321310">
              <a:lnSpc>
                <a:spcPct val="100000"/>
              </a:lnSpc>
              <a:spcBef>
                <a:spcPts val="210"/>
              </a:spcBef>
              <a:buChar char="○"/>
              <a:tabLst>
                <a:tab pos="805180" algn="l"/>
                <a:tab pos="806450" algn="l"/>
              </a:tabLst>
            </a:pPr>
            <a:r>
              <a:rPr spc="-65" dirty="0">
                <a:cs typeface="Arial"/>
              </a:rPr>
              <a:t>End</a:t>
            </a:r>
            <a:endParaRPr dirty="0">
              <a:cs typeface="Arial"/>
            </a:endParaRPr>
          </a:p>
          <a:p>
            <a:pPr marL="348615" indent="-336550">
              <a:lnSpc>
                <a:spcPct val="100000"/>
              </a:lnSpc>
              <a:spcBef>
                <a:spcPts val="204"/>
              </a:spcBef>
              <a:buChar char="●"/>
              <a:tabLst>
                <a:tab pos="347980" algn="l"/>
                <a:tab pos="349250" algn="l"/>
              </a:tabLst>
            </a:pPr>
            <a:r>
              <a:rPr spc="-30" dirty="0">
                <a:cs typeface="Arial"/>
              </a:rPr>
              <a:t>Simplest</a:t>
            </a:r>
            <a:r>
              <a:rPr spc="-114" dirty="0">
                <a:cs typeface="Arial"/>
              </a:rPr>
              <a:t> </a:t>
            </a:r>
            <a:r>
              <a:rPr spc="5" dirty="0">
                <a:cs typeface="Arial"/>
              </a:rPr>
              <a:t>format</a:t>
            </a:r>
            <a:endParaRPr dirty="0">
              <a:cs typeface="Arial"/>
            </a:endParaRPr>
          </a:p>
        </p:txBody>
      </p:sp>
      <p:sp>
        <p:nvSpPr>
          <p:cNvPr id="4" name="object 4"/>
          <p:cNvSpPr txBox="1"/>
          <p:nvPr/>
        </p:nvSpPr>
        <p:spPr>
          <a:xfrm>
            <a:off x="5026686" y="3799733"/>
            <a:ext cx="3521791" cy="289823"/>
          </a:xfrm>
          <a:prstGeom prst="rect">
            <a:avLst/>
          </a:prstGeom>
        </p:spPr>
        <p:txBody>
          <a:bodyPr vert="horz" wrap="square" lIns="0" tIns="12700" rIns="0" bIns="0" rtlCol="0">
            <a:spAutoFit/>
          </a:bodyPr>
          <a:lstStyle/>
          <a:p>
            <a:pPr marL="348615" indent="-336550">
              <a:lnSpc>
                <a:spcPct val="100000"/>
              </a:lnSpc>
              <a:spcBef>
                <a:spcPts val="100"/>
              </a:spcBef>
              <a:buChar char="●"/>
              <a:tabLst>
                <a:tab pos="347980" algn="l"/>
                <a:tab pos="349250" algn="l"/>
              </a:tabLst>
            </a:pPr>
            <a:r>
              <a:rPr spc="-135" dirty="0">
                <a:cs typeface="Arial"/>
              </a:rPr>
              <a:t>BED6 </a:t>
            </a:r>
            <a:r>
              <a:rPr spc="-35" dirty="0">
                <a:cs typeface="Arial"/>
              </a:rPr>
              <a:t>- </a:t>
            </a:r>
            <a:r>
              <a:rPr spc="-85" dirty="0">
                <a:cs typeface="Arial"/>
              </a:rPr>
              <a:t>6 </a:t>
            </a:r>
            <a:r>
              <a:rPr spc="5" dirty="0">
                <a:cs typeface="Arial"/>
              </a:rPr>
              <a:t>tab</a:t>
            </a:r>
            <a:r>
              <a:rPr spc="-310" dirty="0">
                <a:cs typeface="Arial"/>
              </a:rPr>
              <a:t> </a:t>
            </a:r>
            <a:r>
              <a:rPr spc="-35" dirty="0">
                <a:cs typeface="Arial"/>
              </a:rPr>
              <a:t>separated </a:t>
            </a:r>
            <a:r>
              <a:rPr spc="-30" dirty="0">
                <a:cs typeface="Arial"/>
              </a:rPr>
              <a:t>columns</a:t>
            </a:r>
            <a:endParaRPr dirty="0">
              <a:cs typeface="Arial"/>
            </a:endParaRPr>
          </a:p>
        </p:txBody>
      </p:sp>
      <p:sp>
        <p:nvSpPr>
          <p:cNvPr id="5" name="object 5"/>
          <p:cNvSpPr txBox="1"/>
          <p:nvPr/>
        </p:nvSpPr>
        <p:spPr>
          <a:xfrm>
            <a:off x="5499167" y="4021729"/>
            <a:ext cx="2730433" cy="1501692"/>
          </a:xfrm>
          <a:prstGeom prst="rect">
            <a:avLst/>
          </a:prstGeom>
        </p:spPr>
        <p:txBody>
          <a:bodyPr vert="horz" wrap="square" lIns="0" tIns="39369" rIns="0" bIns="0" rtlCol="0">
            <a:spAutoFit/>
          </a:bodyPr>
          <a:lstStyle/>
          <a:p>
            <a:pPr marL="332740" indent="-320675">
              <a:lnSpc>
                <a:spcPct val="100000"/>
              </a:lnSpc>
              <a:spcBef>
                <a:spcPts val="309"/>
              </a:spcBef>
              <a:buChar char="○"/>
              <a:tabLst>
                <a:tab pos="332740" algn="l"/>
                <a:tab pos="333375" algn="l"/>
              </a:tabLst>
            </a:pPr>
            <a:r>
              <a:rPr spc="-45" dirty="0">
                <a:cs typeface="Arial"/>
              </a:rPr>
              <a:t>Chromosome, </a:t>
            </a:r>
            <a:r>
              <a:rPr spc="-5" dirty="0">
                <a:cs typeface="Arial"/>
              </a:rPr>
              <a:t>start,</a:t>
            </a:r>
            <a:r>
              <a:rPr spc="-150" dirty="0">
                <a:cs typeface="Arial"/>
              </a:rPr>
              <a:t> </a:t>
            </a:r>
            <a:r>
              <a:rPr spc="-30" dirty="0">
                <a:cs typeface="Arial"/>
              </a:rPr>
              <a:t>end</a:t>
            </a:r>
            <a:endParaRPr dirty="0">
              <a:cs typeface="Arial"/>
            </a:endParaRPr>
          </a:p>
          <a:p>
            <a:pPr marL="332740" indent="-320675">
              <a:lnSpc>
                <a:spcPct val="100000"/>
              </a:lnSpc>
              <a:spcBef>
                <a:spcPts val="209"/>
              </a:spcBef>
              <a:buChar char="○"/>
              <a:tabLst>
                <a:tab pos="332740" algn="l"/>
                <a:tab pos="333375" algn="l"/>
              </a:tabLst>
            </a:pPr>
            <a:r>
              <a:rPr spc="-5" dirty="0">
                <a:cs typeface="Arial"/>
              </a:rPr>
              <a:t>Identifier</a:t>
            </a:r>
            <a:endParaRPr dirty="0">
              <a:cs typeface="Arial"/>
            </a:endParaRPr>
          </a:p>
          <a:p>
            <a:pPr marL="332740" indent="-320675">
              <a:lnSpc>
                <a:spcPct val="100000"/>
              </a:lnSpc>
              <a:spcBef>
                <a:spcPts val="209"/>
              </a:spcBef>
              <a:buChar char="○"/>
              <a:tabLst>
                <a:tab pos="332740" algn="l"/>
                <a:tab pos="333375" algn="l"/>
              </a:tabLst>
            </a:pPr>
            <a:r>
              <a:rPr spc="-60" dirty="0">
                <a:cs typeface="Arial"/>
              </a:rPr>
              <a:t>Score</a:t>
            </a:r>
            <a:endParaRPr dirty="0">
              <a:cs typeface="Arial"/>
            </a:endParaRPr>
          </a:p>
          <a:p>
            <a:pPr marL="332740" indent="-320675">
              <a:lnSpc>
                <a:spcPct val="100000"/>
              </a:lnSpc>
              <a:spcBef>
                <a:spcPts val="209"/>
              </a:spcBef>
              <a:buChar char="○"/>
              <a:tabLst>
                <a:tab pos="332740" algn="l"/>
                <a:tab pos="333375" algn="l"/>
              </a:tabLst>
            </a:pPr>
            <a:r>
              <a:rPr spc="-25" dirty="0">
                <a:cs typeface="Arial"/>
              </a:rPr>
              <a:t>Strand</a:t>
            </a:r>
            <a:r>
              <a:rPr spc="-95" dirty="0">
                <a:cs typeface="Arial"/>
              </a:rPr>
              <a:t> </a:t>
            </a:r>
            <a:r>
              <a:rPr spc="20" dirty="0">
                <a:cs typeface="Arial"/>
              </a:rPr>
              <a:t>("."</a:t>
            </a:r>
            <a:r>
              <a:rPr spc="-95" dirty="0">
                <a:cs typeface="Arial"/>
              </a:rPr>
              <a:t> </a:t>
            </a:r>
            <a:r>
              <a:rPr spc="-35" dirty="0">
                <a:cs typeface="Arial"/>
              </a:rPr>
              <a:t>stands</a:t>
            </a:r>
            <a:r>
              <a:rPr spc="-95" dirty="0">
                <a:cs typeface="Arial"/>
              </a:rPr>
              <a:t> </a:t>
            </a:r>
            <a:r>
              <a:rPr spc="5" dirty="0">
                <a:cs typeface="Arial"/>
              </a:rPr>
              <a:t>for</a:t>
            </a:r>
            <a:r>
              <a:rPr spc="-95" dirty="0">
                <a:cs typeface="Arial"/>
              </a:rPr>
              <a:t> </a:t>
            </a:r>
            <a:r>
              <a:rPr spc="-35" dirty="0">
                <a:cs typeface="Arial"/>
              </a:rPr>
              <a:t>strandless)</a:t>
            </a:r>
            <a:endParaRPr dirty="0">
              <a:cs typeface="Arial"/>
            </a:endParaRPr>
          </a:p>
        </p:txBody>
      </p:sp>
      <p:sp>
        <p:nvSpPr>
          <p:cNvPr id="6" name="object 6"/>
          <p:cNvSpPr/>
          <p:nvPr/>
        </p:nvSpPr>
        <p:spPr>
          <a:xfrm>
            <a:off x="595521" y="2743200"/>
            <a:ext cx="2088000" cy="95589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181600" y="2701148"/>
            <a:ext cx="2088000" cy="955891"/>
          </a:xfrm>
          <a:prstGeom prst="rect">
            <a:avLst/>
          </a:prstGeom>
          <a:blipFill>
            <a:blip r:embed="rId3" cstate="print"/>
            <a:stretch>
              <a:fillRect/>
            </a:stretch>
          </a:blipFill>
        </p:spPr>
        <p:txBody>
          <a:bodyPr wrap="square" lIns="0" tIns="0" rIns="0" bIns="0" rtlCol="0"/>
          <a:lstStyle/>
          <a:p>
            <a:endParaRPr/>
          </a:p>
        </p:txBody>
      </p:sp>
      <p:sp>
        <p:nvSpPr>
          <p:cNvPr id="9" name="TextBox 8">
            <a:extLst>
              <a:ext uri="{FF2B5EF4-FFF2-40B4-BE49-F238E27FC236}">
                <a16:creationId xmlns:a16="http://schemas.microsoft.com/office/drawing/2014/main" id="{7FE03678-F1F8-4BF7-B580-68E64EB5A4C3}"/>
              </a:ext>
            </a:extLst>
          </p:cNvPr>
          <p:cNvSpPr txBox="1"/>
          <p:nvPr/>
        </p:nvSpPr>
        <p:spPr>
          <a:xfrm>
            <a:off x="304800" y="1828800"/>
            <a:ext cx="8382000" cy="830997"/>
          </a:xfrm>
          <a:prstGeom prst="rect">
            <a:avLst/>
          </a:prstGeom>
          <a:noFill/>
        </p:spPr>
        <p:txBody>
          <a:bodyPr wrap="square" rtlCol="0">
            <a:spAutoFit/>
          </a:bodyPr>
          <a:lstStyle/>
          <a:p>
            <a:r>
              <a:rPr lang="en-US" sz="1600" b="0" i="0" dirty="0">
                <a:solidFill>
                  <a:srgbClr val="333333"/>
                </a:solidFill>
                <a:effectLst/>
              </a:rPr>
              <a:t>BED format is a simple way to define basic sequence features to a sequence. It consists of one line per feature, each containing 3-12 columns of data, plus optional track definition lines. These are generally used for user defined sequence features as well as graphical representations of features.</a:t>
            </a:r>
            <a:endParaRPr lang="en-IN"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09AE10-A8DE-4EB5-A046-373EE75435A2}"/>
              </a:ext>
            </a:extLst>
          </p:cNvPr>
          <p:cNvSpPr txBox="1"/>
          <p:nvPr/>
        </p:nvSpPr>
        <p:spPr>
          <a:xfrm>
            <a:off x="266700" y="1782395"/>
            <a:ext cx="8610600" cy="3046988"/>
          </a:xfrm>
          <a:prstGeom prst="rect">
            <a:avLst/>
          </a:prstGeom>
          <a:noFill/>
        </p:spPr>
        <p:txBody>
          <a:bodyPr wrap="square">
            <a:spAutoFit/>
          </a:bodyPr>
          <a:lstStyle/>
          <a:p>
            <a:pPr algn="l" fontAlgn="base"/>
            <a:r>
              <a:rPr lang="en-US" sz="1600" b="0" i="0" dirty="0">
                <a:solidFill>
                  <a:srgbClr val="333333"/>
                </a:solidFill>
                <a:effectLst/>
              </a:rPr>
              <a:t>Nine additional fields are optional. Note that columns cannot be empty – lower-numbered fields must always be populated if higher-numbered ones are used.</a:t>
            </a:r>
          </a:p>
          <a:p>
            <a:pPr marL="342900" indent="-342900" algn="l" fontAlgn="base">
              <a:buFont typeface="+mj-lt"/>
              <a:buAutoNum type="arabicPeriod"/>
            </a:pPr>
            <a:r>
              <a:rPr lang="en-US" sz="1600" b="0" i="0" dirty="0">
                <a:solidFill>
                  <a:srgbClr val="333333"/>
                </a:solidFill>
                <a:effectLst/>
              </a:rPr>
              <a:t>Name - Label to be displayed under the feature, if turned on in “Configure this page”.</a:t>
            </a:r>
          </a:p>
          <a:p>
            <a:pPr marL="342900" indent="-342900" algn="l" fontAlgn="base">
              <a:buFont typeface="+mj-lt"/>
              <a:buAutoNum type="arabicPeriod"/>
            </a:pPr>
            <a:r>
              <a:rPr lang="en-US" sz="1600" b="0" i="0" dirty="0">
                <a:solidFill>
                  <a:srgbClr val="333333"/>
                </a:solidFill>
                <a:effectLst/>
              </a:rPr>
              <a:t>Score - A score between 0 and 1000.</a:t>
            </a:r>
          </a:p>
          <a:p>
            <a:pPr marL="342900" indent="-342900" algn="l" fontAlgn="base">
              <a:buFont typeface="+mj-lt"/>
              <a:buAutoNum type="arabicPeriod"/>
            </a:pPr>
            <a:r>
              <a:rPr lang="en-US" sz="1600" b="0" i="0" dirty="0">
                <a:solidFill>
                  <a:srgbClr val="333333"/>
                </a:solidFill>
                <a:effectLst/>
              </a:rPr>
              <a:t>Strand - defined as + \(forward\) or – \(reverse\).</a:t>
            </a:r>
          </a:p>
          <a:p>
            <a:pPr marL="342900" indent="-342900" algn="l" fontAlgn="base">
              <a:buFont typeface="+mj-lt"/>
              <a:buAutoNum type="arabicPeriod"/>
            </a:pPr>
            <a:r>
              <a:rPr lang="en-US" sz="1600" b="0" i="0" dirty="0" err="1">
                <a:solidFill>
                  <a:srgbClr val="333333"/>
                </a:solidFill>
                <a:effectLst/>
              </a:rPr>
              <a:t>thickStart</a:t>
            </a:r>
            <a:r>
              <a:rPr lang="en-US" sz="1600" dirty="0">
                <a:solidFill>
                  <a:srgbClr val="333333"/>
                </a:solidFill>
              </a:rPr>
              <a:t> - </a:t>
            </a:r>
            <a:r>
              <a:rPr lang="en-US" sz="1600" b="0" i="0" dirty="0">
                <a:solidFill>
                  <a:srgbClr val="333333"/>
                </a:solidFill>
                <a:effectLst/>
              </a:rPr>
              <a:t>coordinate at which to start drawing the feature as a solid rectangle</a:t>
            </a:r>
          </a:p>
          <a:p>
            <a:pPr marL="342900" indent="-342900" algn="l" fontAlgn="base">
              <a:buFont typeface="+mj-lt"/>
              <a:buAutoNum type="arabicPeriod"/>
            </a:pPr>
            <a:r>
              <a:rPr lang="en-US" sz="1600" b="0" i="0" dirty="0" err="1">
                <a:solidFill>
                  <a:srgbClr val="333333"/>
                </a:solidFill>
                <a:effectLst/>
              </a:rPr>
              <a:t>thickEnd</a:t>
            </a:r>
            <a:r>
              <a:rPr lang="en-US" sz="1600" dirty="0">
                <a:solidFill>
                  <a:srgbClr val="333333"/>
                </a:solidFill>
              </a:rPr>
              <a:t> - </a:t>
            </a:r>
            <a:r>
              <a:rPr lang="en-US" sz="1600" b="0" i="0" dirty="0">
                <a:solidFill>
                  <a:srgbClr val="333333"/>
                </a:solidFill>
                <a:effectLst/>
              </a:rPr>
              <a:t>coordinate at which to stop drawing the feature as a solid rectangle</a:t>
            </a:r>
          </a:p>
          <a:p>
            <a:pPr marL="342900" indent="-342900" algn="l" fontAlgn="base">
              <a:buFont typeface="+mj-lt"/>
              <a:buAutoNum type="arabicPeriod"/>
            </a:pPr>
            <a:r>
              <a:rPr lang="en-US" sz="1600" b="0" i="0" dirty="0" err="1">
                <a:solidFill>
                  <a:srgbClr val="333333"/>
                </a:solidFill>
                <a:effectLst/>
              </a:rPr>
              <a:t>itemRgb</a:t>
            </a:r>
            <a:r>
              <a:rPr lang="en-US" sz="1600" dirty="0">
                <a:solidFill>
                  <a:srgbClr val="333333"/>
                </a:solidFill>
              </a:rPr>
              <a:t> - </a:t>
            </a:r>
            <a:r>
              <a:rPr lang="en-US" sz="1600" b="0" i="0" dirty="0">
                <a:solidFill>
                  <a:srgbClr val="333333"/>
                </a:solidFill>
                <a:effectLst/>
              </a:rPr>
              <a:t>an RGB </a:t>
            </a:r>
            <a:r>
              <a:rPr lang="en-US" sz="1600" b="0" i="0" dirty="0" err="1">
                <a:solidFill>
                  <a:srgbClr val="333333"/>
                </a:solidFill>
                <a:effectLst/>
              </a:rPr>
              <a:t>colour</a:t>
            </a:r>
            <a:r>
              <a:rPr lang="en-US" sz="1600" b="0" i="0" dirty="0">
                <a:solidFill>
                  <a:srgbClr val="333333"/>
                </a:solidFill>
                <a:effectLst/>
              </a:rPr>
              <a:t> value \(e.g. 0,0,255\). Only used if there is a track line with the value of </a:t>
            </a:r>
            <a:r>
              <a:rPr lang="en-US" sz="1600" b="0" i="0" dirty="0" err="1">
                <a:solidFill>
                  <a:srgbClr val="333333"/>
                </a:solidFill>
                <a:effectLst/>
              </a:rPr>
              <a:t>itemRgb</a:t>
            </a:r>
            <a:r>
              <a:rPr lang="en-US" sz="1600" b="0" i="0" dirty="0">
                <a:solidFill>
                  <a:srgbClr val="333333"/>
                </a:solidFill>
                <a:effectLst/>
              </a:rPr>
              <a:t> set to “on” \(case-insensitive\).</a:t>
            </a:r>
          </a:p>
          <a:p>
            <a:pPr marL="342900" indent="-342900" algn="l" fontAlgn="base">
              <a:buFont typeface="+mj-lt"/>
              <a:buAutoNum type="arabicPeriod"/>
            </a:pPr>
            <a:r>
              <a:rPr lang="en-US" sz="1600" b="0" i="0" dirty="0" err="1">
                <a:solidFill>
                  <a:srgbClr val="333333"/>
                </a:solidFill>
                <a:effectLst/>
              </a:rPr>
              <a:t>blockCount</a:t>
            </a:r>
            <a:r>
              <a:rPr lang="en-US" sz="1600" dirty="0">
                <a:solidFill>
                  <a:srgbClr val="333333"/>
                </a:solidFill>
              </a:rPr>
              <a:t> - </a:t>
            </a:r>
            <a:r>
              <a:rPr lang="en-US" sz="1600" b="0" i="0" dirty="0">
                <a:solidFill>
                  <a:srgbClr val="333333"/>
                </a:solidFill>
                <a:effectLst/>
              </a:rPr>
              <a:t>the number of sub-elements \(e.g. exons\) within the feature</a:t>
            </a:r>
          </a:p>
          <a:p>
            <a:pPr marL="342900" indent="-342900" algn="l" fontAlgn="base">
              <a:buFont typeface="+mj-lt"/>
              <a:buAutoNum type="arabicPeriod"/>
            </a:pPr>
            <a:r>
              <a:rPr lang="en-US" sz="1600" b="0" i="0" dirty="0" err="1">
                <a:solidFill>
                  <a:srgbClr val="333333"/>
                </a:solidFill>
                <a:effectLst/>
              </a:rPr>
              <a:t>blockSizes</a:t>
            </a:r>
            <a:r>
              <a:rPr lang="en-US" sz="1600" dirty="0">
                <a:solidFill>
                  <a:srgbClr val="333333"/>
                </a:solidFill>
              </a:rPr>
              <a:t> - </a:t>
            </a:r>
            <a:r>
              <a:rPr lang="en-US" sz="1600" b="0" i="0" dirty="0">
                <a:solidFill>
                  <a:srgbClr val="333333"/>
                </a:solidFill>
                <a:effectLst/>
              </a:rPr>
              <a:t>the size of these sub-elements</a:t>
            </a:r>
          </a:p>
          <a:p>
            <a:pPr marL="342900" indent="-342900" algn="l" fontAlgn="base">
              <a:buFont typeface="+mj-lt"/>
              <a:buAutoNum type="arabicPeriod"/>
            </a:pPr>
            <a:r>
              <a:rPr lang="en-US" sz="1600" b="0" i="0" dirty="0" err="1">
                <a:solidFill>
                  <a:srgbClr val="333333"/>
                </a:solidFill>
                <a:effectLst/>
              </a:rPr>
              <a:t>blockStarts</a:t>
            </a:r>
            <a:r>
              <a:rPr lang="en-US" sz="1600" dirty="0">
                <a:solidFill>
                  <a:srgbClr val="333333"/>
                </a:solidFill>
              </a:rPr>
              <a:t> - </a:t>
            </a:r>
            <a:r>
              <a:rPr lang="en-US" sz="1600" b="0" i="0" dirty="0">
                <a:solidFill>
                  <a:srgbClr val="333333"/>
                </a:solidFill>
                <a:effectLst/>
              </a:rPr>
              <a:t>the start coordinate of each sub-element</a:t>
            </a:r>
          </a:p>
        </p:txBody>
      </p:sp>
      <p:sp>
        <p:nvSpPr>
          <p:cNvPr id="5" name="TextBox 4">
            <a:extLst>
              <a:ext uri="{FF2B5EF4-FFF2-40B4-BE49-F238E27FC236}">
                <a16:creationId xmlns:a16="http://schemas.microsoft.com/office/drawing/2014/main" id="{AF11AE73-EF21-4A24-B609-BBF724D84D80}"/>
              </a:ext>
            </a:extLst>
          </p:cNvPr>
          <p:cNvSpPr txBox="1"/>
          <p:nvPr/>
        </p:nvSpPr>
        <p:spPr>
          <a:xfrm>
            <a:off x="762000" y="1243786"/>
            <a:ext cx="4495800" cy="1077218"/>
          </a:xfrm>
          <a:prstGeom prst="rect">
            <a:avLst/>
          </a:prstGeom>
          <a:noFill/>
        </p:spPr>
        <p:txBody>
          <a:bodyPr wrap="square" rtlCol="0">
            <a:spAutoFit/>
          </a:bodyPr>
          <a:lstStyle/>
          <a:p>
            <a:r>
              <a:rPr lang="en-US" sz="3200" b="1" i="0" dirty="0">
                <a:solidFill>
                  <a:srgbClr val="333333"/>
                </a:solidFill>
                <a:effectLst/>
              </a:rPr>
              <a:t>BED File : Optional fields</a:t>
            </a:r>
          </a:p>
          <a:p>
            <a:endParaRPr lang="en-IN" sz="3200" dirty="0"/>
          </a:p>
        </p:txBody>
      </p:sp>
      <p:pic>
        <p:nvPicPr>
          <p:cNvPr id="7" name="Picture 6">
            <a:extLst>
              <a:ext uri="{FF2B5EF4-FFF2-40B4-BE49-F238E27FC236}">
                <a16:creationId xmlns:a16="http://schemas.microsoft.com/office/drawing/2014/main" id="{FC838B3F-0FD1-4AFD-AB9C-E28A69A6B73C}"/>
              </a:ext>
            </a:extLst>
          </p:cNvPr>
          <p:cNvPicPr>
            <a:picLocks noChangeAspect="1"/>
          </p:cNvPicPr>
          <p:nvPr/>
        </p:nvPicPr>
        <p:blipFill>
          <a:blip r:embed="rId2"/>
          <a:stretch>
            <a:fillRect/>
          </a:stretch>
        </p:blipFill>
        <p:spPr>
          <a:xfrm>
            <a:off x="923925" y="4829383"/>
            <a:ext cx="7296150" cy="1276350"/>
          </a:xfrm>
          <a:prstGeom prst="rect">
            <a:avLst/>
          </a:prstGeom>
        </p:spPr>
      </p:pic>
    </p:spTree>
    <p:extLst>
      <p:ext uri="{BB962C8B-B14F-4D97-AF65-F5344CB8AC3E}">
        <p14:creationId xmlns:p14="http://schemas.microsoft.com/office/powerpoint/2010/main" val="2837845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40" y="1230664"/>
            <a:ext cx="6019800" cy="505267"/>
          </a:xfrm>
          <a:prstGeom prst="rect">
            <a:avLst/>
          </a:prstGeom>
        </p:spPr>
        <p:txBody>
          <a:bodyPr vert="horz" wrap="square" lIns="0" tIns="12700" rIns="0" bIns="0" rtlCol="0">
            <a:spAutoFit/>
          </a:bodyPr>
          <a:lstStyle/>
          <a:p>
            <a:pPr marL="12700">
              <a:lnSpc>
                <a:spcPct val="100000"/>
              </a:lnSpc>
              <a:spcBef>
                <a:spcPts val="100"/>
              </a:spcBef>
            </a:pPr>
            <a:r>
              <a:rPr sz="3200" spc="20" dirty="0">
                <a:latin typeface="+mn-lt"/>
              </a:rPr>
              <a:t>bedGraph</a:t>
            </a:r>
            <a:r>
              <a:rPr sz="3200" spc="-105" dirty="0">
                <a:latin typeface="+mn-lt"/>
              </a:rPr>
              <a:t> </a:t>
            </a:r>
            <a:r>
              <a:rPr sz="3200" spc="55" dirty="0">
                <a:latin typeface="+mn-lt"/>
              </a:rPr>
              <a:t>format</a:t>
            </a:r>
            <a:r>
              <a:rPr sz="3200" spc="-105" dirty="0">
                <a:latin typeface="+mn-lt"/>
              </a:rPr>
              <a:t> </a:t>
            </a:r>
            <a:endParaRPr sz="3200" dirty="0">
              <a:latin typeface="+mn-lt"/>
            </a:endParaRPr>
          </a:p>
        </p:txBody>
      </p:sp>
      <p:sp>
        <p:nvSpPr>
          <p:cNvPr id="3" name="object 3"/>
          <p:cNvSpPr txBox="1"/>
          <p:nvPr/>
        </p:nvSpPr>
        <p:spPr>
          <a:xfrm>
            <a:off x="609600" y="1981200"/>
            <a:ext cx="6934200" cy="1592102"/>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spc="-85" dirty="0">
                <a:cs typeface="Arial"/>
              </a:rPr>
              <a:t>BED-like</a:t>
            </a:r>
            <a:r>
              <a:rPr sz="1800" spc="-145" dirty="0">
                <a:cs typeface="Arial"/>
              </a:rPr>
              <a:t> </a:t>
            </a:r>
            <a:r>
              <a:rPr sz="1800" spc="5" dirty="0">
                <a:cs typeface="Arial"/>
              </a:rPr>
              <a:t>format</a:t>
            </a:r>
            <a:endParaRPr sz="1800" dirty="0">
              <a:cs typeface="Arial"/>
            </a:endParaRPr>
          </a:p>
          <a:p>
            <a:pPr marL="379095" indent="-367030">
              <a:lnSpc>
                <a:spcPct val="100000"/>
              </a:lnSpc>
              <a:spcBef>
                <a:spcPts val="315"/>
              </a:spcBef>
              <a:buChar char="●"/>
              <a:tabLst>
                <a:tab pos="379095" algn="l"/>
                <a:tab pos="379730" algn="l"/>
              </a:tabLst>
            </a:pPr>
            <a:r>
              <a:rPr sz="1800" spc="-40" dirty="0">
                <a:cs typeface="Arial"/>
              </a:rPr>
              <a:t>Starts</a:t>
            </a:r>
            <a:r>
              <a:rPr sz="1800" spc="-140" dirty="0">
                <a:cs typeface="Arial"/>
              </a:rPr>
              <a:t> </a:t>
            </a:r>
            <a:r>
              <a:rPr sz="1800" spc="-114" dirty="0">
                <a:cs typeface="Arial"/>
              </a:rPr>
              <a:t>as</a:t>
            </a:r>
            <a:r>
              <a:rPr sz="1800" spc="-135" dirty="0">
                <a:cs typeface="Arial"/>
              </a:rPr>
              <a:t> </a:t>
            </a:r>
            <a:r>
              <a:rPr sz="1800" spc="-80" dirty="0">
                <a:cs typeface="Arial"/>
              </a:rPr>
              <a:t>a</a:t>
            </a:r>
            <a:r>
              <a:rPr sz="1800" spc="-135" dirty="0">
                <a:cs typeface="Arial"/>
              </a:rPr>
              <a:t> </a:t>
            </a:r>
            <a:r>
              <a:rPr sz="1800" spc="-110" dirty="0">
                <a:cs typeface="Arial"/>
              </a:rPr>
              <a:t>3</a:t>
            </a:r>
            <a:r>
              <a:rPr sz="1800" spc="-135" dirty="0">
                <a:cs typeface="Arial"/>
              </a:rPr>
              <a:t> </a:t>
            </a:r>
            <a:r>
              <a:rPr sz="1800" spc="-20" dirty="0">
                <a:cs typeface="Arial"/>
              </a:rPr>
              <a:t>column</a:t>
            </a:r>
            <a:r>
              <a:rPr sz="1800" spc="-135" dirty="0">
                <a:cs typeface="Arial"/>
              </a:rPr>
              <a:t> </a:t>
            </a:r>
            <a:r>
              <a:rPr sz="1800" spc="-200" dirty="0">
                <a:cs typeface="Arial"/>
              </a:rPr>
              <a:t>BED</a:t>
            </a:r>
            <a:r>
              <a:rPr sz="1800" spc="-135" dirty="0">
                <a:cs typeface="Arial"/>
              </a:rPr>
              <a:t> </a:t>
            </a:r>
            <a:r>
              <a:rPr sz="1800" dirty="0">
                <a:cs typeface="Arial"/>
              </a:rPr>
              <a:t>file</a:t>
            </a:r>
            <a:r>
              <a:rPr sz="1800" spc="-135" dirty="0">
                <a:cs typeface="Arial"/>
              </a:rPr>
              <a:t> </a:t>
            </a:r>
            <a:r>
              <a:rPr sz="1800" spc="-45" dirty="0">
                <a:cs typeface="Arial"/>
              </a:rPr>
              <a:t>(chromosome,</a:t>
            </a:r>
            <a:r>
              <a:rPr sz="1800" spc="-135" dirty="0">
                <a:cs typeface="Arial"/>
              </a:rPr>
              <a:t> </a:t>
            </a:r>
            <a:r>
              <a:rPr sz="1800" spc="-10" dirty="0">
                <a:cs typeface="Arial"/>
              </a:rPr>
              <a:t>start,</a:t>
            </a:r>
            <a:r>
              <a:rPr sz="1800" spc="-135" dirty="0">
                <a:cs typeface="Arial"/>
              </a:rPr>
              <a:t> </a:t>
            </a:r>
            <a:r>
              <a:rPr sz="1800" spc="-50" dirty="0">
                <a:cs typeface="Arial"/>
              </a:rPr>
              <a:t>end)</a:t>
            </a:r>
            <a:endParaRPr lang="en-US" dirty="0">
              <a:cs typeface="Arial"/>
            </a:endParaRPr>
          </a:p>
          <a:p>
            <a:pPr marL="379095" indent="-367030">
              <a:lnSpc>
                <a:spcPct val="100000"/>
              </a:lnSpc>
              <a:spcBef>
                <a:spcPts val="315"/>
              </a:spcBef>
              <a:buChar char="●"/>
              <a:tabLst>
                <a:tab pos="379095" algn="l"/>
                <a:tab pos="379730" algn="l"/>
              </a:tabLst>
            </a:pPr>
            <a:r>
              <a:rPr sz="1800" spc="-10" dirty="0">
                <a:cs typeface="Arial"/>
              </a:rPr>
              <a:t>4th </a:t>
            </a:r>
            <a:r>
              <a:rPr sz="1800" spc="-25" dirty="0">
                <a:cs typeface="Arial"/>
              </a:rPr>
              <a:t>column: </a:t>
            </a:r>
            <a:r>
              <a:rPr sz="1800" spc="-70" dirty="0">
                <a:cs typeface="Arial"/>
              </a:rPr>
              <a:t>score</a:t>
            </a:r>
            <a:r>
              <a:rPr sz="1800" spc="-390" dirty="0">
                <a:cs typeface="Arial"/>
              </a:rPr>
              <a:t> </a:t>
            </a:r>
            <a:r>
              <a:rPr sz="1800" spc="-45" dirty="0">
                <a:cs typeface="Arial"/>
              </a:rPr>
              <a:t>value</a:t>
            </a:r>
            <a:r>
              <a:rPr lang="en-US" sz="1800" spc="-45" dirty="0">
                <a:cs typeface="Arial"/>
              </a:rPr>
              <a:t> </a:t>
            </a:r>
            <a:r>
              <a:rPr lang="en-US" b="0" i="0" dirty="0">
                <a:effectLst/>
              </a:rPr>
              <a:t>The score is placed in column 4, not column 5</a:t>
            </a:r>
          </a:p>
          <a:p>
            <a:pPr marL="379095" indent="-367030">
              <a:lnSpc>
                <a:spcPct val="100000"/>
              </a:lnSpc>
              <a:spcBef>
                <a:spcPts val="315"/>
              </a:spcBef>
              <a:buChar char="●"/>
              <a:tabLst>
                <a:tab pos="379095" algn="l"/>
                <a:tab pos="379730" algn="l"/>
              </a:tabLst>
            </a:pPr>
            <a:r>
              <a:rPr lang="en-US" b="0" i="0" dirty="0">
                <a:effectLst/>
              </a:rPr>
              <a:t>Track lines are compulsory, and must include type=</a:t>
            </a:r>
            <a:r>
              <a:rPr lang="en-US" b="0" i="0" dirty="0" err="1">
                <a:effectLst/>
              </a:rPr>
              <a:t>bedGraph</a:t>
            </a:r>
            <a:endParaRPr lang="en-US" b="0" i="0" dirty="0">
              <a:effectLst/>
            </a:endParaRPr>
          </a:p>
          <a:p>
            <a:pPr marL="379095" indent="-367030">
              <a:lnSpc>
                <a:spcPct val="100000"/>
              </a:lnSpc>
              <a:spcBef>
                <a:spcPts val="315"/>
              </a:spcBef>
              <a:buChar char="●"/>
              <a:tabLst>
                <a:tab pos="379095" algn="l"/>
                <a:tab pos="379730" algn="l"/>
              </a:tabLst>
            </a:pPr>
            <a:endParaRPr sz="1800" dirty="0">
              <a:latin typeface="Arial"/>
              <a:cs typeface="Arial"/>
            </a:endParaRPr>
          </a:p>
        </p:txBody>
      </p:sp>
      <p:pic>
        <p:nvPicPr>
          <p:cNvPr id="6" name="Picture 5">
            <a:extLst>
              <a:ext uri="{FF2B5EF4-FFF2-40B4-BE49-F238E27FC236}">
                <a16:creationId xmlns:a16="http://schemas.microsoft.com/office/drawing/2014/main" id="{06F84A9B-E0B9-45FA-ACDD-97281E9295C8}"/>
              </a:ext>
            </a:extLst>
          </p:cNvPr>
          <p:cNvPicPr>
            <a:picLocks noChangeAspect="1"/>
          </p:cNvPicPr>
          <p:nvPr/>
        </p:nvPicPr>
        <p:blipFill>
          <a:blip r:embed="rId2"/>
          <a:stretch>
            <a:fillRect/>
          </a:stretch>
        </p:blipFill>
        <p:spPr>
          <a:xfrm>
            <a:off x="853440" y="3421380"/>
            <a:ext cx="7696200" cy="255482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0821" y="1227654"/>
            <a:ext cx="4821375" cy="505267"/>
          </a:xfrm>
          <a:prstGeom prst="rect">
            <a:avLst/>
          </a:prstGeom>
        </p:spPr>
        <p:txBody>
          <a:bodyPr vert="horz" wrap="square" lIns="0" tIns="12700" rIns="0" bIns="0" rtlCol="0">
            <a:spAutoFit/>
          </a:bodyPr>
          <a:lstStyle/>
          <a:p>
            <a:pPr marL="12700">
              <a:lnSpc>
                <a:spcPct val="100000"/>
              </a:lnSpc>
              <a:spcBef>
                <a:spcPts val="100"/>
              </a:spcBef>
            </a:pPr>
            <a:r>
              <a:rPr sz="3200" spc="-105" dirty="0"/>
              <a:t>GFF </a:t>
            </a:r>
            <a:r>
              <a:rPr sz="3200" spc="200" dirty="0"/>
              <a:t>- </a:t>
            </a:r>
            <a:r>
              <a:rPr sz="3200" spc="25" dirty="0"/>
              <a:t>genomic</a:t>
            </a:r>
            <a:r>
              <a:rPr sz="3200" spc="-440" dirty="0"/>
              <a:t> </a:t>
            </a:r>
            <a:r>
              <a:rPr sz="3200" spc="20" dirty="0"/>
              <a:t>annotation</a:t>
            </a:r>
            <a:endParaRPr sz="3200" dirty="0"/>
          </a:p>
        </p:txBody>
      </p:sp>
      <p:sp>
        <p:nvSpPr>
          <p:cNvPr id="3" name="object 3"/>
          <p:cNvSpPr txBox="1"/>
          <p:nvPr/>
        </p:nvSpPr>
        <p:spPr>
          <a:xfrm>
            <a:off x="475236" y="1803555"/>
            <a:ext cx="8287764" cy="5480988"/>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lang="en-US" b="0" i="0" dirty="0">
                <a:solidFill>
                  <a:srgbClr val="333333"/>
                </a:solidFill>
                <a:effectLst/>
              </a:rPr>
              <a:t>General Feature Format (GFF) is a tab-delimited text file that holds information on all the feature that can be applied to a nucleic acid or protein sequence. </a:t>
            </a:r>
          </a:p>
          <a:p>
            <a:pPr marL="379095" indent="-367030">
              <a:lnSpc>
                <a:spcPct val="100000"/>
              </a:lnSpc>
              <a:spcBef>
                <a:spcPts val="100"/>
              </a:spcBef>
              <a:buChar char="●"/>
              <a:tabLst>
                <a:tab pos="379095" algn="l"/>
                <a:tab pos="379730" algn="l"/>
              </a:tabLst>
            </a:pPr>
            <a:r>
              <a:rPr lang="en-US" b="0" i="0" dirty="0">
                <a:solidFill>
                  <a:srgbClr val="333333"/>
                </a:solidFill>
                <a:effectLst/>
              </a:rPr>
              <a:t> </a:t>
            </a:r>
            <a:r>
              <a:rPr lang="en-US" dirty="0">
                <a:solidFill>
                  <a:srgbClr val="333333"/>
                </a:solidFill>
              </a:rPr>
              <a:t>T</a:t>
            </a:r>
            <a:r>
              <a:rPr lang="en-US" b="0" i="0" dirty="0">
                <a:solidFill>
                  <a:srgbClr val="333333"/>
                </a:solidFill>
                <a:effectLst/>
              </a:rPr>
              <a:t>here have been many variations of the original GFF format. The latest accepted format (GFF3) has attempted to address many of the issues that were missing from previous versions.</a:t>
            </a:r>
          </a:p>
          <a:p>
            <a:pPr marL="379095" indent="-367030">
              <a:lnSpc>
                <a:spcPct val="100000"/>
              </a:lnSpc>
              <a:spcBef>
                <a:spcPts val="100"/>
              </a:spcBef>
              <a:buChar char="●"/>
              <a:tabLst>
                <a:tab pos="379095" algn="l"/>
                <a:tab pos="379730" algn="l"/>
              </a:tabLst>
            </a:pPr>
            <a:r>
              <a:rPr lang="en-US" b="0" i="0" dirty="0">
                <a:solidFill>
                  <a:srgbClr val="333333"/>
                </a:solidFill>
                <a:effectLst/>
                <a:latin typeface="Noto Serif"/>
              </a:rPr>
              <a:t>GFF3 has 9 required fields.</a:t>
            </a:r>
          </a:p>
          <a:p>
            <a:pPr lvl="2" fontAlgn="base">
              <a:buFont typeface="+mj-lt"/>
              <a:buAutoNum type="arabicPeriod"/>
            </a:pPr>
            <a:r>
              <a:rPr lang="en-US" sz="1600" b="0" i="0" dirty="0">
                <a:solidFill>
                  <a:srgbClr val="333333"/>
                </a:solidFill>
                <a:effectLst/>
              </a:rPr>
              <a:t>Sequence ID</a:t>
            </a:r>
          </a:p>
          <a:p>
            <a:pPr lvl="2" fontAlgn="base">
              <a:buFont typeface="+mj-lt"/>
              <a:buAutoNum type="arabicPeriod"/>
            </a:pPr>
            <a:r>
              <a:rPr lang="en-US" sz="1600" b="0" i="0" dirty="0">
                <a:solidFill>
                  <a:srgbClr val="333333"/>
                </a:solidFill>
                <a:effectLst/>
              </a:rPr>
              <a:t>Source - Describes the algorithm or the procedure that generated this feature. </a:t>
            </a:r>
          </a:p>
          <a:p>
            <a:pPr lvl="2" fontAlgn="base">
              <a:buFont typeface="+mj-lt"/>
              <a:buAutoNum type="arabicPeriod"/>
            </a:pPr>
            <a:r>
              <a:rPr lang="en-US" sz="1600" b="0" i="0" dirty="0">
                <a:solidFill>
                  <a:srgbClr val="333333"/>
                </a:solidFill>
                <a:effectLst/>
              </a:rPr>
              <a:t>Feature Type - Describes what the feature is (mRNA, domain, exon, etc.).</a:t>
            </a:r>
          </a:p>
          <a:p>
            <a:pPr lvl="2" fontAlgn="base">
              <a:buFont typeface="+mj-lt"/>
              <a:buAutoNum type="arabicPeriod"/>
            </a:pPr>
            <a:r>
              <a:rPr lang="en-US" sz="1600" b="0" i="0" dirty="0">
                <a:solidFill>
                  <a:srgbClr val="333333"/>
                </a:solidFill>
                <a:effectLst/>
              </a:rPr>
              <a:t>Feature Start</a:t>
            </a:r>
          </a:p>
          <a:p>
            <a:pPr lvl="2" fontAlgn="base">
              <a:buFont typeface="+mj-lt"/>
              <a:buAutoNum type="arabicPeriod"/>
            </a:pPr>
            <a:r>
              <a:rPr lang="en-US" sz="1600" b="0" i="0" dirty="0">
                <a:solidFill>
                  <a:srgbClr val="333333"/>
                </a:solidFill>
                <a:effectLst/>
              </a:rPr>
              <a:t>Feature End</a:t>
            </a:r>
          </a:p>
          <a:p>
            <a:pPr lvl="2" fontAlgn="base">
              <a:buFont typeface="+mj-lt"/>
              <a:buAutoNum type="arabicPeriod"/>
            </a:pPr>
            <a:r>
              <a:rPr lang="en-US" sz="1600" b="0" i="0" dirty="0">
                <a:solidFill>
                  <a:srgbClr val="333333"/>
                </a:solidFill>
                <a:effectLst/>
              </a:rPr>
              <a:t>Score - Typically E-values for sequence similarity and P-values for predictions.</a:t>
            </a:r>
          </a:p>
          <a:p>
            <a:pPr lvl="2" fontAlgn="base">
              <a:buFont typeface="+mj-lt"/>
              <a:buAutoNum type="arabicPeriod"/>
            </a:pPr>
            <a:r>
              <a:rPr lang="en-US" sz="1600" b="0" i="0" dirty="0">
                <a:solidFill>
                  <a:srgbClr val="333333"/>
                </a:solidFill>
                <a:effectLst/>
              </a:rPr>
              <a:t>Strand</a:t>
            </a:r>
          </a:p>
          <a:p>
            <a:pPr lvl="2" fontAlgn="base">
              <a:buFont typeface="+mj-lt"/>
              <a:buAutoNum type="arabicPeriod"/>
            </a:pPr>
            <a:r>
              <a:rPr lang="en-US" sz="1600" b="0" i="0" dirty="0">
                <a:solidFill>
                  <a:srgbClr val="333333"/>
                </a:solidFill>
                <a:effectLst/>
              </a:rPr>
              <a:t>Phase - The phase is one of the integers 0, 1, or 2, indicating the number of bases that should be removed from the beginning of this feature to reach the first base of the next codon.</a:t>
            </a:r>
          </a:p>
          <a:p>
            <a:pPr lvl="2" fontAlgn="base">
              <a:buFont typeface="+mj-lt"/>
              <a:buAutoNum type="arabicPeriod"/>
            </a:pPr>
            <a:r>
              <a:rPr lang="en-US" sz="1600" b="0" i="0" dirty="0">
                <a:solidFill>
                  <a:srgbClr val="333333"/>
                </a:solidFill>
                <a:effectLst/>
              </a:rPr>
              <a:t>Attributes</a:t>
            </a:r>
            <a:r>
              <a:rPr lang="en-US" sz="1600" dirty="0">
                <a:solidFill>
                  <a:srgbClr val="333333"/>
                </a:solidFill>
              </a:rPr>
              <a:t> - </a:t>
            </a:r>
            <a:r>
              <a:rPr lang="en-US" sz="1600" b="0" i="0" dirty="0">
                <a:solidFill>
                  <a:srgbClr val="333333"/>
                </a:solidFill>
                <a:effectLst/>
              </a:rPr>
              <a:t>A semicolon-separated list of tag-value pairs, providing additional information about each feature. Some of these tags are predefined, e.g. ID, Name, Alias, Parent . </a:t>
            </a:r>
          </a:p>
          <a:p>
            <a:pPr marL="12065">
              <a:lnSpc>
                <a:spcPct val="100000"/>
              </a:lnSpc>
              <a:spcBef>
                <a:spcPts val="100"/>
              </a:spcBef>
              <a:tabLst>
                <a:tab pos="379095" algn="l"/>
                <a:tab pos="379730" algn="l"/>
              </a:tabLst>
            </a:pPr>
            <a:endParaRPr lang="en-IN" b="0" i="0" spc="-65" dirty="0">
              <a:solidFill>
                <a:srgbClr val="666666"/>
              </a:solidFill>
              <a:effectLst/>
              <a:cs typeface="Arial"/>
            </a:endParaRPr>
          </a:p>
          <a:p>
            <a:pPr marL="379095" indent="-367030">
              <a:lnSpc>
                <a:spcPct val="100000"/>
              </a:lnSpc>
              <a:spcBef>
                <a:spcPts val="100"/>
              </a:spcBef>
              <a:buChar char="●"/>
              <a:tabLst>
                <a:tab pos="379095" algn="l"/>
                <a:tab pos="379730" algn="l"/>
              </a:tabLst>
            </a:pPr>
            <a:endParaRPr lang="en-US" spc="-65" dirty="0">
              <a:solidFill>
                <a:srgbClr val="666666"/>
              </a:solidFil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619" y="1237502"/>
            <a:ext cx="4821375" cy="505267"/>
          </a:xfrm>
          <a:prstGeom prst="rect">
            <a:avLst/>
          </a:prstGeom>
        </p:spPr>
        <p:txBody>
          <a:bodyPr vert="horz" wrap="square" lIns="0" tIns="12700" rIns="0" bIns="0" rtlCol="0">
            <a:spAutoFit/>
          </a:bodyPr>
          <a:lstStyle/>
          <a:p>
            <a:pPr marL="12700">
              <a:lnSpc>
                <a:spcPct val="100000"/>
              </a:lnSpc>
              <a:spcBef>
                <a:spcPts val="100"/>
              </a:spcBef>
            </a:pPr>
            <a:r>
              <a:rPr sz="3200" spc="-105" dirty="0"/>
              <a:t>GFF </a:t>
            </a:r>
            <a:r>
              <a:rPr sz="3200" spc="200" dirty="0"/>
              <a:t>- </a:t>
            </a:r>
            <a:r>
              <a:rPr sz="3200" spc="25" dirty="0"/>
              <a:t>genomic</a:t>
            </a:r>
            <a:r>
              <a:rPr sz="3200" spc="-440" dirty="0"/>
              <a:t> </a:t>
            </a:r>
            <a:r>
              <a:rPr sz="3200" spc="20" dirty="0"/>
              <a:t>annotation</a:t>
            </a:r>
            <a:endParaRPr sz="3200" dirty="0"/>
          </a:p>
        </p:txBody>
      </p:sp>
      <p:sp>
        <p:nvSpPr>
          <p:cNvPr id="4" name="object 4"/>
          <p:cNvSpPr txBox="1"/>
          <p:nvPr/>
        </p:nvSpPr>
        <p:spPr>
          <a:xfrm>
            <a:off x="393128" y="3276600"/>
            <a:ext cx="6841490" cy="2590800"/>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1800" spc="-65" dirty="0">
                <a:solidFill>
                  <a:srgbClr val="666666"/>
                </a:solidFill>
                <a:latin typeface="Arial"/>
                <a:cs typeface="Arial"/>
              </a:rPr>
              <a:t>Columns:</a:t>
            </a:r>
            <a:endParaRPr sz="1800" dirty="0">
              <a:latin typeface="Arial"/>
              <a:cs typeface="Arial"/>
            </a:endParaRPr>
          </a:p>
          <a:p>
            <a:pPr marL="836294" lvl="1" indent="-336550">
              <a:lnSpc>
                <a:spcPct val="100000"/>
              </a:lnSpc>
              <a:spcBef>
                <a:spcPts val="330"/>
              </a:spcBef>
              <a:buChar char="○"/>
              <a:tabLst>
                <a:tab pos="836294" algn="l"/>
                <a:tab pos="836930" algn="l"/>
              </a:tabLst>
            </a:pPr>
            <a:r>
              <a:rPr sz="1400" spc="-50" dirty="0">
                <a:solidFill>
                  <a:srgbClr val="69A84F"/>
                </a:solidFill>
                <a:latin typeface="Arial"/>
                <a:cs typeface="Arial"/>
              </a:rPr>
              <a:t>Chromosome</a:t>
            </a:r>
            <a:endParaRPr sz="1400" dirty="0">
              <a:latin typeface="Arial"/>
              <a:cs typeface="Arial"/>
            </a:endParaRPr>
          </a:p>
          <a:p>
            <a:pPr marL="836294" lvl="1" indent="-336550">
              <a:lnSpc>
                <a:spcPct val="100000"/>
              </a:lnSpc>
              <a:spcBef>
                <a:spcPts val="270"/>
              </a:spcBef>
              <a:buChar char="○"/>
              <a:tabLst>
                <a:tab pos="836294" algn="l"/>
                <a:tab pos="836930" algn="l"/>
              </a:tabLst>
            </a:pPr>
            <a:r>
              <a:rPr sz="1400" spc="-60" dirty="0">
                <a:solidFill>
                  <a:srgbClr val="F0C131"/>
                </a:solidFill>
                <a:latin typeface="Arial"/>
                <a:cs typeface="Arial"/>
              </a:rPr>
              <a:t>Source</a:t>
            </a:r>
            <a:endParaRPr sz="1400" dirty="0">
              <a:latin typeface="Arial"/>
              <a:cs typeface="Arial"/>
            </a:endParaRPr>
          </a:p>
          <a:p>
            <a:pPr marL="836294" lvl="1" indent="-336550">
              <a:lnSpc>
                <a:spcPct val="100000"/>
              </a:lnSpc>
              <a:spcBef>
                <a:spcPts val="270"/>
              </a:spcBef>
              <a:buChar char="○"/>
              <a:tabLst>
                <a:tab pos="836294" algn="l"/>
                <a:tab pos="836930" algn="l"/>
              </a:tabLst>
            </a:pPr>
            <a:r>
              <a:rPr sz="1400" spc="-45" dirty="0">
                <a:solidFill>
                  <a:srgbClr val="3B77D8"/>
                </a:solidFill>
                <a:latin typeface="Arial"/>
                <a:cs typeface="Arial"/>
              </a:rPr>
              <a:t>Feature</a:t>
            </a:r>
            <a:r>
              <a:rPr sz="1400" spc="-114" dirty="0">
                <a:solidFill>
                  <a:srgbClr val="3B77D8"/>
                </a:solidFill>
                <a:latin typeface="Arial"/>
                <a:cs typeface="Arial"/>
              </a:rPr>
              <a:t> </a:t>
            </a:r>
            <a:r>
              <a:rPr sz="1400" spc="-15" dirty="0">
                <a:solidFill>
                  <a:srgbClr val="3B77D8"/>
                </a:solidFill>
                <a:latin typeface="Arial"/>
                <a:cs typeface="Arial"/>
              </a:rPr>
              <a:t>type</a:t>
            </a:r>
            <a:endParaRPr sz="1400" dirty="0">
              <a:latin typeface="Arial"/>
              <a:cs typeface="Arial"/>
            </a:endParaRPr>
          </a:p>
          <a:p>
            <a:pPr marL="836294" lvl="1" indent="-336550">
              <a:lnSpc>
                <a:spcPct val="100000"/>
              </a:lnSpc>
              <a:spcBef>
                <a:spcPts val="270"/>
              </a:spcBef>
              <a:buChar char="○"/>
              <a:tabLst>
                <a:tab pos="836294" algn="l"/>
                <a:tab pos="836930" algn="l"/>
              </a:tabLst>
            </a:pPr>
            <a:r>
              <a:rPr sz="1400" spc="-15" dirty="0">
                <a:solidFill>
                  <a:srgbClr val="CC0000"/>
                </a:solidFill>
                <a:latin typeface="Arial"/>
                <a:cs typeface="Arial"/>
              </a:rPr>
              <a:t>Start</a:t>
            </a:r>
            <a:r>
              <a:rPr sz="1400" spc="-114" dirty="0">
                <a:solidFill>
                  <a:srgbClr val="CC0000"/>
                </a:solidFill>
                <a:latin typeface="Arial"/>
                <a:cs typeface="Arial"/>
              </a:rPr>
              <a:t> </a:t>
            </a:r>
            <a:r>
              <a:rPr sz="1400" spc="-5" dirty="0">
                <a:solidFill>
                  <a:srgbClr val="CC0000"/>
                </a:solidFill>
                <a:latin typeface="Arial"/>
                <a:cs typeface="Arial"/>
              </a:rPr>
              <a:t>position</a:t>
            </a:r>
            <a:endParaRPr sz="1400" dirty="0">
              <a:latin typeface="Arial"/>
              <a:cs typeface="Arial"/>
            </a:endParaRPr>
          </a:p>
          <a:p>
            <a:pPr marL="836294" lvl="1" indent="-336550">
              <a:lnSpc>
                <a:spcPct val="100000"/>
              </a:lnSpc>
              <a:spcBef>
                <a:spcPts val="270"/>
              </a:spcBef>
              <a:buChar char="○"/>
              <a:tabLst>
                <a:tab pos="836294" algn="l"/>
                <a:tab pos="836930" algn="l"/>
              </a:tabLst>
            </a:pPr>
            <a:r>
              <a:rPr sz="1400" spc="-75" dirty="0">
                <a:solidFill>
                  <a:srgbClr val="674DA7"/>
                </a:solidFill>
                <a:latin typeface="Arial"/>
                <a:cs typeface="Arial"/>
              </a:rPr>
              <a:t>End</a:t>
            </a:r>
            <a:r>
              <a:rPr sz="1400" spc="-114" dirty="0">
                <a:solidFill>
                  <a:srgbClr val="674DA7"/>
                </a:solidFill>
                <a:latin typeface="Arial"/>
                <a:cs typeface="Arial"/>
              </a:rPr>
              <a:t> </a:t>
            </a:r>
            <a:r>
              <a:rPr sz="1400" spc="-5" dirty="0">
                <a:solidFill>
                  <a:srgbClr val="674DA7"/>
                </a:solidFill>
                <a:latin typeface="Arial"/>
                <a:cs typeface="Arial"/>
              </a:rPr>
              <a:t>position</a:t>
            </a:r>
            <a:endParaRPr sz="1400" dirty="0">
              <a:latin typeface="Arial"/>
              <a:cs typeface="Arial"/>
            </a:endParaRPr>
          </a:p>
          <a:p>
            <a:pPr marL="836294" lvl="1" indent="-336550">
              <a:lnSpc>
                <a:spcPct val="100000"/>
              </a:lnSpc>
              <a:spcBef>
                <a:spcPts val="270"/>
              </a:spcBef>
              <a:buChar char="○"/>
              <a:tabLst>
                <a:tab pos="836294" algn="l"/>
                <a:tab pos="836930" algn="l"/>
              </a:tabLst>
            </a:pPr>
            <a:r>
              <a:rPr sz="1400" spc="-70" dirty="0">
                <a:latin typeface="Arial"/>
                <a:cs typeface="Arial"/>
              </a:rPr>
              <a:t>Score</a:t>
            </a:r>
            <a:endParaRPr sz="1400" dirty="0">
              <a:latin typeface="Arial"/>
              <a:cs typeface="Arial"/>
            </a:endParaRPr>
          </a:p>
          <a:p>
            <a:pPr marL="836294" lvl="1" indent="-336550">
              <a:lnSpc>
                <a:spcPct val="100000"/>
              </a:lnSpc>
              <a:spcBef>
                <a:spcPts val="270"/>
              </a:spcBef>
              <a:buChar char="○"/>
              <a:tabLst>
                <a:tab pos="836294" algn="l"/>
                <a:tab pos="836930" algn="l"/>
              </a:tabLst>
            </a:pPr>
            <a:r>
              <a:rPr sz="1400" spc="-30" dirty="0">
                <a:solidFill>
                  <a:srgbClr val="C17BA0"/>
                </a:solidFill>
                <a:latin typeface="Arial"/>
                <a:cs typeface="Arial"/>
              </a:rPr>
              <a:t>Strand</a:t>
            </a:r>
            <a:endParaRPr sz="1400" dirty="0">
              <a:latin typeface="Arial"/>
              <a:cs typeface="Arial"/>
            </a:endParaRPr>
          </a:p>
          <a:p>
            <a:pPr marL="836294" lvl="1" indent="-336550">
              <a:lnSpc>
                <a:spcPct val="100000"/>
              </a:lnSpc>
              <a:spcBef>
                <a:spcPts val="270"/>
              </a:spcBef>
              <a:buChar char="○"/>
              <a:tabLst>
                <a:tab pos="836294" algn="l"/>
                <a:tab pos="836930" algn="l"/>
              </a:tabLst>
            </a:pPr>
            <a:r>
              <a:rPr sz="1400" spc="-60" dirty="0">
                <a:solidFill>
                  <a:srgbClr val="B6B6B6"/>
                </a:solidFill>
                <a:latin typeface="Arial"/>
                <a:cs typeface="Arial"/>
              </a:rPr>
              <a:t>Frame</a:t>
            </a:r>
            <a:r>
              <a:rPr sz="1400" spc="-110" dirty="0">
                <a:solidFill>
                  <a:srgbClr val="B6B6B6"/>
                </a:solidFill>
                <a:latin typeface="Arial"/>
                <a:cs typeface="Arial"/>
              </a:rPr>
              <a:t> </a:t>
            </a:r>
            <a:r>
              <a:rPr sz="1400" spc="-35" dirty="0">
                <a:solidFill>
                  <a:srgbClr val="B6B6B6"/>
                </a:solidFill>
                <a:latin typeface="Arial"/>
                <a:cs typeface="Arial"/>
              </a:rPr>
              <a:t>-</a:t>
            </a:r>
            <a:r>
              <a:rPr sz="1400" spc="-105" dirty="0">
                <a:solidFill>
                  <a:srgbClr val="B6B6B6"/>
                </a:solidFill>
                <a:latin typeface="Arial"/>
                <a:cs typeface="Arial"/>
              </a:rPr>
              <a:t> </a:t>
            </a:r>
            <a:r>
              <a:rPr sz="1400" spc="-65" dirty="0">
                <a:solidFill>
                  <a:srgbClr val="B6B6B6"/>
                </a:solidFill>
                <a:latin typeface="Arial"/>
                <a:cs typeface="Arial"/>
              </a:rPr>
              <a:t>0,</a:t>
            </a:r>
            <a:r>
              <a:rPr sz="1400" spc="-105" dirty="0">
                <a:solidFill>
                  <a:srgbClr val="B6B6B6"/>
                </a:solidFill>
                <a:latin typeface="Arial"/>
                <a:cs typeface="Arial"/>
              </a:rPr>
              <a:t> </a:t>
            </a:r>
            <a:r>
              <a:rPr sz="1400" spc="-85" dirty="0">
                <a:solidFill>
                  <a:srgbClr val="B6B6B6"/>
                </a:solidFill>
                <a:latin typeface="Arial"/>
                <a:cs typeface="Arial"/>
              </a:rPr>
              <a:t>1</a:t>
            </a:r>
            <a:r>
              <a:rPr sz="1400" spc="-110" dirty="0">
                <a:solidFill>
                  <a:srgbClr val="B6B6B6"/>
                </a:solidFill>
                <a:latin typeface="Arial"/>
                <a:cs typeface="Arial"/>
              </a:rPr>
              <a:t> </a:t>
            </a:r>
            <a:r>
              <a:rPr sz="1400" spc="-5" dirty="0">
                <a:solidFill>
                  <a:srgbClr val="B6B6B6"/>
                </a:solidFill>
                <a:latin typeface="Arial"/>
                <a:cs typeface="Arial"/>
              </a:rPr>
              <a:t>or</a:t>
            </a:r>
            <a:r>
              <a:rPr sz="1400" spc="-105" dirty="0">
                <a:solidFill>
                  <a:srgbClr val="B6B6B6"/>
                </a:solidFill>
                <a:latin typeface="Arial"/>
                <a:cs typeface="Arial"/>
              </a:rPr>
              <a:t> </a:t>
            </a:r>
            <a:r>
              <a:rPr sz="1400" spc="-85" dirty="0">
                <a:solidFill>
                  <a:srgbClr val="B6B6B6"/>
                </a:solidFill>
                <a:latin typeface="Arial"/>
                <a:cs typeface="Arial"/>
              </a:rPr>
              <a:t>2</a:t>
            </a:r>
            <a:r>
              <a:rPr sz="1400" spc="-105" dirty="0">
                <a:solidFill>
                  <a:srgbClr val="B6B6B6"/>
                </a:solidFill>
                <a:latin typeface="Arial"/>
                <a:cs typeface="Arial"/>
              </a:rPr>
              <a:t> </a:t>
            </a:r>
            <a:r>
              <a:rPr sz="1400" spc="-5" dirty="0">
                <a:solidFill>
                  <a:srgbClr val="B6B6B6"/>
                </a:solidFill>
                <a:latin typeface="Arial"/>
                <a:cs typeface="Arial"/>
              </a:rPr>
              <a:t>indicating</a:t>
            </a:r>
            <a:r>
              <a:rPr sz="1400" spc="-105" dirty="0">
                <a:solidFill>
                  <a:srgbClr val="B6B6B6"/>
                </a:solidFill>
                <a:latin typeface="Arial"/>
                <a:cs typeface="Arial"/>
              </a:rPr>
              <a:t> </a:t>
            </a:r>
            <a:r>
              <a:rPr sz="1400" spc="-15" dirty="0">
                <a:solidFill>
                  <a:srgbClr val="B6B6B6"/>
                </a:solidFill>
                <a:latin typeface="Arial"/>
                <a:cs typeface="Arial"/>
              </a:rPr>
              <a:t>which</a:t>
            </a:r>
            <a:r>
              <a:rPr sz="1400" spc="-110" dirty="0">
                <a:solidFill>
                  <a:srgbClr val="B6B6B6"/>
                </a:solidFill>
                <a:latin typeface="Arial"/>
                <a:cs typeface="Arial"/>
              </a:rPr>
              <a:t> </a:t>
            </a:r>
            <a:r>
              <a:rPr sz="1400" spc="-70" dirty="0">
                <a:solidFill>
                  <a:srgbClr val="B6B6B6"/>
                </a:solidFill>
                <a:latin typeface="Arial"/>
                <a:cs typeface="Arial"/>
              </a:rPr>
              <a:t>base</a:t>
            </a:r>
            <a:r>
              <a:rPr sz="1400" spc="-105" dirty="0">
                <a:solidFill>
                  <a:srgbClr val="B6B6B6"/>
                </a:solidFill>
                <a:latin typeface="Arial"/>
                <a:cs typeface="Arial"/>
              </a:rPr>
              <a:t> </a:t>
            </a:r>
            <a:r>
              <a:rPr sz="1400" dirty="0">
                <a:solidFill>
                  <a:srgbClr val="B6B6B6"/>
                </a:solidFill>
                <a:latin typeface="Arial"/>
                <a:cs typeface="Arial"/>
              </a:rPr>
              <a:t>of</a:t>
            </a:r>
            <a:r>
              <a:rPr sz="1400" spc="-105" dirty="0">
                <a:solidFill>
                  <a:srgbClr val="B6B6B6"/>
                </a:solidFill>
                <a:latin typeface="Arial"/>
                <a:cs typeface="Arial"/>
              </a:rPr>
              <a:t> </a:t>
            </a:r>
            <a:r>
              <a:rPr sz="1400" spc="-10" dirty="0">
                <a:solidFill>
                  <a:srgbClr val="B6B6B6"/>
                </a:solidFill>
                <a:latin typeface="Arial"/>
                <a:cs typeface="Arial"/>
              </a:rPr>
              <a:t>the</a:t>
            </a:r>
            <a:r>
              <a:rPr sz="1400" spc="-105" dirty="0">
                <a:solidFill>
                  <a:srgbClr val="B6B6B6"/>
                </a:solidFill>
                <a:latin typeface="Arial"/>
                <a:cs typeface="Arial"/>
              </a:rPr>
              <a:t> </a:t>
            </a:r>
            <a:r>
              <a:rPr sz="1400" spc="-20" dirty="0">
                <a:solidFill>
                  <a:srgbClr val="B6B6B6"/>
                </a:solidFill>
                <a:latin typeface="Arial"/>
                <a:cs typeface="Arial"/>
              </a:rPr>
              <a:t>feature</a:t>
            </a:r>
            <a:r>
              <a:rPr sz="1400" spc="-110" dirty="0">
                <a:solidFill>
                  <a:srgbClr val="B6B6B6"/>
                </a:solidFill>
                <a:latin typeface="Arial"/>
                <a:cs typeface="Arial"/>
              </a:rPr>
              <a:t> </a:t>
            </a:r>
            <a:r>
              <a:rPr sz="1400" spc="-40" dirty="0">
                <a:solidFill>
                  <a:srgbClr val="B6B6B6"/>
                </a:solidFill>
                <a:latin typeface="Arial"/>
                <a:cs typeface="Arial"/>
              </a:rPr>
              <a:t>is</a:t>
            </a:r>
            <a:r>
              <a:rPr sz="1400" spc="-105" dirty="0">
                <a:solidFill>
                  <a:srgbClr val="B6B6B6"/>
                </a:solidFill>
                <a:latin typeface="Arial"/>
                <a:cs typeface="Arial"/>
              </a:rPr>
              <a:t> </a:t>
            </a:r>
            <a:r>
              <a:rPr sz="1400" spc="-10" dirty="0">
                <a:solidFill>
                  <a:srgbClr val="B6B6B6"/>
                </a:solidFill>
                <a:latin typeface="Arial"/>
                <a:cs typeface="Arial"/>
              </a:rPr>
              <a:t>the</a:t>
            </a:r>
            <a:r>
              <a:rPr sz="1400" spc="-105" dirty="0">
                <a:solidFill>
                  <a:srgbClr val="B6B6B6"/>
                </a:solidFill>
                <a:latin typeface="Arial"/>
                <a:cs typeface="Arial"/>
              </a:rPr>
              <a:t> </a:t>
            </a:r>
            <a:r>
              <a:rPr sz="1400" spc="5" dirty="0">
                <a:solidFill>
                  <a:srgbClr val="B6B6B6"/>
                </a:solidFill>
                <a:latin typeface="Arial"/>
                <a:cs typeface="Arial"/>
              </a:rPr>
              <a:t>first</a:t>
            </a:r>
            <a:r>
              <a:rPr sz="1400" spc="-105" dirty="0">
                <a:solidFill>
                  <a:srgbClr val="B6B6B6"/>
                </a:solidFill>
                <a:latin typeface="Arial"/>
                <a:cs typeface="Arial"/>
              </a:rPr>
              <a:t> </a:t>
            </a:r>
            <a:r>
              <a:rPr sz="1400" spc="-70" dirty="0">
                <a:solidFill>
                  <a:srgbClr val="B6B6B6"/>
                </a:solidFill>
                <a:latin typeface="Arial"/>
                <a:cs typeface="Arial"/>
              </a:rPr>
              <a:t>base</a:t>
            </a:r>
            <a:r>
              <a:rPr sz="1400" spc="-110" dirty="0">
                <a:solidFill>
                  <a:srgbClr val="B6B6B6"/>
                </a:solidFill>
                <a:latin typeface="Arial"/>
                <a:cs typeface="Arial"/>
              </a:rPr>
              <a:t> </a:t>
            </a:r>
            <a:r>
              <a:rPr sz="1400" dirty="0">
                <a:solidFill>
                  <a:srgbClr val="B6B6B6"/>
                </a:solidFill>
                <a:latin typeface="Arial"/>
                <a:cs typeface="Arial"/>
              </a:rPr>
              <a:t>of</a:t>
            </a:r>
            <a:r>
              <a:rPr sz="1400" spc="-105" dirty="0">
                <a:solidFill>
                  <a:srgbClr val="B6B6B6"/>
                </a:solidFill>
                <a:latin typeface="Arial"/>
                <a:cs typeface="Arial"/>
              </a:rPr>
              <a:t> </a:t>
            </a:r>
            <a:r>
              <a:rPr sz="1400" spc="-10" dirty="0">
                <a:solidFill>
                  <a:srgbClr val="B6B6B6"/>
                </a:solidFill>
                <a:latin typeface="Arial"/>
                <a:cs typeface="Arial"/>
              </a:rPr>
              <a:t>the</a:t>
            </a:r>
            <a:r>
              <a:rPr sz="1400" spc="-105" dirty="0">
                <a:solidFill>
                  <a:srgbClr val="B6B6B6"/>
                </a:solidFill>
                <a:latin typeface="Arial"/>
                <a:cs typeface="Arial"/>
              </a:rPr>
              <a:t> </a:t>
            </a:r>
            <a:r>
              <a:rPr sz="1400" spc="-25" dirty="0">
                <a:solidFill>
                  <a:srgbClr val="B6B6B6"/>
                </a:solidFill>
                <a:latin typeface="Arial"/>
                <a:cs typeface="Arial"/>
              </a:rPr>
              <a:t>codon</a:t>
            </a:r>
            <a:endParaRPr sz="1400" dirty="0">
              <a:latin typeface="Arial"/>
              <a:cs typeface="Arial"/>
            </a:endParaRPr>
          </a:p>
          <a:p>
            <a:pPr marL="836294" lvl="1" indent="-336550">
              <a:lnSpc>
                <a:spcPct val="100000"/>
              </a:lnSpc>
              <a:spcBef>
                <a:spcPts val="270"/>
              </a:spcBef>
              <a:buChar char="○"/>
              <a:tabLst>
                <a:tab pos="836294" algn="l"/>
                <a:tab pos="836930" algn="l"/>
              </a:tabLst>
            </a:pPr>
            <a:r>
              <a:rPr sz="1400" spc="-35" dirty="0">
                <a:solidFill>
                  <a:srgbClr val="009587"/>
                </a:solidFill>
                <a:latin typeface="Arial"/>
                <a:cs typeface="Arial"/>
              </a:rPr>
              <a:t>Semicolon</a:t>
            </a:r>
            <a:r>
              <a:rPr sz="1400" spc="-105" dirty="0">
                <a:solidFill>
                  <a:srgbClr val="009587"/>
                </a:solidFill>
                <a:latin typeface="Arial"/>
                <a:cs typeface="Arial"/>
              </a:rPr>
              <a:t> </a:t>
            </a:r>
            <a:r>
              <a:rPr sz="1400" spc="-35" dirty="0">
                <a:solidFill>
                  <a:srgbClr val="009587"/>
                </a:solidFill>
                <a:latin typeface="Arial"/>
                <a:cs typeface="Arial"/>
              </a:rPr>
              <a:t>separated</a:t>
            </a:r>
            <a:r>
              <a:rPr sz="1400" spc="-100" dirty="0">
                <a:solidFill>
                  <a:srgbClr val="009587"/>
                </a:solidFill>
                <a:latin typeface="Arial"/>
                <a:cs typeface="Arial"/>
              </a:rPr>
              <a:t> </a:t>
            </a:r>
            <a:r>
              <a:rPr sz="1400" spc="10" dirty="0">
                <a:solidFill>
                  <a:srgbClr val="009587"/>
                </a:solidFill>
                <a:latin typeface="Arial"/>
                <a:cs typeface="Arial"/>
              </a:rPr>
              <a:t>attribute:</a:t>
            </a:r>
            <a:r>
              <a:rPr sz="1400" spc="-100" dirty="0">
                <a:solidFill>
                  <a:srgbClr val="009587"/>
                </a:solidFill>
                <a:latin typeface="Arial"/>
                <a:cs typeface="Arial"/>
              </a:rPr>
              <a:t> </a:t>
            </a:r>
            <a:r>
              <a:rPr sz="1400" spc="-90" dirty="0">
                <a:solidFill>
                  <a:srgbClr val="009587"/>
                </a:solidFill>
                <a:latin typeface="Arial"/>
                <a:cs typeface="Arial"/>
              </a:rPr>
              <a:t>ID</a:t>
            </a:r>
            <a:r>
              <a:rPr sz="1400" spc="-105" dirty="0">
                <a:solidFill>
                  <a:srgbClr val="009587"/>
                </a:solidFill>
                <a:latin typeface="Arial"/>
                <a:cs typeface="Arial"/>
              </a:rPr>
              <a:t> </a:t>
            </a:r>
            <a:r>
              <a:rPr sz="1400" spc="-25" dirty="0">
                <a:solidFill>
                  <a:srgbClr val="009587"/>
                </a:solidFill>
                <a:latin typeface="Arial"/>
                <a:cs typeface="Arial"/>
              </a:rPr>
              <a:t>(feature</a:t>
            </a:r>
            <a:r>
              <a:rPr sz="1400" spc="-100" dirty="0">
                <a:solidFill>
                  <a:srgbClr val="009587"/>
                </a:solidFill>
                <a:latin typeface="Arial"/>
                <a:cs typeface="Arial"/>
              </a:rPr>
              <a:t> name);PARENT </a:t>
            </a:r>
            <a:r>
              <a:rPr sz="1400" spc="-25" dirty="0">
                <a:solidFill>
                  <a:srgbClr val="009587"/>
                </a:solidFill>
                <a:latin typeface="Arial"/>
                <a:cs typeface="Arial"/>
              </a:rPr>
              <a:t>(meta-feature</a:t>
            </a:r>
            <a:r>
              <a:rPr sz="1400" spc="-105" dirty="0">
                <a:solidFill>
                  <a:srgbClr val="009587"/>
                </a:solidFill>
                <a:latin typeface="Arial"/>
                <a:cs typeface="Arial"/>
              </a:rPr>
              <a:t> </a:t>
            </a:r>
            <a:r>
              <a:rPr sz="1400" spc="-45" dirty="0">
                <a:solidFill>
                  <a:srgbClr val="009587"/>
                </a:solidFill>
                <a:latin typeface="Arial"/>
                <a:cs typeface="Arial"/>
              </a:rPr>
              <a:t>name)</a:t>
            </a:r>
            <a:endParaRPr sz="1400" dirty="0">
              <a:latin typeface="Arial"/>
              <a:cs typeface="Arial"/>
            </a:endParaRPr>
          </a:p>
        </p:txBody>
      </p:sp>
      <p:grpSp>
        <p:nvGrpSpPr>
          <p:cNvPr id="5" name="object 5"/>
          <p:cNvGrpSpPr/>
          <p:nvPr/>
        </p:nvGrpSpPr>
        <p:grpSpPr>
          <a:xfrm>
            <a:off x="3048000" y="3753157"/>
            <a:ext cx="5415280" cy="891540"/>
            <a:chOff x="1909746" y="2175320"/>
            <a:chExt cx="5415280" cy="891540"/>
          </a:xfrm>
        </p:grpSpPr>
        <p:sp>
          <p:nvSpPr>
            <p:cNvPr id="6" name="object 6"/>
            <p:cNvSpPr/>
            <p:nvPr/>
          </p:nvSpPr>
          <p:spPr>
            <a:xfrm>
              <a:off x="1909746" y="2175320"/>
              <a:ext cx="5333989" cy="76199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107295" y="2280695"/>
              <a:ext cx="415925" cy="772160"/>
            </a:xfrm>
            <a:custGeom>
              <a:avLst/>
              <a:gdLst/>
              <a:ahLst/>
              <a:cxnLst/>
              <a:rect l="l" t="t" r="r" b="b"/>
              <a:pathLst>
                <a:path w="415925" h="772160">
                  <a:moveTo>
                    <a:pt x="0" y="0"/>
                  </a:moveTo>
                  <a:lnTo>
                    <a:pt x="415799" y="0"/>
                  </a:lnTo>
                  <a:lnTo>
                    <a:pt x="415799" y="771598"/>
                  </a:lnTo>
                  <a:lnTo>
                    <a:pt x="0" y="771598"/>
                  </a:lnTo>
                  <a:lnTo>
                    <a:pt x="0" y="0"/>
                  </a:lnTo>
                  <a:close/>
                </a:path>
              </a:pathLst>
            </a:custGeom>
            <a:ln w="28574">
              <a:solidFill>
                <a:srgbClr val="69A84F"/>
              </a:solidFill>
            </a:ln>
          </p:spPr>
          <p:txBody>
            <a:bodyPr wrap="square" lIns="0" tIns="0" rIns="0" bIns="0" rtlCol="0"/>
            <a:lstStyle/>
            <a:p>
              <a:endParaRPr/>
            </a:p>
          </p:txBody>
        </p:sp>
        <p:sp>
          <p:nvSpPr>
            <p:cNvPr id="8" name="object 8"/>
            <p:cNvSpPr/>
            <p:nvPr/>
          </p:nvSpPr>
          <p:spPr>
            <a:xfrm>
              <a:off x="2675619" y="2280770"/>
              <a:ext cx="415925" cy="772160"/>
            </a:xfrm>
            <a:custGeom>
              <a:avLst/>
              <a:gdLst/>
              <a:ahLst/>
              <a:cxnLst/>
              <a:rect l="l" t="t" r="r" b="b"/>
              <a:pathLst>
                <a:path w="415925" h="772160">
                  <a:moveTo>
                    <a:pt x="0" y="0"/>
                  </a:moveTo>
                  <a:lnTo>
                    <a:pt x="415799" y="0"/>
                  </a:lnTo>
                  <a:lnTo>
                    <a:pt x="415799" y="771598"/>
                  </a:lnTo>
                  <a:lnTo>
                    <a:pt x="0" y="771598"/>
                  </a:lnTo>
                  <a:lnTo>
                    <a:pt x="0" y="0"/>
                  </a:lnTo>
                  <a:close/>
                </a:path>
              </a:pathLst>
            </a:custGeom>
            <a:ln w="28574">
              <a:solidFill>
                <a:srgbClr val="F0C131"/>
              </a:solidFill>
            </a:ln>
          </p:spPr>
          <p:txBody>
            <a:bodyPr wrap="square" lIns="0" tIns="0" rIns="0" bIns="0" rtlCol="0"/>
            <a:lstStyle/>
            <a:p>
              <a:endParaRPr/>
            </a:p>
          </p:txBody>
        </p:sp>
        <p:sp>
          <p:nvSpPr>
            <p:cNvPr id="9" name="object 9"/>
            <p:cNvSpPr/>
            <p:nvPr/>
          </p:nvSpPr>
          <p:spPr>
            <a:xfrm>
              <a:off x="3174618" y="2280695"/>
              <a:ext cx="415925" cy="772160"/>
            </a:xfrm>
            <a:custGeom>
              <a:avLst/>
              <a:gdLst/>
              <a:ahLst/>
              <a:cxnLst/>
              <a:rect l="l" t="t" r="r" b="b"/>
              <a:pathLst>
                <a:path w="415925" h="772160">
                  <a:moveTo>
                    <a:pt x="0" y="0"/>
                  </a:moveTo>
                  <a:lnTo>
                    <a:pt x="415799" y="0"/>
                  </a:lnTo>
                  <a:lnTo>
                    <a:pt x="415799" y="771598"/>
                  </a:lnTo>
                  <a:lnTo>
                    <a:pt x="0" y="771598"/>
                  </a:lnTo>
                  <a:lnTo>
                    <a:pt x="0" y="0"/>
                  </a:lnTo>
                  <a:close/>
                </a:path>
              </a:pathLst>
            </a:custGeom>
            <a:ln w="28574">
              <a:solidFill>
                <a:srgbClr val="3B77D8"/>
              </a:solidFill>
            </a:ln>
          </p:spPr>
          <p:txBody>
            <a:bodyPr wrap="square" lIns="0" tIns="0" rIns="0" bIns="0" rtlCol="0"/>
            <a:lstStyle/>
            <a:p>
              <a:endParaRPr/>
            </a:p>
          </p:txBody>
        </p:sp>
        <p:sp>
          <p:nvSpPr>
            <p:cNvPr id="10" name="object 10"/>
            <p:cNvSpPr/>
            <p:nvPr/>
          </p:nvSpPr>
          <p:spPr>
            <a:xfrm>
              <a:off x="3715517" y="2280770"/>
              <a:ext cx="415925" cy="772160"/>
            </a:xfrm>
            <a:custGeom>
              <a:avLst/>
              <a:gdLst/>
              <a:ahLst/>
              <a:cxnLst/>
              <a:rect l="l" t="t" r="r" b="b"/>
              <a:pathLst>
                <a:path w="415925" h="772160">
                  <a:moveTo>
                    <a:pt x="0" y="0"/>
                  </a:moveTo>
                  <a:lnTo>
                    <a:pt x="415799" y="0"/>
                  </a:lnTo>
                  <a:lnTo>
                    <a:pt x="415799" y="771598"/>
                  </a:lnTo>
                  <a:lnTo>
                    <a:pt x="0" y="771598"/>
                  </a:lnTo>
                  <a:lnTo>
                    <a:pt x="0" y="0"/>
                  </a:lnTo>
                  <a:close/>
                </a:path>
              </a:pathLst>
            </a:custGeom>
            <a:ln w="28574">
              <a:solidFill>
                <a:srgbClr val="CC0000"/>
              </a:solidFill>
            </a:ln>
          </p:spPr>
          <p:txBody>
            <a:bodyPr wrap="square" lIns="0" tIns="0" rIns="0" bIns="0" rtlCol="0"/>
            <a:lstStyle/>
            <a:p>
              <a:endParaRPr/>
            </a:p>
          </p:txBody>
        </p:sp>
        <p:sp>
          <p:nvSpPr>
            <p:cNvPr id="11" name="object 11"/>
            <p:cNvSpPr/>
            <p:nvPr/>
          </p:nvSpPr>
          <p:spPr>
            <a:xfrm>
              <a:off x="4241916" y="2280695"/>
              <a:ext cx="415925" cy="772160"/>
            </a:xfrm>
            <a:custGeom>
              <a:avLst/>
              <a:gdLst/>
              <a:ahLst/>
              <a:cxnLst/>
              <a:rect l="l" t="t" r="r" b="b"/>
              <a:pathLst>
                <a:path w="415925" h="772160">
                  <a:moveTo>
                    <a:pt x="0" y="0"/>
                  </a:moveTo>
                  <a:lnTo>
                    <a:pt x="415799" y="0"/>
                  </a:lnTo>
                  <a:lnTo>
                    <a:pt x="415799" y="771598"/>
                  </a:lnTo>
                  <a:lnTo>
                    <a:pt x="0" y="771598"/>
                  </a:lnTo>
                  <a:lnTo>
                    <a:pt x="0" y="0"/>
                  </a:lnTo>
                  <a:close/>
                </a:path>
              </a:pathLst>
            </a:custGeom>
            <a:ln w="28574">
              <a:solidFill>
                <a:srgbClr val="674DA7"/>
              </a:solidFill>
            </a:ln>
          </p:spPr>
          <p:txBody>
            <a:bodyPr wrap="square" lIns="0" tIns="0" rIns="0" bIns="0" rtlCol="0"/>
            <a:lstStyle/>
            <a:p>
              <a:endParaRPr/>
            </a:p>
          </p:txBody>
        </p:sp>
        <p:sp>
          <p:nvSpPr>
            <p:cNvPr id="12" name="object 12"/>
            <p:cNvSpPr/>
            <p:nvPr/>
          </p:nvSpPr>
          <p:spPr>
            <a:xfrm>
              <a:off x="5323714" y="2280695"/>
              <a:ext cx="187325" cy="772160"/>
            </a:xfrm>
            <a:custGeom>
              <a:avLst/>
              <a:gdLst/>
              <a:ahLst/>
              <a:cxnLst/>
              <a:rect l="l" t="t" r="r" b="b"/>
              <a:pathLst>
                <a:path w="187325" h="772160">
                  <a:moveTo>
                    <a:pt x="0" y="0"/>
                  </a:moveTo>
                  <a:lnTo>
                    <a:pt x="187199" y="0"/>
                  </a:lnTo>
                  <a:lnTo>
                    <a:pt x="187199" y="771598"/>
                  </a:lnTo>
                  <a:lnTo>
                    <a:pt x="0" y="771598"/>
                  </a:lnTo>
                  <a:lnTo>
                    <a:pt x="0" y="0"/>
                  </a:lnTo>
                  <a:close/>
                </a:path>
              </a:pathLst>
            </a:custGeom>
            <a:ln w="28574">
              <a:solidFill>
                <a:srgbClr val="B6B6B6"/>
              </a:solidFill>
            </a:ln>
          </p:spPr>
          <p:txBody>
            <a:bodyPr wrap="square" lIns="0" tIns="0" rIns="0" bIns="0" rtlCol="0"/>
            <a:lstStyle/>
            <a:p>
              <a:endParaRPr/>
            </a:p>
          </p:txBody>
        </p:sp>
        <p:sp>
          <p:nvSpPr>
            <p:cNvPr id="13" name="object 13"/>
            <p:cNvSpPr/>
            <p:nvPr/>
          </p:nvSpPr>
          <p:spPr>
            <a:xfrm>
              <a:off x="5607938" y="2280695"/>
              <a:ext cx="1703070" cy="772160"/>
            </a:xfrm>
            <a:custGeom>
              <a:avLst/>
              <a:gdLst/>
              <a:ahLst/>
              <a:cxnLst/>
              <a:rect l="l" t="t" r="r" b="b"/>
              <a:pathLst>
                <a:path w="1703070" h="772160">
                  <a:moveTo>
                    <a:pt x="0" y="0"/>
                  </a:moveTo>
                  <a:lnTo>
                    <a:pt x="1702496" y="0"/>
                  </a:lnTo>
                  <a:lnTo>
                    <a:pt x="1702496" y="771598"/>
                  </a:lnTo>
                  <a:lnTo>
                    <a:pt x="0" y="771598"/>
                  </a:lnTo>
                  <a:lnTo>
                    <a:pt x="0" y="0"/>
                  </a:lnTo>
                  <a:close/>
                </a:path>
              </a:pathLst>
            </a:custGeom>
            <a:ln w="28574">
              <a:solidFill>
                <a:srgbClr val="009587"/>
              </a:solidFill>
            </a:ln>
          </p:spPr>
          <p:txBody>
            <a:bodyPr wrap="square" lIns="0" tIns="0" rIns="0" bIns="0" rtlCol="0"/>
            <a:lstStyle/>
            <a:p>
              <a:endParaRPr/>
            </a:p>
          </p:txBody>
        </p:sp>
        <p:sp>
          <p:nvSpPr>
            <p:cNvPr id="14" name="object 14"/>
            <p:cNvSpPr/>
            <p:nvPr/>
          </p:nvSpPr>
          <p:spPr>
            <a:xfrm>
              <a:off x="5074064" y="2280695"/>
              <a:ext cx="187325" cy="772160"/>
            </a:xfrm>
            <a:custGeom>
              <a:avLst/>
              <a:gdLst/>
              <a:ahLst/>
              <a:cxnLst/>
              <a:rect l="l" t="t" r="r" b="b"/>
              <a:pathLst>
                <a:path w="187325" h="772160">
                  <a:moveTo>
                    <a:pt x="0" y="0"/>
                  </a:moveTo>
                  <a:lnTo>
                    <a:pt x="187199" y="0"/>
                  </a:lnTo>
                  <a:lnTo>
                    <a:pt x="187199" y="771598"/>
                  </a:lnTo>
                  <a:lnTo>
                    <a:pt x="0" y="771598"/>
                  </a:lnTo>
                  <a:lnTo>
                    <a:pt x="0" y="0"/>
                  </a:lnTo>
                  <a:close/>
                </a:path>
              </a:pathLst>
            </a:custGeom>
            <a:ln w="28574">
              <a:solidFill>
                <a:srgbClr val="C17BA0"/>
              </a:solidFill>
            </a:ln>
          </p:spPr>
          <p:txBody>
            <a:bodyPr wrap="square" lIns="0" tIns="0" rIns="0" bIns="0" rtlCol="0"/>
            <a:lstStyle/>
            <a:p>
              <a:endParaRPr/>
            </a:p>
          </p:txBody>
        </p:sp>
        <p:sp>
          <p:nvSpPr>
            <p:cNvPr id="15" name="object 15"/>
            <p:cNvSpPr/>
            <p:nvPr/>
          </p:nvSpPr>
          <p:spPr>
            <a:xfrm>
              <a:off x="4789765" y="2280695"/>
              <a:ext cx="187325" cy="772160"/>
            </a:xfrm>
            <a:custGeom>
              <a:avLst/>
              <a:gdLst/>
              <a:ahLst/>
              <a:cxnLst/>
              <a:rect l="l" t="t" r="r" b="b"/>
              <a:pathLst>
                <a:path w="187325" h="772160">
                  <a:moveTo>
                    <a:pt x="0" y="0"/>
                  </a:moveTo>
                  <a:lnTo>
                    <a:pt x="187199" y="0"/>
                  </a:lnTo>
                  <a:lnTo>
                    <a:pt x="187199" y="771598"/>
                  </a:lnTo>
                  <a:lnTo>
                    <a:pt x="0" y="771598"/>
                  </a:lnTo>
                  <a:lnTo>
                    <a:pt x="0" y="0"/>
                  </a:lnTo>
                  <a:close/>
                </a:path>
              </a:pathLst>
            </a:custGeom>
            <a:ln w="28574">
              <a:solidFill>
                <a:srgbClr val="000000"/>
              </a:solidFill>
            </a:ln>
          </p:spPr>
          <p:txBody>
            <a:bodyPr wrap="square" lIns="0" tIns="0" rIns="0" bIns="0" rtlCol="0"/>
            <a:lstStyle/>
            <a:p>
              <a:endParaRPr/>
            </a:p>
          </p:txBody>
        </p:sp>
      </p:grpSp>
      <p:pic>
        <p:nvPicPr>
          <p:cNvPr id="19" name="Picture 18">
            <a:extLst>
              <a:ext uri="{FF2B5EF4-FFF2-40B4-BE49-F238E27FC236}">
                <a16:creationId xmlns:a16="http://schemas.microsoft.com/office/drawing/2014/main" id="{8EA9139B-0F91-4414-ADD4-2F548A593085}"/>
              </a:ext>
            </a:extLst>
          </p:cNvPr>
          <p:cNvPicPr>
            <a:picLocks noChangeAspect="1"/>
          </p:cNvPicPr>
          <p:nvPr/>
        </p:nvPicPr>
        <p:blipFill>
          <a:blip r:embed="rId3"/>
          <a:stretch>
            <a:fillRect/>
          </a:stretch>
        </p:blipFill>
        <p:spPr>
          <a:xfrm>
            <a:off x="1196609" y="1742769"/>
            <a:ext cx="6648450" cy="1362075"/>
          </a:xfrm>
          <a:prstGeom prst="rect">
            <a:avLst/>
          </a:prstGeom>
        </p:spPr>
      </p:pic>
    </p:spTree>
    <p:extLst>
      <p:ext uri="{BB962C8B-B14F-4D97-AF65-F5344CB8AC3E}">
        <p14:creationId xmlns:p14="http://schemas.microsoft.com/office/powerpoint/2010/main" val="317044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0821" y="1227654"/>
            <a:ext cx="4821375" cy="505267"/>
          </a:xfrm>
          <a:prstGeom prst="rect">
            <a:avLst/>
          </a:prstGeom>
        </p:spPr>
        <p:txBody>
          <a:bodyPr vert="horz" wrap="square" lIns="0" tIns="12700" rIns="0" bIns="0" rtlCol="0">
            <a:spAutoFit/>
          </a:bodyPr>
          <a:lstStyle/>
          <a:p>
            <a:pPr marL="12700">
              <a:lnSpc>
                <a:spcPct val="100000"/>
              </a:lnSpc>
              <a:spcBef>
                <a:spcPts val="100"/>
              </a:spcBef>
            </a:pPr>
            <a:r>
              <a:rPr lang="en-US" sz="3200" spc="-105" dirty="0"/>
              <a:t>VCF</a:t>
            </a:r>
            <a:endParaRPr sz="3200" dirty="0"/>
          </a:p>
        </p:txBody>
      </p:sp>
      <p:sp>
        <p:nvSpPr>
          <p:cNvPr id="3" name="object 3"/>
          <p:cNvSpPr txBox="1"/>
          <p:nvPr/>
        </p:nvSpPr>
        <p:spPr>
          <a:xfrm>
            <a:off x="475236" y="1803555"/>
            <a:ext cx="8287764" cy="1423467"/>
          </a:xfrm>
          <a:prstGeom prst="rect">
            <a:avLst/>
          </a:prstGeom>
        </p:spPr>
        <p:txBody>
          <a:bodyPr vert="horz" wrap="square" lIns="0" tIns="12700" rIns="0" bIns="0" rtlCol="0">
            <a:spAutoFit/>
          </a:bodyPr>
          <a:lstStyle/>
          <a:p>
            <a:pPr marL="379095" indent="-367030">
              <a:lnSpc>
                <a:spcPct val="100000"/>
              </a:lnSpc>
              <a:spcBef>
                <a:spcPts val="100"/>
              </a:spcBef>
              <a:buChar char="●"/>
              <a:tabLst>
                <a:tab pos="379095" algn="l"/>
                <a:tab pos="379730" algn="l"/>
              </a:tabLst>
            </a:pPr>
            <a:r>
              <a:rPr lang="en-US" dirty="0">
                <a:latin typeface="Times New Roman" panose="02020603050405020304" pitchFamily="18" charset="0"/>
                <a:cs typeface="Times New Roman" panose="02020603050405020304" pitchFamily="18" charset="0"/>
              </a:rPr>
              <a:t>VCF is a tab- delimited text file format. </a:t>
            </a:r>
          </a:p>
          <a:p>
            <a:pPr marL="379095" indent="-367030">
              <a:lnSpc>
                <a:spcPct val="100000"/>
              </a:lnSpc>
              <a:spcBef>
                <a:spcPts val="100"/>
              </a:spcBef>
              <a:buChar char="●"/>
              <a:tabLst>
                <a:tab pos="379095" algn="l"/>
                <a:tab pos="379730" algn="l"/>
              </a:tabLst>
            </a:pPr>
            <a:r>
              <a:rPr lang="en-US" dirty="0">
                <a:latin typeface="Times New Roman" panose="02020603050405020304" pitchFamily="18" charset="0"/>
                <a:cs typeface="Times New Roman" panose="02020603050405020304" pitchFamily="18" charset="0"/>
              </a:rPr>
              <a:t>It contains meta-information lines, a header line, and then data lines each containing information about a position in the genome. </a:t>
            </a:r>
          </a:p>
          <a:p>
            <a:pPr marL="379095" indent="-367030">
              <a:lnSpc>
                <a:spcPct val="100000"/>
              </a:lnSpc>
              <a:spcBef>
                <a:spcPts val="100"/>
              </a:spcBef>
              <a:buChar char="●"/>
              <a:tabLst>
                <a:tab pos="379095" algn="l"/>
                <a:tab pos="379730" algn="l"/>
              </a:tabLst>
            </a:pPr>
            <a:r>
              <a:rPr lang="en-US" dirty="0">
                <a:latin typeface="Times New Roman" panose="02020603050405020304" pitchFamily="18" charset="0"/>
                <a:cs typeface="Times New Roman" panose="02020603050405020304" pitchFamily="18" charset="0"/>
              </a:rPr>
              <a:t>The format also has the ability to contain genotype information on samples for each position.</a:t>
            </a:r>
          </a:p>
        </p:txBody>
      </p:sp>
      <p:pic>
        <p:nvPicPr>
          <p:cNvPr id="5" name="Picture 4">
            <a:extLst>
              <a:ext uri="{FF2B5EF4-FFF2-40B4-BE49-F238E27FC236}">
                <a16:creationId xmlns:a16="http://schemas.microsoft.com/office/drawing/2014/main" id="{FD046144-65C9-48EF-B2CB-EE34B8110AD7}"/>
              </a:ext>
            </a:extLst>
          </p:cNvPr>
          <p:cNvPicPr>
            <a:picLocks noChangeAspect="1"/>
          </p:cNvPicPr>
          <p:nvPr/>
        </p:nvPicPr>
        <p:blipFill>
          <a:blip r:embed="rId2"/>
          <a:stretch>
            <a:fillRect/>
          </a:stretch>
        </p:blipFill>
        <p:spPr>
          <a:xfrm>
            <a:off x="-5476" y="3319758"/>
            <a:ext cx="9138762" cy="3434375"/>
          </a:xfrm>
          <a:prstGeom prst="rect">
            <a:avLst/>
          </a:prstGeom>
        </p:spPr>
      </p:pic>
      <p:sp>
        <p:nvSpPr>
          <p:cNvPr id="6" name="Rectangle 5">
            <a:extLst>
              <a:ext uri="{FF2B5EF4-FFF2-40B4-BE49-F238E27FC236}">
                <a16:creationId xmlns:a16="http://schemas.microsoft.com/office/drawing/2014/main" id="{CAD01863-4097-46D6-80DF-310AB520B490}"/>
              </a:ext>
            </a:extLst>
          </p:cNvPr>
          <p:cNvSpPr/>
          <p:nvPr/>
        </p:nvSpPr>
        <p:spPr>
          <a:xfrm>
            <a:off x="25003" y="3297656"/>
            <a:ext cx="7747397" cy="24935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240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228600" y="2819400"/>
            <a:ext cx="8520600" cy="572700"/>
          </a:xfrm>
          <a:prstGeom prst="rect">
            <a:avLst/>
          </a:prstGeom>
        </p:spPr>
        <p:txBody>
          <a:bodyPr spcFirstLastPara="1" vert="horz" wrap="square" lIns="91425" tIns="91425" rIns="91425" bIns="91425" rtlCol="0" anchor="t" anchorCtr="0">
            <a:noAutofit/>
          </a:bodyPr>
          <a:lstStyle/>
          <a:p>
            <a:br>
              <a:rPr lang="en-GB" dirty="0"/>
            </a:br>
            <a:br>
              <a:rPr lang="en-GB" dirty="0"/>
            </a:br>
            <a:br>
              <a:rPr lang="en-GB" dirty="0"/>
            </a:br>
            <a:r>
              <a:rPr lang="en-GB" dirty="0"/>
              <a:t> </a:t>
            </a:r>
          </a:p>
        </p:txBody>
      </p:sp>
      <p:sp>
        <p:nvSpPr>
          <p:cNvPr id="119" name="Google Shape;119;p22"/>
          <p:cNvSpPr txBox="1">
            <a:spLocks noGrp="1"/>
          </p:cNvSpPr>
          <p:nvPr>
            <p:ph type="body" idx="1"/>
          </p:nvPr>
        </p:nvSpPr>
        <p:spPr>
          <a:xfrm>
            <a:off x="278027" y="1733728"/>
            <a:ext cx="8520600" cy="3828871"/>
          </a:xfrm>
          <a:prstGeom prst="rect">
            <a:avLst/>
          </a:prstGeom>
        </p:spPr>
        <p:txBody>
          <a:bodyPr spcFirstLastPara="1" vert="horz" wrap="square" lIns="91425" tIns="91425" rIns="91425" bIns="91425" rtlCol="0" anchor="t" anchorCtr="0">
            <a:noAutofit/>
          </a:bodyPr>
          <a:lstStyle/>
          <a:p>
            <a:pPr marL="0" indent="0">
              <a:buNone/>
            </a:pPr>
            <a:r>
              <a:rPr lang="en-GB" sz="2800" dirty="0">
                <a:latin typeface="Times New Roman" panose="02020603050405020304" pitchFamily="18" charset="0"/>
                <a:cs typeface="Times New Roman" panose="02020603050405020304" pitchFamily="18" charset="0"/>
              </a:rPr>
              <a:t>Metadata - file-format</a:t>
            </a:r>
          </a:p>
          <a:p>
            <a:pPr marL="0" indent="0">
              <a:buNone/>
            </a:pPr>
            <a:endParaRPr lang="en-GB" sz="2800"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A single ‘file-format’ field is always required, must be the first line in the file, and details the VCF format version number. For example, for VCF version 4.2, this line should read:</a:t>
            </a:r>
            <a:endParaRPr dirty="0">
              <a:latin typeface="Times New Roman" panose="02020603050405020304" pitchFamily="18" charset="0"/>
              <a:cs typeface="Times New Roman" panose="02020603050405020304" pitchFamily="18" charset="0"/>
            </a:endParaRPr>
          </a:p>
          <a:p>
            <a:pPr marL="0" indent="0">
              <a:spcBef>
                <a:spcPts val="1600"/>
              </a:spcBef>
              <a:buNone/>
            </a:pPr>
            <a:r>
              <a:rPr lang="en-GB" dirty="0">
                <a:latin typeface="Times New Roman" panose="02020603050405020304" pitchFamily="18" charset="0"/>
                <a:cs typeface="Times New Roman" panose="02020603050405020304" pitchFamily="18" charset="0"/>
              </a:rPr>
              <a:t>##fileformat=VCFv4.2</a:t>
            </a:r>
            <a:endParaRPr dirty="0">
              <a:latin typeface="Times New Roman" panose="02020603050405020304" pitchFamily="18" charset="0"/>
              <a:cs typeface="Times New Roman" panose="02020603050405020304" pitchFamily="18" charset="0"/>
            </a:endParaRPr>
          </a:p>
          <a:p>
            <a:pPr marL="0" indent="0">
              <a:spcBef>
                <a:spcPts val="1600"/>
              </a:spcBef>
              <a:buNone/>
            </a:pPr>
            <a:r>
              <a:rPr lang="en-GB" dirty="0">
                <a:latin typeface="Times New Roman" panose="02020603050405020304" pitchFamily="18" charset="0"/>
                <a:cs typeface="Times New Roman" panose="02020603050405020304" pitchFamily="18" charset="0"/>
              </a:rPr>
              <a:t>Or </a:t>
            </a:r>
            <a:endParaRPr dirty="0">
              <a:latin typeface="Times New Roman" panose="02020603050405020304" pitchFamily="18" charset="0"/>
              <a:cs typeface="Times New Roman" panose="02020603050405020304" pitchFamily="18" charset="0"/>
            </a:endParaRPr>
          </a:p>
          <a:p>
            <a:pPr marL="0" indent="0">
              <a:spcBef>
                <a:spcPts val="1600"/>
              </a:spcBef>
              <a:buNone/>
            </a:pPr>
            <a:r>
              <a:rPr lang="en-GB" dirty="0">
                <a:latin typeface="Times New Roman" panose="02020603050405020304" pitchFamily="18" charset="0"/>
                <a:cs typeface="Times New Roman" panose="02020603050405020304" pitchFamily="18" charset="0"/>
              </a:rPr>
              <a:t>##fileformat=VCFv4.1, </a:t>
            </a:r>
            <a:endParaRPr dirty="0">
              <a:latin typeface="Times New Roman" panose="02020603050405020304" pitchFamily="18" charset="0"/>
              <a:cs typeface="Times New Roman" panose="02020603050405020304" pitchFamily="18" charset="0"/>
            </a:endParaRPr>
          </a:p>
          <a:p>
            <a:pPr marL="0" indent="0">
              <a:spcBef>
                <a:spcPts val="1600"/>
              </a:spcBef>
              <a:spcAft>
                <a:spcPts val="1600"/>
              </a:spcAft>
              <a:buClr>
                <a:schemeClr val="dk1"/>
              </a:buClr>
              <a:buSzPts val="1100"/>
              <a:buNone/>
            </a:pPr>
            <a:r>
              <a:rPr lang="en-GB" dirty="0">
                <a:latin typeface="Times New Roman" panose="02020603050405020304" pitchFamily="18" charset="0"/>
                <a:cs typeface="Times New Roman" panose="02020603050405020304" pitchFamily="18" charset="0"/>
              </a:rPr>
              <a:t>##fileformat=VCFv4.0 etc</a:t>
            </a:r>
            <a:endParaRPr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29B97D-0394-4EC1-895B-1FBF782A1765}"/>
              </a:ext>
            </a:extLst>
          </p:cNvPr>
          <p:cNvSpPr txBox="1"/>
          <p:nvPr/>
        </p:nvSpPr>
        <p:spPr>
          <a:xfrm>
            <a:off x="0" y="533400"/>
            <a:ext cx="8419070"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 Denotes a Meta-information Line</a:t>
            </a:r>
          </a:p>
          <a:p>
            <a:pPr lvl="1"/>
            <a:r>
              <a:rPr lang="en-US" b="0" i="0" dirty="0">
                <a:solidFill>
                  <a:srgbClr val="444444"/>
                </a:solidFill>
                <a:effectLst/>
                <a:latin typeface="Times New Roman" panose="02020603050405020304" pitchFamily="18" charset="0"/>
                <a:cs typeface="Times New Roman" panose="02020603050405020304" pitchFamily="18" charset="0"/>
              </a:rPr>
              <a:t>These lines can define the FILTER, INFO, and FORMAT terms, depending on what program created the </a:t>
            </a:r>
            <a:r>
              <a:rPr lang="en-US" b="0" i="0" dirty="0" err="1">
                <a:solidFill>
                  <a:srgbClr val="444444"/>
                </a:solidFill>
                <a:effectLst/>
                <a:latin typeface="Times New Roman" panose="02020603050405020304" pitchFamily="18" charset="0"/>
                <a:cs typeface="Times New Roman" panose="02020603050405020304" pitchFamily="18" charset="0"/>
              </a:rPr>
              <a:t>vcf</a:t>
            </a:r>
            <a:r>
              <a:rPr lang="en-US" b="0" i="0" dirty="0">
                <a:solidFill>
                  <a:srgbClr val="444444"/>
                </a:solidFill>
                <a:effectLst/>
                <a:latin typeface="Times New Roman" panose="02020603050405020304" pitchFamily="18" charset="0"/>
                <a:cs typeface="Times New Roman" panose="02020603050405020304" pitchFamily="18" charset="0"/>
              </a:rPr>
              <a:t> file (so not all </a:t>
            </a:r>
            <a:r>
              <a:rPr lang="en-US" b="0" i="0" dirty="0" err="1">
                <a:solidFill>
                  <a:srgbClr val="444444"/>
                </a:solidFill>
                <a:effectLst/>
                <a:latin typeface="Times New Roman" panose="02020603050405020304" pitchFamily="18" charset="0"/>
                <a:cs typeface="Times New Roman" panose="02020603050405020304" pitchFamily="18" charset="0"/>
              </a:rPr>
              <a:t>vcf</a:t>
            </a:r>
            <a:r>
              <a:rPr lang="en-US" b="0" i="0" dirty="0">
                <a:solidFill>
                  <a:srgbClr val="444444"/>
                </a:solidFill>
                <a:effectLst/>
                <a:latin typeface="Times New Roman" panose="02020603050405020304" pitchFamily="18" charset="0"/>
                <a:cs typeface="Times New Roman" panose="02020603050405020304" pitchFamily="18" charset="0"/>
              </a:rPr>
              <a:t> files are exactly the same!). The first line will always specify which VCF version a file 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067" y="1143000"/>
            <a:ext cx="1748876" cy="505267"/>
          </a:xfrm>
          <a:prstGeom prst="rect">
            <a:avLst/>
          </a:prstGeom>
        </p:spPr>
        <p:txBody>
          <a:bodyPr vert="horz" wrap="square" lIns="0" tIns="12700" rIns="0" bIns="0" rtlCol="0">
            <a:spAutoFit/>
          </a:bodyPr>
          <a:lstStyle/>
          <a:p>
            <a:pPr marL="12700">
              <a:lnSpc>
                <a:spcPct val="100000"/>
              </a:lnSpc>
              <a:spcBef>
                <a:spcPts val="100"/>
              </a:spcBef>
            </a:pPr>
            <a:r>
              <a:rPr sz="3200" spc="25" dirty="0">
                <a:latin typeface="+mn-lt"/>
              </a:rPr>
              <a:t>Overview</a:t>
            </a:r>
            <a:endParaRPr sz="3200" dirty="0">
              <a:latin typeface="+mn-lt"/>
            </a:endParaRPr>
          </a:p>
        </p:txBody>
      </p:sp>
      <p:sp>
        <p:nvSpPr>
          <p:cNvPr id="3" name="object 3"/>
          <p:cNvSpPr txBox="1"/>
          <p:nvPr/>
        </p:nvSpPr>
        <p:spPr>
          <a:xfrm>
            <a:off x="762000" y="1905000"/>
            <a:ext cx="6151880" cy="2164054"/>
          </a:xfrm>
          <a:prstGeom prst="rect">
            <a:avLst/>
          </a:prstGeom>
        </p:spPr>
        <p:txBody>
          <a:bodyPr vert="horz" wrap="square" lIns="0" tIns="60325" rIns="0" bIns="0" rtlCol="0">
            <a:spAutoFit/>
          </a:bodyPr>
          <a:lstStyle/>
          <a:p>
            <a:pPr marL="394335" indent="-382270">
              <a:lnSpc>
                <a:spcPct val="100000"/>
              </a:lnSpc>
              <a:spcBef>
                <a:spcPts val="375"/>
              </a:spcBef>
              <a:buChar char="●"/>
              <a:tabLst>
                <a:tab pos="394335" algn="l"/>
                <a:tab pos="394970" algn="l"/>
              </a:tabLst>
            </a:pPr>
            <a:r>
              <a:rPr sz="2000" spc="-95" dirty="0" err="1">
                <a:latin typeface="Arial"/>
                <a:cs typeface="Arial"/>
              </a:rPr>
              <a:t>Fasta</a:t>
            </a:r>
            <a:r>
              <a:rPr sz="2000" spc="-95" dirty="0">
                <a:latin typeface="Arial"/>
                <a:cs typeface="Arial"/>
              </a:rPr>
              <a:t> </a:t>
            </a:r>
            <a:r>
              <a:rPr sz="2000" spc="-40" dirty="0">
                <a:latin typeface="Arial"/>
                <a:cs typeface="Arial"/>
              </a:rPr>
              <a:t>and </a:t>
            </a:r>
            <a:r>
              <a:rPr sz="2000" spc="-120" dirty="0">
                <a:latin typeface="Arial"/>
                <a:cs typeface="Arial"/>
              </a:rPr>
              <a:t>FastQ </a:t>
            </a:r>
            <a:r>
              <a:rPr sz="2000" spc="-35" dirty="0">
                <a:latin typeface="Arial"/>
                <a:cs typeface="Arial"/>
              </a:rPr>
              <a:t>(unaligned</a:t>
            </a:r>
            <a:r>
              <a:rPr sz="2000" spc="-370" dirty="0">
                <a:latin typeface="Arial"/>
                <a:cs typeface="Arial"/>
              </a:rPr>
              <a:t> </a:t>
            </a:r>
            <a:r>
              <a:rPr sz="2000" spc="-90" dirty="0">
                <a:latin typeface="Arial"/>
                <a:cs typeface="Arial"/>
              </a:rPr>
              <a:t>sequences)</a:t>
            </a:r>
            <a:endParaRPr sz="2000" dirty="0">
              <a:latin typeface="Arial"/>
              <a:cs typeface="Arial"/>
            </a:endParaRPr>
          </a:p>
          <a:p>
            <a:pPr marL="394335" indent="-382270">
              <a:lnSpc>
                <a:spcPct val="100000"/>
              </a:lnSpc>
              <a:spcBef>
                <a:spcPts val="375"/>
              </a:spcBef>
              <a:buChar char="●"/>
              <a:tabLst>
                <a:tab pos="394335" algn="l"/>
                <a:tab pos="394970" algn="l"/>
              </a:tabLst>
            </a:pPr>
            <a:r>
              <a:rPr sz="2000" spc="-175" dirty="0">
                <a:latin typeface="Arial"/>
                <a:cs typeface="Arial"/>
              </a:rPr>
              <a:t>SAM/BAM </a:t>
            </a:r>
            <a:r>
              <a:rPr sz="2000" spc="-35" dirty="0">
                <a:latin typeface="Arial"/>
                <a:cs typeface="Arial"/>
              </a:rPr>
              <a:t>(aligned</a:t>
            </a:r>
            <a:r>
              <a:rPr sz="2000" spc="-140" dirty="0">
                <a:latin typeface="Arial"/>
                <a:cs typeface="Arial"/>
              </a:rPr>
              <a:t> </a:t>
            </a:r>
            <a:r>
              <a:rPr sz="2000" spc="-90" dirty="0">
                <a:latin typeface="Arial"/>
                <a:cs typeface="Arial"/>
              </a:rPr>
              <a:t>sequences)</a:t>
            </a:r>
            <a:endParaRPr sz="2000" dirty="0">
              <a:latin typeface="Arial"/>
              <a:cs typeface="Arial"/>
            </a:endParaRPr>
          </a:p>
          <a:p>
            <a:pPr marL="394335" indent="-382270">
              <a:lnSpc>
                <a:spcPct val="100000"/>
              </a:lnSpc>
              <a:spcBef>
                <a:spcPts val="375"/>
              </a:spcBef>
              <a:buChar char="●"/>
              <a:tabLst>
                <a:tab pos="394335" algn="l"/>
                <a:tab pos="394970" algn="l"/>
              </a:tabLst>
            </a:pPr>
            <a:r>
              <a:rPr sz="2000" spc="-60" dirty="0">
                <a:latin typeface="Arial"/>
                <a:cs typeface="Arial"/>
              </a:rPr>
              <a:t>Summarized </a:t>
            </a:r>
            <a:r>
              <a:rPr sz="2000" spc="-50" dirty="0">
                <a:latin typeface="Arial"/>
                <a:cs typeface="Arial"/>
              </a:rPr>
              <a:t>genomic</a:t>
            </a:r>
            <a:r>
              <a:rPr sz="2000" spc="-254" dirty="0">
                <a:latin typeface="Arial"/>
                <a:cs typeface="Arial"/>
              </a:rPr>
              <a:t> </a:t>
            </a:r>
            <a:r>
              <a:rPr sz="2000" spc="-45" dirty="0">
                <a:latin typeface="Arial"/>
                <a:cs typeface="Arial"/>
              </a:rPr>
              <a:t>features</a:t>
            </a:r>
            <a:endParaRPr sz="2000" dirty="0">
              <a:latin typeface="Arial"/>
              <a:cs typeface="Arial"/>
            </a:endParaRPr>
          </a:p>
          <a:p>
            <a:pPr marL="851535" lvl="1" indent="-382905">
              <a:lnSpc>
                <a:spcPct val="100000"/>
              </a:lnSpc>
              <a:spcBef>
                <a:spcPts val="375"/>
              </a:spcBef>
              <a:buChar char="○"/>
              <a:tabLst>
                <a:tab pos="851535" algn="l"/>
                <a:tab pos="852169" algn="l"/>
              </a:tabLst>
            </a:pPr>
            <a:r>
              <a:rPr sz="2000" spc="-220" dirty="0">
                <a:latin typeface="Arial"/>
                <a:cs typeface="Arial"/>
              </a:rPr>
              <a:t>BED </a:t>
            </a:r>
            <a:r>
              <a:rPr sz="2000" spc="-50" dirty="0">
                <a:latin typeface="Arial"/>
                <a:cs typeface="Arial"/>
              </a:rPr>
              <a:t>(genomic</a:t>
            </a:r>
            <a:r>
              <a:rPr sz="2000" spc="-95" dirty="0">
                <a:latin typeface="Arial"/>
                <a:cs typeface="Arial"/>
              </a:rPr>
              <a:t> </a:t>
            </a:r>
            <a:r>
              <a:rPr sz="2000" spc="-30" dirty="0">
                <a:latin typeface="Arial"/>
                <a:cs typeface="Arial"/>
              </a:rPr>
              <a:t>intervals)</a:t>
            </a:r>
            <a:endParaRPr sz="2000" dirty="0">
              <a:latin typeface="Arial"/>
              <a:cs typeface="Arial"/>
            </a:endParaRPr>
          </a:p>
          <a:p>
            <a:pPr marL="851535" lvl="1" indent="-382905">
              <a:lnSpc>
                <a:spcPct val="100000"/>
              </a:lnSpc>
              <a:spcBef>
                <a:spcPts val="375"/>
              </a:spcBef>
              <a:buChar char="○"/>
              <a:tabLst>
                <a:tab pos="851535" algn="l"/>
                <a:tab pos="852169" algn="l"/>
              </a:tabLst>
            </a:pPr>
            <a:r>
              <a:rPr sz="2000" spc="-195" dirty="0">
                <a:latin typeface="Arial"/>
                <a:cs typeface="Arial"/>
              </a:rPr>
              <a:t>GFF/GTF </a:t>
            </a:r>
            <a:r>
              <a:rPr sz="2000" spc="-85" dirty="0">
                <a:latin typeface="Arial"/>
                <a:cs typeface="Arial"/>
              </a:rPr>
              <a:t>(gene</a:t>
            </a:r>
            <a:r>
              <a:rPr sz="2000" spc="-120" dirty="0">
                <a:latin typeface="Arial"/>
                <a:cs typeface="Arial"/>
              </a:rPr>
              <a:t> </a:t>
            </a:r>
            <a:r>
              <a:rPr sz="2000" spc="-10" dirty="0">
                <a:latin typeface="Arial"/>
                <a:cs typeface="Arial"/>
              </a:rPr>
              <a:t>annotation)</a:t>
            </a:r>
            <a:endParaRPr sz="2000" dirty="0">
              <a:latin typeface="Arial"/>
              <a:cs typeface="Arial"/>
            </a:endParaRPr>
          </a:p>
          <a:p>
            <a:pPr marL="851535" lvl="1" indent="-382905">
              <a:lnSpc>
                <a:spcPct val="100000"/>
              </a:lnSpc>
              <a:spcBef>
                <a:spcPts val="375"/>
              </a:spcBef>
              <a:buChar char="○"/>
              <a:tabLst>
                <a:tab pos="851535" algn="l"/>
                <a:tab pos="852169" algn="l"/>
              </a:tabLst>
            </a:pPr>
            <a:r>
              <a:rPr sz="2000" spc="-110" dirty="0" err="1">
                <a:latin typeface="Arial"/>
                <a:cs typeface="Arial"/>
              </a:rPr>
              <a:t>BEDgraphs</a:t>
            </a:r>
            <a:r>
              <a:rPr sz="2000" spc="-110" dirty="0">
                <a:latin typeface="Arial"/>
                <a:cs typeface="Arial"/>
              </a:rPr>
              <a:t> </a:t>
            </a:r>
            <a:r>
              <a:rPr sz="2000" spc="-50" dirty="0">
                <a:latin typeface="Arial"/>
                <a:cs typeface="Arial"/>
              </a:rPr>
              <a:t>(genomic</a:t>
            </a:r>
            <a:r>
              <a:rPr sz="2000" spc="-430" dirty="0">
                <a:latin typeface="Arial"/>
                <a:cs typeface="Arial"/>
              </a:rPr>
              <a:t> </a:t>
            </a:r>
            <a:r>
              <a:rPr sz="2000" spc="-85" dirty="0">
                <a:latin typeface="Arial"/>
                <a:cs typeface="Arial"/>
              </a:rPr>
              <a:t>scores)</a:t>
            </a:r>
            <a:endParaRPr lang="en-US" sz="2000" spc="-85"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993820"/>
            <a:ext cx="8520600" cy="572700"/>
          </a:xfrm>
          <a:prstGeom prst="rect">
            <a:avLst/>
          </a:prstGeom>
        </p:spPr>
        <p:txBody>
          <a:bodyPr spcFirstLastPara="1" vert="horz" wrap="square" lIns="91425" tIns="91425" rIns="91425" bIns="91425" rtlCol="0" anchor="t" anchorCtr="0">
            <a:noAutofit/>
          </a:bodyPr>
          <a:lstStyle/>
          <a:p>
            <a:r>
              <a:rPr lang="en-GB" dirty="0">
                <a:latin typeface="Times New Roman" panose="02020603050405020304" pitchFamily="18" charset="0"/>
                <a:cs typeface="Times New Roman" panose="02020603050405020304" pitchFamily="18" charset="0"/>
              </a:rPr>
              <a:t>Metadata - INFO</a:t>
            </a:r>
            <a:endParaRPr dirty="0">
              <a:latin typeface="Times New Roman" panose="02020603050405020304" pitchFamily="18" charset="0"/>
              <a:cs typeface="Times New Roman" panose="02020603050405020304" pitchFamily="18" charset="0"/>
            </a:endParaRPr>
          </a:p>
        </p:txBody>
      </p:sp>
      <p:sp>
        <p:nvSpPr>
          <p:cNvPr id="125" name="Google Shape;125;p23"/>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marL="0" indent="0">
              <a:buNone/>
            </a:pPr>
            <a:r>
              <a:rPr lang="en-GB" dirty="0">
                <a:latin typeface="Times New Roman" panose="02020603050405020304" pitchFamily="18" charset="0"/>
                <a:cs typeface="Times New Roman" panose="02020603050405020304" pitchFamily="18" charset="0"/>
              </a:rPr>
              <a:t>INFO fields should be described as follows (first four keys are required, source and version are recommended):</a:t>
            </a:r>
            <a:endParaRPr dirty="0">
              <a:latin typeface="Times New Roman" panose="02020603050405020304" pitchFamily="18" charset="0"/>
              <a:cs typeface="Times New Roman" panose="02020603050405020304" pitchFamily="18" charset="0"/>
            </a:endParaRPr>
          </a:p>
          <a:p>
            <a:pPr marL="0" indent="0">
              <a:spcBef>
                <a:spcPts val="1600"/>
              </a:spcBef>
              <a:buClr>
                <a:schemeClr val="dk1"/>
              </a:buClr>
              <a:buSzPts val="1100"/>
              <a:buNone/>
            </a:pPr>
            <a:r>
              <a:rPr lang="en-GB" dirty="0">
                <a:latin typeface="Times New Roman" panose="02020603050405020304" pitchFamily="18" charset="0"/>
                <a:cs typeface="Times New Roman" panose="02020603050405020304" pitchFamily="18" charset="0"/>
              </a:rPr>
              <a:t>##INFO=&lt;ID=ID,Number=number,Type=type,Description="description",Source="source",Version="version"&gt;  </a:t>
            </a:r>
            <a:endParaRPr dirty="0">
              <a:latin typeface="Times New Roman" panose="02020603050405020304" pitchFamily="18" charset="0"/>
              <a:cs typeface="Times New Roman" panose="02020603050405020304" pitchFamily="18" charset="0"/>
            </a:endParaRPr>
          </a:p>
          <a:p>
            <a:pPr marL="0" indent="0">
              <a:spcBef>
                <a:spcPts val="1600"/>
              </a:spcBef>
              <a:spcAft>
                <a:spcPts val="1600"/>
              </a:spcAft>
              <a:buNone/>
            </a:pPr>
            <a:endParaRPr dirty="0">
              <a:latin typeface="Times New Roman" panose="02020603050405020304" pitchFamily="18" charset="0"/>
              <a:cs typeface="Times New Roman" panose="02020603050405020304" pitchFamily="18" charset="0"/>
            </a:endParaRPr>
          </a:p>
        </p:txBody>
      </p:sp>
      <p:pic>
        <p:nvPicPr>
          <p:cNvPr id="126" name="Google Shape;126;p23"/>
          <p:cNvPicPr preferRelativeResize="0"/>
          <p:nvPr/>
        </p:nvPicPr>
        <p:blipFill>
          <a:blip r:embed="rId3">
            <a:alphaModFix/>
          </a:blip>
          <a:stretch>
            <a:fillRect/>
          </a:stretch>
        </p:blipFill>
        <p:spPr>
          <a:xfrm>
            <a:off x="372401" y="3579376"/>
            <a:ext cx="8520601" cy="1401485"/>
          </a:xfrm>
          <a:prstGeom prst="rect">
            <a:avLst/>
          </a:prstGeom>
          <a:noFill/>
          <a:ln>
            <a:noFill/>
          </a:ln>
        </p:spPr>
      </p:pic>
      <p:pic>
        <p:nvPicPr>
          <p:cNvPr id="3" name="Picture 2">
            <a:extLst>
              <a:ext uri="{FF2B5EF4-FFF2-40B4-BE49-F238E27FC236}">
                <a16:creationId xmlns:a16="http://schemas.microsoft.com/office/drawing/2014/main" id="{C272F127-E9A2-4F63-9C7D-14F6997FAF52}"/>
              </a:ext>
            </a:extLst>
          </p:cNvPr>
          <p:cNvPicPr>
            <a:picLocks noChangeAspect="1"/>
          </p:cNvPicPr>
          <p:nvPr/>
        </p:nvPicPr>
        <p:blipFill>
          <a:blip r:embed="rId4"/>
          <a:stretch>
            <a:fillRect/>
          </a:stretch>
        </p:blipFill>
        <p:spPr>
          <a:xfrm>
            <a:off x="1676400" y="5105400"/>
            <a:ext cx="6370927" cy="1143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261226" y="1027413"/>
            <a:ext cx="8520600" cy="572700"/>
          </a:xfrm>
          <a:prstGeom prst="rect">
            <a:avLst/>
          </a:prstGeom>
        </p:spPr>
        <p:txBody>
          <a:bodyPr spcFirstLastPara="1" vert="horz" wrap="square" lIns="91425" tIns="91425" rIns="91425" bIns="91425" rtlCol="0" anchor="t" anchorCtr="0">
            <a:noAutofit/>
          </a:bodyPr>
          <a:lstStyle/>
          <a:p>
            <a:pPr>
              <a:buClr>
                <a:schemeClr val="dk1"/>
              </a:buClr>
              <a:buSzPts val="1100"/>
            </a:pPr>
            <a:r>
              <a:rPr lang="en-GB" dirty="0">
                <a:latin typeface="Times New Roman" panose="02020603050405020304" pitchFamily="18" charset="0"/>
                <a:cs typeface="Times New Roman" panose="02020603050405020304" pitchFamily="18" charset="0"/>
              </a:rPr>
              <a:t>Metadata - FILTERs</a:t>
            </a:r>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p:txBody>
      </p:sp>
      <p:sp>
        <p:nvSpPr>
          <p:cNvPr id="140" name="Google Shape;140;p25"/>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marL="0" indent="0">
              <a:buClr>
                <a:schemeClr val="dk1"/>
              </a:buClr>
              <a:buSzPts val="1100"/>
              <a:buNone/>
            </a:pPr>
            <a:r>
              <a:rPr lang="en-GB">
                <a:latin typeface="Times New Roman" panose="02020603050405020304" pitchFamily="18" charset="0"/>
                <a:cs typeface="Times New Roman" panose="02020603050405020304" pitchFamily="18" charset="0"/>
              </a:rPr>
              <a:t>FILTERs that have been applied to the data should be described as follows:  </a:t>
            </a:r>
            <a:endParaRPr>
              <a:latin typeface="Times New Roman" panose="02020603050405020304" pitchFamily="18" charset="0"/>
              <a:cs typeface="Times New Roman" panose="02020603050405020304" pitchFamily="18" charset="0"/>
            </a:endParaRPr>
          </a:p>
          <a:p>
            <a:pPr marL="0" indent="0">
              <a:spcBef>
                <a:spcPts val="1600"/>
              </a:spcBef>
              <a:spcAft>
                <a:spcPts val="1600"/>
              </a:spcAft>
              <a:buNone/>
            </a:pPr>
            <a:endParaRPr>
              <a:latin typeface="Times New Roman" panose="02020603050405020304" pitchFamily="18" charset="0"/>
              <a:cs typeface="Times New Roman" panose="02020603050405020304" pitchFamily="18" charset="0"/>
            </a:endParaRPr>
          </a:p>
        </p:txBody>
      </p:sp>
      <p:pic>
        <p:nvPicPr>
          <p:cNvPr id="141" name="Google Shape;141;p25"/>
          <p:cNvPicPr preferRelativeResize="0"/>
          <p:nvPr/>
        </p:nvPicPr>
        <p:blipFill>
          <a:blip r:embed="rId3">
            <a:alphaModFix/>
          </a:blip>
          <a:stretch>
            <a:fillRect/>
          </a:stretch>
        </p:blipFill>
        <p:spPr>
          <a:xfrm>
            <a:off x="371950" y="2508026"/>
            <a:ext cx="7876474" cy="525475"/>
          </a:xfrm>
          <a:prstGeom prst="rect">
            <a:avLst/>
          </a:prstGeom>
          <a:noFill/>
          <a:ln>
            <a:noFill/>
          </a:ln>
        </p:spPr>
      </p:pic>
      <p:pic>
        <p:nvPicPr>
          <p:cNvPr id="142" name="Google Shape;142;p25"/>
          <p:cNvPicPr preferRelativeResize="0"/>
          <p:nvPr/>
        </p:nvPicPr>
        <p:blipFill>
          <a:blip r:embed="rId4">
            <a:alphaModFix/>
          </a:blip>
          <a:stretch>
            <a:fillRect/>
          </a:stretch>
        </p:blipFill>
        <p:spPr>
          <a:xfrm>
            <a:off x="261226" y="3368602"/>
            <a:ext cx="7159549" cy="1853625"/>
          </a:xfrm>
          <a:prstGeom prst="rect">
            <a:avLst/>
          </a:prstGeom>
          <a:noFill/>
          <a:ln>
            <a:noFill/>
          </a:ln>
        </p:spPr>
      </p:pic>
      <p:sp>
        <p:nvSpPr>
          <p:cNvPr id="143" name="Google Shape;143;p25"/>
          <p:cNvSpPr/>
          <p:nvPr/>
        </p:nvSpPr>
        <p:spPr>
          <a:xfrm>
            <a:off x="5692350" y="3280025"/>
            <a:ext cx="1913100" cy="19917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990213"/>
            <a:ext cx="8520600" cy="572700"/>
          </a:xfrm>
          <a:prstGeom prst="rect">
            <a:avLst/>
          </a:prstGeom>
        </p:spPr>
        <p:txBody>
          <a:bodyPr spcFirstLastPara="1" vert="horz" wrap="square" lIns="91425" tIns="91425" rIns="91425" bIns="91425" rtlCol="0" anchor="t" anchorCtr="0">
            <a:noAutofit/>
          </a:bodyPr>
          <a:lstStyle/>
          <a:p>
            <a:pPr>
              <a:buClr>
                <a:schemeClr val="dk1"/>
              </a:buClr>
              <a:buSzPts val="1100"/>
            </a:pPr>
            <a:r>
              <a:rPr lang="en-GB" dirty="0">
                <a:latin typeface="Times New Roman" panose="02020603050405020304" pitchFamily="18" charset="0"/>
                <a:cs typeface="Times New Roman" panose="02020603050405020304" pitchFamily="18" charset="0"/>
              </a:rPr>
              <a:t>Metadata - FORMAT</a:t>
            </a:r>
            <a:endParaRPr dirty="0">
              <a:latin typeface="Times New Roman" panose="02020603050405020304" pitchFamily="18" charset="0"/>
              <a:cs typeface="Times New Roman" panose="02020603050405020304" pitchFamily="18" charset="0"/>
            </a:endParaRPr>
          </a:p>
          <a:p>
            <a:pPr>
              <a:buClr>
                <a:schemeClr val="dk1"/>
              </a:buClr>
              <a:buSzPts val="1100"/>
            </a:pPr>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p:txBody>
      </p:sp>
      <p:sp>
        <p:nvSpPr>
          <p:cNvPr id="149" name="Google Shape;149;p26"/>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marL="0" indent="0">
              <a:buNone/>
            </a:pPr>
            <a:r>
              <a:rPr lang="en-GB">
                <a:latin typeface="Times New Roman" panose="02020603050405020304" pitchFamily="18" charset="0"/>
                <a:cs typeface="Times New Roman" panose="02020603050405020304" pitchFamily="18" charset="0"/>
              </a:rPr>
              <a:t>Genotype fields specified in the FORMAT field should be described as follows: </a:t>
            </a:r>
            <a:endParaRPr>
              <a:latin typeface="Times New Roman" panose="02020603050405020304" pitchFamily="18" charset="0"/>
              <a:cs typeface="Times New Roman" panose="02020603050405020304" pitchFamily="18" charset="0"/>
            </a:endParaRPr>
          </a:p>
          <a:p>
            <a:pPr marL="0" indent="0">
              <a:spcBef>
                <a:spcPts val="1600"/>
              </a:spcBef>
              <a:buNone/>
            </a:pPr>
            <a:r>
              <a:rPr lang="en-GB">
                <a:latin typeface="Times New Roman" panose="02020603050405020304" pitchFamily="18" charset="0"/>
                <a:cs typeface="Times New Roman" panose="02020603050405020304" pitchFamily="18" charset="0"/>
              </a:rPr>
              <a:t>##FORMAT= Possible Types for FORMAT fields are: Integer, Float, Character, </a:t>
            </a:r>
            <a:endParaRPr>
              <a:latin typeface="Times New Roman" panose="02020603050405020304" pitchFamily="18" charset="0"/>
              <a:cs typeface="Times New Roman" panose="02020603050405020304" pitchFamily="18" charset="0"/>
            </a:endParaRPr>
          </a:p>
          <a:p>
            <a:pPr marL="0" indent="0">
              <a:spcBef>
                <a:spcPts val="1600"/>
              </a:spcBef>
              <a:spcAft>
                <a:spcPts val="1600"/>
              </a:spcAft>
              <a:buNone/>
            </a:pPr>
            <a:r>
              <a:rPr lang="en-GB">
                <a:latin typeface="Times New Roman" panose="02020603050405020304" pitchFamily="18" charset="0"/>
                <a:cs typeface="Times New Roman" panose="02020603050405020304" pitchFamily="18" charset="0"/>
              </a:rPr>
              <a:t>and String (this field is otherwise defined precisely as the INFO field).</a:t>
            </a:r>
            <a:endParaRPr>
              <a:latin typeface="Times New Roman" panose="02020603050405020304" pitchFamily="18" charset="0"/>
              <a:cs typeface="Times New Roman" panose="02020603050405020304" pitchFamily="18" charset="0"/>
            </a:endParaRPr>
          </a:p>
        </p:txBody>
      </p:sp>
      <p:pic>
        <p:nvPicPr>
          <p:cNvPr id="150" name="Google Shape;150;p26"/>
          <p:cNvPicPr preferRelativeResize="0"/>
          <p:nvPr/>
        </p:nvPicPr>
        <p:blipFill>
          <a:blip r:embed="rId3">
            <a:alphaModFix/>
          </a:blip>
          <a:stretch>
            <a:fillRect/>
          </a:stretch>
        </p:blipFill>
        <p:spPr>
          <a:xfrm>
            <a:off x="362900" y="3476050"/>
            <a:ext cx="7903400" cy="951325"/>
          </a:xfrm>
          <a:prstGeom prst="rect">
            <a:avLst/>
          </a:prstGeom>
          <a:noFill/>
          <a:ln>
            <a:noFill/>
          </a:ln>
        </p:spPr>
      </p:pic>
      <p:pic>
        <p:nvPicPr>
          <p:cNvPr id="151" name="Google Shape;151;p26"/>
          <p:cNvPicPr preferRelativeResize="0"/>
          <p:nvPr/>
        </p:nvPicPr>
        <p:blipFill>
          <a:blip r:embed="rId4">
            <a:alphaModFix/>
          </a:blip>
          <a:stretch>
            <a:fillRect/>
          </a:stretch>
        </p:blipFill>
        <p:spPr>
          <a:xfrm>
            <a:off x="387001" y="4498625"/>
            <a:ext cx="4243425" cy="1399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93C39D-4FD7-45EF-A235-5D3BF653700E}"/>
              </a:ext>
            </a:extLst>
          </p:cNvPr>
          <p:cNvSpPr txBox="1"/>
          <p:nvPr/>
        </p:nvSpPr>
        <p:spPr>
          <a:xfrm>
            <a:off x="-16476" y="1580334"/>
            <a:ext cx="8534400" cy="4801314"/>
          </a:xfrm>
          <a:prstGeom prst="rect">
            <a:avLst/>
          </a:prstGeom>
          <a:noFill/>
        </p:spPr>
        <p:txBody>
          <a:bodyPr wrap="square">
            <a:spAutoFit/>
          </a:bodyPr>
          <a:lstStyle/>
          <a:p>
            <a:pPr lvl="1"/>
            <a:endParaRPr lang="en-US" b="0" i="0" dirty="0">
              <a:solidFill>
                <a:srgbClr val="444444"/>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solidFill>
                <a:srgbClr val="FF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solidFill>
                <a:srgbClr val="FF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solidFill>
                <a:srgbClr val="FF0000"/>
              </a:solidFill>
              <a:effectLst/>
              <a:latin typeface="Times New Roman" panose="02020603050405020304" pitchFamily="18" charset="0"/>
              <a:cs typeface="Times New Roman" panose="02020603050405020304" pitchFamily="18" charset="0"/>
            </a:endParaRPr>
          </a:p>
          <a:p>
            <a:endParaRPr lang="en-US" b="0" i="0" dirty="0">
              <a:solidFill>
                <a:srgbClr val="FF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FF0000"/>
                </a:solidFill>
                <a:effectLst/>
                <a:latin typeface="Times New Roman" panose="02020603050405020304" pitchFamily="18" charset="0"/>
                <a:cs typeface="Times New Roman" panose="02020603050405020304" pitchFamily="18" charset="0"/>
              </a:rPr>
              <a:t># Denotes the Header line </a:t>
            </a:r>
          </a:p>
          <a:p>
            <a:pPr lvl="1"/>
            <a:r>
              <a:rPr lang="en-US" b="0" i="0" dirty="0">
                <a:solidFill>
                  <a:srgbClr val="444444"/>
                </a:solidFill>
                <a:effectLst/>
                <a:latin typeface="Times New Roman" panose="02020603050405020304" pitchFamily="18" charset="0"/>
                <a:cs typeface="Times New Roman" panose="02020603050405020304" pitchFamily="18" charset="0"/>
              </a:rPr>
              <a:t>The first NINE columns should always be the same for every VCF. Then, there will be one column for every individual in your sample (i.e. these columns will change for each data set). The names for these columns are usually taken from your input file names. Meta-information typically gives you things like the definition of each term in the “Format” field, and will do the same for the “info” field if it is used. Filter information will tell you what filters (if any) were applied to the </a:t>
            </a:r>
            <a:r>
              <a:rPr lang="en-US" b="0" i="0" dirty="0" err="1">
                <a:solidFill>
                  <a:srgbClr val="444444"/>
                </a:solidFill>
                <a:effectLst/>
                <a:latin typeface="Times New Roman" panose="02020603050405020304" pitchFamily="18" charset="0"/>
                <a:cs typeface="Times New Roman" panose="02020603050405020304" pitchFamily="18" charset="0"/>
              </a:rPr>
              <a:t>vcf</a:t>
            </a:r>
            <a:r>
              <a:rPr lang="en-US" b="0" i="0" dirty="0">
                <a:solidFill>
                  <a:srgbClr val="444444"/>
                </a:solidFill>
                <a:effectLst/>
                <a:latin typeface="Times New Roman" panose="02020603050405020304" pitchFamily="18" charset="0"/>
                <a:cs typeface="Times New Roman" panose="02020603050405020304" pitchFamily="18" charset="0"/>
              </a:rPr>
              <a:t> (for instance using a tool like </a:t>
            </a:r>
            <a:r>
              <a:rPr lang="en-US" b="0" i="0" dirty="0" err="1">
                <a:solidFill>
                  <a:srgbClr val="444444"/>
                </a:solidFill>
                <a:effectLst/>
                <a:latin typeface="Times New Roman" panose="02020603050405020304" pitchFamily="18" charset="0"/>
                <a:cs typeface="Times New Roman" panose="02020603050405020304" pitchFamily="18" charset="0"/>
              </a:rPr>
              <a:t>GatK</a:t>
            </a:r>
            <a:r>
              <a:rPr lang="en-US" b="0" i="0" dirty="0">
                <a:solidFill>
                  <a:srgbClr val="444444"/>
                </a:solidFill>
                <a:effectLst/>
                <a:latin typeface="Times New Roman" panose="02020603050405020304" pitchFamily="18" charset="0"/>
                <a:cs typeface="Times New Roman" panose="02020603050405020304" pitchFamily="18" charset="0"/>
              </a:rPr>
              <a:t> or </a:t>
            </a:r>
            <a:r>
              <a:rPr lang="en-US" b="0" i="0" dirty="0" err="1">
                <a:solidFill>
                  <a:srgbClr val="444444"/>
                </a:solidFill>
                <a:effectLst/>
                <a:latin typeface="Times New Roman" panose="02020603050405020304" pitchFamily="18" charset="0"/>
                <a:cs typeface="Times New Roman" panose="02020603050405020304" pitchFamily="18" charset="0"/>
              </a:rPr>
              <a:t>VCFtools</a:t>
            </a:r>
            <a:r>
              <a:rPr lang="en-US" b="0" i="0" dirty="0">
                <a:solidFill>
                  <a:srgbClr val="444444"/>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The remaining rows have the information about each SNP position, with 1 row per VARIANT site.</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78415BA-C73F-408E-9A4A-4BCDDF9E4899}"/>
              </a:ext>
            </a:extLst>
          </p:cNvPr>
          <p:cNvPicPr>
            <a:picLocks noChangeAspect="1"/>
          </p:cNvPicPr>
          <p:nvPr/>
        </p:nvPicPr>
        <p:blipFill>
          <a:blip r:embed="rId3"/>
          <a:stretch>
            <a:fillRect/>
          </a:stretch>
        </p:blipFill>
        <p:spPr>
          <a:xfrm>
            <a:off x="38098" y="76200"/>
            <a:ext cx="9138762" cy="3434375"/>
          </a:xfrm>
          <a:prstGeom prst="rect">
            <a:avLst/>
          </a:prstGeom>
        </p:spPr>
      </p:pic>
      <p:sp>
        <p:nvSpPr>
          <p:cNvPr id="9" name="Rectangle 8">
            <a:extLst>
              <a:ext uri="{FF2B5EF4-FFF2-40B4-BE49-F238E27FC236}">
                <a16:creationId xmlns:a16="http://schemas.microsoft.com/office/drawing/2014/main" id="{FA4A3572-5BB1-4209-9B79-A0199F15E7FA}"/>
              </a:ext>
            </a:extLst>
          </p:cNvPr>
          <p:cNvSpPr/>
          <p:nvPr/>
        </p:nvSpPr>
        <p:spPr>
          <a:xfrm>
            <a:off x="38099" y="76200"/>
            <a:ext cx="7747397" cy="24935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E59DC4F-2B29-4836-BDC9-632744DCE14B}"/>
              </a:ext>
            </a:extLst>
          </p:cNvPr>
          <p:cNvSpPr/>
          <p:nvPr/>
        </p:nvSpPr>
        <p:spPr>
          <a:xfrm>
            <a:off x="45719" y="2578382"/>
            <a:ext cx="8806577" cy="143762"/>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934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266392" y="1143000"/>
            <a:ext cx="8520600" cy="572700"/>
          </a:xfrm>
          <a:prstGeom prst="rect">
            <a:avLst/>
          </a:prstGeom>
        </p:spPr>
        <p:txBody>
          <a:bodyPr spcFirstLastPara="1" vert="horz" wrap="square" lIns="91425" tIns="91425" rIns="91425" bIns="91425" rtlCol="0" anchor="t" anchorCtr="0">
            <a:noAutofit/>
          </a:bodyPr>
          <a:lstStyle/>
          <a:p>
            <a:pPr>
              <a:lnSpc>
                <a:spcPct val="100000"/>
              </a:lnSpc>
            </a:pPr>
            <a:r>
              <a:rPr lang="en-GB" sz="3200" dirty="0">
                <a:latin typeface="Times New Roman" panose="02020603050405020304" pitchFamily="18" charset="0"/>
                <a:cs typeface="Times New Roman" panose="02020603050405020304" pitchFamily="18" charset="0"/>
              </a:rPr>
              <a:t>Header line syntax</a:t>
            </a:r>
            <a:endParaRPr sz="3200" dirty="0">
              <a:latin typeface="Times New Roman" panose="02020603050405020304" pitchFamily="18" charset="0"/>
              <a:cs typeface="Times New Roman" panose="02020603050405020304" pitchFamily="18" charset="0"/>
            </a:endParaRPr>
          </a:p>
        </p:txBody>
      </p:sp>
      <p:sp>
        <p:nvSpPr>
          <p:cNvPr id="157" name="Google Shape;157;p27"/>
          <p:cNvSpPr txBox="1">
            <a:spLocks noGrp="1"/>
          </p:cNvSpPr>
          <p:nvPr>
            <p:ph type="body" idx="1"/>
          </p:nvPr>
        </p:nvSpPr>
        <p:spPr>
          <a:xfrm>
            <a:off x="299343" y="1933525"/>
            <a:ext cx="8520600" cy="3416400"/>
          </a:xfrm>
          <a:prstGeom prst="rect">
            <a:avLst/>
          </a:prstGeom>
        </p:spPr>
        <p:txBody>
          <a:bodyPr spcFirstLastPara="1" vert="horz" wrap="square" lIns="91425" tIns="91425" rIns="91425" bIns="91425" rtlCol="0" anchor="t" anchorCtr="0">
            <a:noAutofit/>
          </a:bodyPr>
          <a:lstStyle/>
          <a:p>
            <a:pPr marL="0" indent="0">
              <a:buNone/>
            </a:pPr>
            <a:r>
              <a:rPr lang="en-GB" dirty="0">
                <a:latin typeface="Times New Roman" panose="02020603050405020304" pitchFamily="18" charset="0"/>
                <a:cs typeface="Times New Roman" panose="02020603050405020304" pitchFamily="18" charset="0"/>
              </a:rPr>
              <a:t>The header line names the 8 fixed, mandatory columns. These columns are as follows: </a:t>
            </a:r>
            <a:endParaRPr dirty="0">
              <a:latin typeface="Times New Roman" panose="02020603050405020304" pitchFamily="18" charset="0"/>
              <a:cs typeface="Times New Roman" panose="02020603050405020304" pitchFamily="18" charset="0"/>
            </a:endParaRPr>
          </a:p>
          <a:p>
            <a:pPr>
              <a:spcBef>
                <a:spcPts val="1600"/>
              </a:spcBef>
              <a:buAutoNum type="arabicPeriod"/>
            </a:pPr>
            <a:r>
              <a:rPr lang="en-GB" dirty="0">
                <a:latin typeface="Times New Roman" panose="02020603050405020304" pitchFamily="18" charset="0"/>
                <a:cs typeface="Times New Roman" panose="02020603050405020304" pitchFamily="18" charset="0"/>
              </a:rPr>
              <a:t>#CHROM </a:t>
            </a:r>
            <a:endParaRPr dirty="0">
              <a:latin typeface="Times New Roman" panose="02020603050405020304" pitchFamily="18" charset="0"/>
              <a:cs typeface="Times New Roman" panose="02020603050405020304" pitchFamily="18" charset="0"/>
            </a:endParaRPr>
          </a:p>
          <a:p>
            <a:pPr>
              <a:buAutoNum type="arabicPeriod"/>
            </a:pPr>
            <a:r>
              <a:rPr lang="en-GB" dirty="0">
                <a:latin typeface="Times New Roman" panose="02020603050405020304" pitchFamily="18" charset="0"/>
                <a:cs typeface="Times New Roman" panose="02020603050405020304" pitchFamily="18" charset="0"/>
              </a:rPr>
              <a:t>POS </a:t>
            </a:r>
            <a:endParaRPr dirty="0">
              <a:latin typeface="Times New Roman" panose="02020603050405020304" pitchFamily="18" charset="0"/>
              <a:cs typeface="Times New Roman" panose="02020603050405020304" pitchFamily="18" charset="0"/>
            </a:endParaRPr>
          </a:p>
          <a:p>
            <a:pPr>
              <a:buAutoNum type="arabicPeriod"/>
            </a:pPr>
            <a:r>
              <a:rPr lang="en-GB" dirty="0">
                <a:latin typeface="Times New Roman" panose="02020603050405020304" pitchFamily="18" charset="0"/>
                <a:cs typeface="Times New Roman" panose="02020603050405020304" pitchFamily="18" charset="0"/>
              </a:rPr>
              <a:t>ID </a:t>
            </a:r>
            <a:endParaRPr dirty="0">
              <a:latin typeface="Times New Roman" panose="02020603050405020304" pitchFamily="18" charset="0"/>
              <a:cs typeface="Times New Roman" panose="02020603050405020304" pitchFamily="18" charset="0"/>
            </a:endParaRPr>
          </a:p>
          <a:p>
            <a:pPr>
              <a:buAutoNum type="arabicPeriod"/>
            </a:pPr>
            <a:r>
              <a:rPr lang="en-GB" dirty="0">
                <a:latin typeface="Times New Roman" panose="02020603050405020304" pitchFamily="18" charset="0"/>
                <a:cs typeface="Times New Roman" panose="02020603050405020304" pitchFamily="18" charset="0"/>
              </a:rPr>
              <a:t>REF </a:t>
            </a:r>
            <a:endParaRPr dirty="0">
              <a:latin typeface="Times New Roman" panose="02020603050405020304" pitchFamily="18" charset="0"/>
              <a:cs typeface="Times New Roman" panose="02020603050405020304" pitchFamily="18" charset="0"/>
            </a:endParaRPr>
          </a:p>
          <a:p>
            <a:pPr>
              <a:buAutoNum type="arabicPeriod"/>
            </a:pPr>
            <a:r>
              <a:rPr lang="en-GB" dirty="0">
                <a:latin typeface="Times New Roman" panose="02020603050405020304" pitchFamily="18" charset="0"/>
                <a:cs typeface="Times New Roman" panose="02020603050405020304" pitchFamily="18" charset="0"/>
              </a:rPr>
              <a:t>ALT </a:t>
            </a:r>
            <a:endParaRPr dirty="0">
              <a:latin typeface="Times New Roman" panose="02020603050405020304" pitchFamily="18" charset="0"/>
              <a:cs typeface="Times New Roman" panose="02020603050405020304" pitchFamily="18" charset="0"/>
            </a:endParaRPr>
          </a:p>
          <a:p>
            <a:pPr>
              <a:buAutoNum type="arabicPeriod"/>
            </a:pPr>
            <a:r>
              <a:rPr lang="en-GB" dirty="0">
                <a:latin typeface="Times New Roman" panose="02020603050405020304" pitchFamily="18" charset="0"/>
                <a:cs typeface="Times New Roman" panose="02020603050405020304" pitchFamily="18" charset="0"/>
              </a:rPr>
              <a:t>QUAL </a:t>
            </a:r>
            <a:endParaRPr dirty="0">
              <a:latin typeface="Times New Roman" panose="02020603050405020304" pitchFamily="18" charset="0"/>
              <a:cs typeface="Times New Roman" panose="02020603050405020304" pitchFamily="18" charset="0"/>
            </a:endParaRPr>
          </a:p>
          <a:p>
            <a:pPr>
              <a:buAutoNum type="arabicPeriod"/>
            </a:pPr>
            <a:r>
              <a:rPr lang="en-GB" dirty="0">
                <a:latin typeface="Times New Roman" panose="02020603050405020304" pitchFamily="18" charset="0"/>
                <a:cs typeface="Times New Roman" panose="02020603050405020304" pitchFamily="18" charset="0"/>
              </a:rPr>
              <a:t>FILTER </a:t>
            </a:r>
            <a:endParaRPr dirty="0">
              <a:latin typeface="Times New Roman" panose="02020603050405020304" pitchFamily="18" charset="0"/>
              <a:cs typeface="Times New Roman" panose="02020603050405020304" pitchFamily="18" charset="0"/>
            </a:endParaRPr>
          </a:p>
          <a:p>
            <a:pPr>
              <a:buAutoNum type="arabicPeriod"/>
            </a:pPr>
            <a:r>
              <a:rPr lang="en-GB" dirty="0">
                <a:latin typeface="Times New Roman" panose="02020603050405020304" pitchFamily="18" charset="0"/>
                <a:cs typeface="Times New Roman" panose="02020603050405020304" pitchFamily="18" charset="0"/>
              </a:rPr>
              <a:t>INFO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271025" y="1219200"/>
            <a:ext cx="8520600" cy="572700"/>
          </a:xfrm>
          <a:prstGeom prst="rect">
            <a:avLst/>
          </a:prstGeom>
        </p:spPr>
        <p:txBody>
          <a:bodyPr spcFirstLastPara="1" vert="horz" wrap="square" lIns="91425" tIns="91425" rIns="91425" bIns="91425" rtlCol="0" anchor="t" anchorCtr="0">
            <a:noAutofit/>
          </a:bodyPr>
          <a:lstStyle/>
          <a:p>
            <a:pPr marL="457200" indent="-406400">
              <a:buAutoNum type="arabicPeriod"/>
            </a:pPr>
            <a:r>
              <a:rPr lang="en-GB" sz="3200" dirty="0">
                <a:latin typeface="Times New Roman" panose="02020603050405020304" pitchFamily="18" charset="0"/>
                <a:cs typeface="Times New Roman" panose="02020603050405020304" pitchFamily="18" charset="0"/>
              </a:rPr>
              <a:t>CHROM</a:t>
            </a:r>
            <a:endParaRPr sz="3200" dirty="0">
              <a:latin typeface="Times New Roman" panose="02020603050405020304" pitchFamily="18" charset="0"/>
              <a:cs typeface="Times New Roman" panose="02020603050405020304" pitchFamily="18" charset="0"/>
            </a:endParaRPr>
          </a:p>
        </p:txBody>
      </p:sp>
      <p:sp>
        <p:nvSpPr>
          <p:cNvPr id="163" name="Google Shape;163;p28"/>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r>
              <a:rPr lang="en-GB">
                <a:latin typeface="Times New Roman" panose="02020603050405020304" pitchFamily="18" charset="0"/>
                <a:cs typeface="Times New Roman" panose="02020603050405020304" pitchFamily="18" charset="0"/>
              </a:rPr>
              <a:t>CHROM - chromosome: An identifier from the reference genome or an angle-bracketed ID String (“”) pointing to a contig in the assembly file (cf. the ##assembly line in the header). All entries for a specific CHROM should form a contiguous block within the VCF file. (String, no white-space permitted, Required). </a:t>
            </a:r>
            <a:endParaRPr>
              <a:latin typeface="Times New Roman" panose="02020603050405020304" pitchFamily="18" charset="0"/>
              <a:cs typeface="Times New Roman" panose="02020603050405020304" pitchFamily="18" charset="0"/>
            </a:endParaRPr>
          </a:p>
        </p:txBody>
      </p:sp>
      <p:pic>
        <p:nvPicPr>
          <p:cNvPr id="164" name="Google Shape;164;p28"/>
          <p:cNvPicPr preferRelativeResize="0"/>
          <p:nvPr/>
        </p:nvPicPr>
        <p:blipFill>
          <a:blip r:embed="rId3">
            <a:alphaModFix/>
          </a:blip>
          <a:stretch>
            <a:fillRect/>
          </a:stretch>
        </p:blipFill>
        <p:spPr>
          <a:xfrm>
            <a:off x="801975" y="3725174"/>
            <a:ext cx="7989650" cy="1071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Autofit/>
          </a:bodyPr>
          <a:lstStyle/>
          <a:p>
            <a:r>
              <a:rPr lang="en-GB" sz="3200" dirty="0">
                <a:latin typeface="Times New Roman" panose="02020603050405020304" pitchFamily="18" charset="0"/>
                <a:cs typeface="Times New Roman" panose="02020603050405020304" pitchFamily="18" charset="0"/>
              </a:rPr>
              <a:t>2. POS</a:t>
            </a:r>
            <a:endParaRPr sz="3200" dirty="0">
              <a:latin typeface="Times New Roman" panose="02020603050405020304" pitchFamily="18" charset="0"/>
              <a:cs typeface="Times New Roman" panose="02020603050405020304" pitchFamily="18" charset="0"/>
            </a:endParaRPr>
          </a:p>
        </p:txBody>
      </p:sp>
      <p:sp>
        <p:nvSpPr>
          <p:cNvPr id="170" name="Google Shape;170;p29"/>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r>
              <a:rPr lang="en-GB">
                <a:latin typeface="Times New Roman" panose="02020603050405020304" pitchFamily="18" charset="0"/>
                <a:cs typeface="Times New Roman" panose="02020603050405020304" pitchFamily="18" charset="0"/>
              </a:rPr>
              <a:t>POS - position: The reference position, with the 1st base having position 1. Positions are sorted numerically, in increasing order, within each reference sequence CHROM. It is permitted to have multiple records with the same POS. Telomeres are indicated by using positions 0 or N+1, where N is the length of the corresponding chromosome or contig. (Integer, Required)  </a:t>
            </a:r>
            <a:endParaRPr>
              <a:latin typeface="Times New Roman" panose="02020603050405020304" pitchFamily="18" charset="0"/>
              <a:cs typeface="Times New Roman" panose="02020603050405020304" pitchFamily="18" charset="0"/>
            </a:endParaRPr>
          </a:p>
          <a:p>
            <a:pPr indent="0">
              <a:spcBef>
                <a:spcPts val="1600"/>
              </a:spcBef>
              <a:spcAft>
                <a:spcPts val="1600"/>
              </a:spcAft>
              <a:buNone/>
            </a:pPr>
            <a:endParaRPr>
              <a:latin typeface="Times New Roman" panose="02020603050405020304" pitchFamily="18" charset="0"/>
              <a:cs typeface="Times New Roman" panose="02020603050405020304" pitchFamily="18" charset="0"/>
            </a:endParaRPr>
          </a:p>
        </p:txBody>
      </p:sp>
      <p:pic>
        <p:nvPicPr>
          <p:cNvPr id="171" name="Google Shape;171;p29"/>
          <p:cNvPicPr preferRelativeResize="0"/>
          <p:nvPr/>
        </p:nvPicPr>
        <p:blipFill>
          <a:blip r:embed="rId3">
            <a:alphaModFix/>
          </a:blip>
          <a:stretch>
            <a:fillRect/>
          </a:stretch>
        </p:blipFill>
        <p:spPr>
          <a:xfrm>
            <a:off x="577175" y="3764374"/>
            <a:ext cx="7989650" cy="1071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643995" y="1145525"/>
            <a:ext cx="8520600" cy="572700"/>
          </a:xfrm>
          <a:prstGeom prst="rect">
            <a:avLst/>
          </a:prstGeom>
        </p:spPr>
        <p:txBody>
          <a:bodyPr spcFirstLastPara="1" vert="horz" wrap="square" lIns="91425" tIns="91425" rIns="91425" bIns="91425" rtlCol="0" anchor="t" anchorCtr="0">
            <a:noAutofit/>
          </a:bodyPr>
          <a:lstStyle/>
          <a:p>
            <a:r>
              <a:rPr lang="en-GB" sz="3200" dirty="0">
                <a:latin typeface="Times New Roman" panose="02020603050405020304" pitchFamily="18" charset="0"/>
                <a:cs typeface="Times New Roman" panose="02020603050405020304" pitchFamily="18" charset="0"/>
              </a:rPr>
              <a:t>3. ID</a:t>
            </a:r>
            <a:endParaRPr sz="3200" dirty="0">
              <a:latin typeface="Times New Roman" panose="02020603050405020304" pitchFamily="18" charset="0"/>
              <a:cs typeface="Times New Roman" panose="02020603050405020304" pitchFamily="18" charset="0"/>
            </a:endParaRPr>
          </a:p>
        </p:txBody>
      </p:sp>
      <p:sp>
        <p:nvSpPr>
          <p:cNvPr id="177" name="Google Shape;177;p30"/>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r>
              <a:rPr lang="en-GB" dirty="0">
                <a:latin typeface="Times New Roman" panose="02020603050405020304" pitchFamily="18" charset="0"/>
                <a:cs typeface="Times New Roman" panose="02020603050405020304" pitchFamily="18" charset="0"/>
              </a:rPr>
              <a:t> ID - identifier: Semi-colon separated list of unique identifiers where available. If this is a </a:t>
            </a:r>
            <a:r>
              <a:rPr lang="en-GB" dirty="0" err="1">
                <a:latin typeface="Times New Roman" panose="02020603050405020304" pitchFamily="18" charset="0"/>
                <a:cs typeface="Times New Roman" panose="02020603050405020304" pitchFamily="18" charset="0"/>
              </a:rPr>
              <a:t>dbSNP</a:t>
            </a:r>
            <a:r>
              <a:rPr lang="en-GB" dirty="0">
                <a:latin typeface="Times New Roman" panose="02020603050405020304" pitchFamily="18" charset="0"/>
                <a:cs typeface="Times New Roman" panose="02020603050405020304" pitchFamily="18" charset="0"/>
              </a:rPr>
              <a:t> variant it is encouraged to use the </a:t>
            </a:r>
            <a:r>
              <a:rPr lang="en-GB" dirty="0" err="1">
                <a:latin typeface="Times New Roman" panose="02020603050405020304" pitchFamily="18" charset="0"/>
                <a:cs typeface="Times New Roman" panose="02020603050405020304" pitchFamily="18" charset="0"/>
              </a:rPr>
              <a:t>rs</a:t>
            </a:r>
            <a:r>
              <a:rPr lang="en-GB" dirty="0">
                <a:latin typeface="Times New Roman" panose="02020603050405020304" pitchFamily="18" charset="0"/>
                <a:cs typeface="Times New Roman" panose="02020603050405020304" pitchFamily="18" charset="0"/>
              </a:rPr>
              <a:t> number(s). </a:t>
            </a:r>
            <a:endParaRPr dirty="0">
              <a:latin typeface="Times New Roman" panose="02020603050405020304" pitchFamily="18" charset="0"/>
              <a:cs typeface="Times New Roman" panose="02020603050405020304" pitchFamily="18" charset="0"/>
            </a:endParaRPr>
          </a:p>
          <a:p>
            <a:pPr lvl="1">
              <a:spcBef>
                <a:spcPts val="0"/>
              </a:spcBef>
            </a:pPr>
            <a:r>
              <a:rPr lang="en-GB" dirty="0">
                <a:latin typeface="Times New Roman" panose="02020603050405020304" pitchFamily="18" charset="0"/>
                <a:cs typeface="Times New Roman" panose="02020603050405020304" pitchFamily="18" charset="0"/>
              </a:rPr>
              <a:t>No identifier should be present in more than one data record. </a:t>
            </a:r>
            <a:endParaRPr dirty="0">
              <a:latin typeface="Times New Roman" panose="02020603050405020304" pitchFamily="18" charset="0"/>
              <a:cs typeface="Times New Roman" panose="02020603050405020304" pitchFamily="18" charset="0"/>
            </a:endParaRPr>
          </a:p>
          <a:p>
            <a:pPr lvl="1">
              <a:spcBef>
                <a:spcPts val="0"/>
              </a:spcBef>
            </a:pPr>
            <a:r>
              <a:rPr lang="en-GB" dirty="0">
                <a:latin typeface="Times New Roman" panose="02020603050405020304" pitchFamily="18" charset="0"/>
                <a:cs typeface="Times New Roman" panose="02020603050405020304" pitchFamily="18" charset="0"/>
              </a:rPr>
              <a:t>If there is no identifier available, then the missing value should be used. (String, no white-space or semi-colons permitted)</a:t>
            </a:r>
            <a:endParaRPr dirty="0">
              <a:latin typeface="Times New Roman" panose="02020603050405020304" pitchFamily="18" charset="0"/>
              <a:cs typeface="Times New Roman" panose="02020603050405020304" pitchFamily="18" charset="0"/>
            </a:endParaRPr>
          </a:p>
        </p:txBody>
      </p:sp>
      <p:pic>
        <p:nvPicPr>
          <p:cNvPr id="178" name="Google Shape;178;p30"/>
          <p:cNvPicPr preferRelativeResize="0"/>
          <p:nvPr/>
        </p:nvPicPr>
        <p:blipFill>
          <a:blip r:embed="rId3">
            <a:alphaModFix/>
          </a:blip>
          <a:stretch>
            <a:fillRect/>
          </a:stretch>
        </p:blipFill>
        <p:spPr>
          <a:xfrm>
            <a:off x="801975" y="3877574"/>
            <a:ext cx="7989650" cy="1071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457200" y="1015451"/>
            <a:ext cx="8520600" cy="572700"/>
          </a:xfrm>
          <a:prstGeom prst="rect">
            <a:avLst/>
          </a:prstGeom>
        </p:spPr>
        <p:txBody>
          <a:bodyPr spcFirstLastPara="1" vert="horz" wrap="square" lIns="91425" tIns="91425" rIns="91425" bIns="91425" rtlCol="0" anchor="t" anchorCtr="0">
            <a:noAutofit/>
          </a:bodyPr>
          <a:lstStyle/>
          <a:p>
            <a:r>
              <a:rPr lang="en-GB" sz="3200" dirty="0">
                <a:latin typeface="Times New Roman" panose="02020603050405020304" pitchFamily="18" charset="0"/>
                <a:cs typeface="Times New Roman" panose="02020603050405020304" pitchFamily="18" charset="0"/>
              </a:rPr>
              <a:t>4. REF</a:t>
            </a:r>
            <a:endParaRPr sz="3200" dirty="0">
              <a:latin typeface="Times New Roman" panose="02020603050405020304" pitchFamily="18" charset="0"/>
              <a:cs typeface="Times New Roman" panose="02020603050405020304" pitchFamily="18" charset="0"/>
            </a:endParaRPr>
          </a:p>
        </p:txBody>
      </p:sp>
      <p:sp>
        <p:nvSpPr>
          <p:cNvPr id="184" name="Google Shape;184;p31"/>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indent="-323850">
              <a:buSzPts val="1500"/>
            </a:pPr>
            <a:r>
              <a:rPr lang="en-GB" sz="1800" dirty="0">
                <a:latin typeface="Times New Roman" panose="02020603050405020304" pitchFamily="18" charset="0"/>
                <a:cs typeface="Times New Roman" panose="02020603050405020304" pitchFamily="18" charset="0"/>
              </a:rPr>
              <a:t>REF - reference base(s): Each base must be one of A,C,G,T,N (case insensitive). Multiple bases are permitted. The value in the POS field refers to the position of the first base in the String. For simple insertions and deletions in which either the REF or one of the ALT alleles would otherwise be null/empty, the REF and ALT Strings must include the base before the event (which must be reflected in the POS field), unless the event occurs at position 1 on the contig in which case it must include the base after the event; this padding base is not required (although it is permitted) for e.g. complex substitutions or other events where all alleles have at least one base represented in their Strings. If any of the ALT alleles is a symbolic allele (an angle-bracketed ID String “”) then the padding base is required and POS denotes the coordinate of the base preceding the polymorphism. Tools processing VCF files are not required to preserve case in the allele Strings. (String, Required).</a:t>
            </a:r>
            <a:endParaRPr sz="1800" dirty="0">
              <a:latin typeface="Times New Roman" panose="02020603050405020304" pitchFamily="18" charset="0"/>
              <a:cs typeface="Times New Roman" panose="02020603050405020304" pitchFamily="18" charset="0"/>
            </a:endParaRPr>
          </a:p>
        </p:txBody>
      </p:sp>
      <p:pic>
        <p:nvPicPr>
          <p:cNvPr id="185" name="Google Shape;185;p31"/>
          <p:cNvPicPr preferRelativeResize="0"/>
          <p:nvPr/>
        </p:nvPicPr>
        <p:blipFill>
          <a:blip r:embed="rId3">
            <a:alphaModFix/>
          </a:blip>
          <a:stretch>
            <a:fillRect/>
          </a:stretch>
        </p:blipFill>
        <p:spPr>
          <a:xfrm>
            <a:off x="722675" y="5181600"/>
            <a:ext cx="7989650" cy="1071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762000" y="1145525"/>
            <a:ext cx="8520600" cy="572700"/>
          </a:xfrm>
          <a:prstGeom prst="rect">
            <a:avLst/>
          </a:prstGeom>
        </p:spPr>
        <p:txBody>
          <a:bodyPr spcFirstLastPara="1" vert="horz" wrap="square" lIns="91425" tIns="91425" rIns="91425" bIns="91425" rtlCol="0" anchor="t" anchorCtr="0">
            <a:noAutofit/>
          </a:bodyPr>
          <a:lstStyle/>
          <a:p>
            <a:r>
              <a:rPr lang="en-GB" sz="3200" dirty="0">
                <a:latin typeface="Times New Roman" panose="02020603050405020304" pitchFamily="18" charset="0"/>
                <a:cs typeface="Times New Roman" panose="02020603050405020304" pitchFamily="18" charset="0"/>
              </a:rPr>
              <a:t>5. ALT</a:t>
            </a:r>
            <a:endParaRPr sz="3200" dirty="0">
              <a:latin typeface="Times New Roman" panose="02020603050405020304" pitchFamily="18" charset="0"/>
              <a:cs typeface="Times New Roman" panose="02020603050405020304" pitchFamily="18" charset="0"/>
            </a:endParaRPr>
          </a:p>
        </p:txBody>
      </p:sp>
      <p:sp>
        <p:nvSpPr>
          <p:cNvPr id="191" name="Google Shape;191;p32"/>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GB">
                <a:latin typeface="Times New Roman" panose="02020603050405020304" pitchFamily="18" charset="0"/>
                <a:cs typeface="Times New Roman" panose="02020603050405020304" pitchFamily="18" charset="0"/>
              </a:rPr>
              <a:t>ALT - alternate base(s): Comma separated list of alternate non-reference alleles. These alleles do not have to be called in any of the samples. Options are base Strings made up of the bases A,C,G,T,N,*, (case insensitive) or an angle-bracketed ID String (“”) or a breakend replacement string as described in the section on breakends. </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228647"/>
            <a:ext cx="4495800" cy="505267"/>
          </a:xfrm>
          <a:prstGeom prst="rect">
            <a:avLst/>
          </a:prstGeom>
        </p:spPr>
        <p:txBody>
          <a:bodyPr vert="horz" wrap="square" lIns="0" tIns="12700" rIns="0" bIns="0" rtlCol="0">
            <a:spAutoFit/>
          </a:bodyPr>
          <a:lstStyle/>
          <a:p>
            <a:pPr marL="12700">
              <a:lnSpc>
                <a:spcPct val="100000"/>
              </a:lnSpc>
              <a:spcBef>
                <a:spcPts val="100"/>
              </a:spcBef>
            </a:pPr>
            <a:r>
              <a:rPr lang="en-US" sz="3200" spc="35" dirty="0" err="1">
                <a:latin typeface="+mn-lt"/>
              </a:rPr>
              <a:t>FastA</a:t>
            </a:r>
            <a:r>
              <a:rPr lang="en-US" sz="3200" spc="35" dirty="0">
                <a:latin typeface="+mn-lt"/>
              </a:rPr>
              <a:t> Format:</a:t>
            </a:r>
            <a:endParaRPr sz="3200" dirty="0">
              <a:latin typeface="+mn-lt"/>
            </a:endParaRPr>
          </a:p>
        </p:txBody>
      </p:sp>
      <p:sp>
        <p:nvSpPr>
          <p:cNvPr id="3" name="object 3"/>
          <p:cNvSpPr txBox="1"/>
          <p:nvPr/>
        </p:nvSpPr>
        <p:spPr>
          <a:xfrm>
            <a:off x="433650" y="1850004"/>
            <a:ext cx="8024549" cy="3115595"/>
          </a:xfrm>
          <a:prstGeom prst="rect">
            <a:avLst/>
          </a:prstGeom>
        </p:spPr>
        <p:txBody>
          <a:bodyPr vert="horz" wrap="square" lIns="0" tIns="52704" rIns="0" bIns="0" rtlCol="0">
            <a:spAutoFit/>
          </a:bodyPr>
          <a:lstStyle/>
          <a:p>
            <a:pPr marL="379095" indent="-367030">
              <a:lnSpc>
                <a:spcPct val="100000"/>
              </a:lnSpc>
              <a:spcBef>
                <a:spcPts val="315"/>
              </a:spcBef>
              <a:buChar char="●"/>
              <a:tabLst>
                <a:tab pos="379095" algn="l"/>
                <a:tab pos="379730" algn="l"/>
              </a:tabLst>
            </a:pPr>
            <a:r>
              <a:rPr lang="en-US" b="0" i="0" dirty="0" err="1">
                <a:solidFill>
                  <a:srgbClr val="333333"/>
                </a:solidFill>
                <a:effectLst/>
                <a:latin typeface="Noto Serif"/>
              </a:rPr>
              <a:t>FastA</a:t>
            </a:r>
            <a:r>
              <a:rPr lang="en-US" b="0" i="0" dirty="0">
                <a:solidFill>
                  <a:srgbClr val="333333"/>
                </a:solidFill>
                <a:effectLst/>
                <a:latin typeface="Noto Serif"/>
              </a:rPr>
              <a:t> format is the most basic sequence format and is accepted by almost all sequence analysis program.</a:t>
            </a:r>
          </a:p>
          <a:p>
            <a:pPr marL="379095" indent="-367030">
              <a:lnSpc>
                <a:spcPct val="100000"/>
              </a:lnSpc>
              <a:spcBef>
                <a:spcPts val="315"/>
              </a:spcBef>
              <a:buChar char="●"/>
              <a:tabLst>
                <a:tab pos="379095" algn="l"/>
                <a:tab pos="379730" algn="l"/>
              </a:tabLst>
            </a:pPr>
            <a:r>
              <a:rPr lang="en-US" b="0" i="0" dirty="0">
                <a:solidFill>
                  <a:srgbClr val="333333"/>
                </a:solidFill>
                <a:effectLst/>
                <a:latin typeface="Noto Serif"/>
              </a:rPr>
              <a:t> </a:t>
            </a:r>
            <a:r>
              <a:rPr lang="en-US" dirty="0" err="1">
                <a:solidFill>
                  <a:srgbClr val="333333"/>
                </a:solidFill>
                <a:latin typeface="Noto Serif"/>
              </a:rPr>
              <a:t>FastA</a:t>
            </a:r>
            <a:r>
              <a:rPr lang="en-US" dirty="0">
                <a:solidFill>
                  <a:srgbClr val="333333"/>
                </a:solidFill>
                <a:latin typeface="Noto Serif"/>
              </a:rPr>
              <a:t> format </a:t>
            </a:r>
            <a:r>
              <a:rPr lang="en-US" b="0" i="0" dirty="0">
                <a:solidFill>
                  <a:srgbClr val="333333"/>
                </a:solidFill>
                <a:effectLst/>
                <a:latin typeface="Noto Serif"/>
              </a:rPr>
              <a:t>sequence consists of two lines:</a:t>
            </a:r>
          </a:p>
          <a:p>
            <a:pPr marL="342900" indent="-342900" algn="l" fontAlgn="base">
              <a:buFont typeface="+mj-lt"/>
              <a:buAutoNum type="arabicPeriod"/>
            </a:pPr>
            <a:r>
              <a:rPr lang="en-US" b="0" i="0" dirty="0">
                <a:solidFill>
                  <a:srgbClr val="333333"/>
                </a:solidFill>
                <a:effectLst/>
                <a:latin typeface="inherit"/>
              </a:rPr>
              <a:t>The first is the sequence header, which always starts with a ‘&gt;’</a:t>
            </a:r>
          </a:p>
          <a:p>
            <a:pPr marL="742950" lvl="1" indent="-285750" algn="l" fontAlgn="base">
              <a:buFont typeface="Wingdings" panose="05000000000000000000" pitchFamily="2" charset="2"/>
              <a:buChar char="§"/>
            </a:pPr>
            <a:r>
              <a:rPr lang="en-US" b="0" i="0" dirty="0">
                <a:solidFill>
                  <a:srgbClr val="333333"/>
                </a:solidFill>
                <a:effectLst/>
                <a:latin typeface="inherit"/>
              </a:rPr>
              <a:t>First line begins with ‘&gt;’ to the first whitespace is considered the sequence identifier. Everything after that is considered the sequence description (this can be metadata, machine serial number, read orientation, etc.)</a:t>
            </a:r>
          </a:p>
          <a:p>
            <a:pPr algn="l" fontAlgn="base">
              <a:buFont typeface="+mj-lt"/>
              <a:buAutoNum type="arabicPeriod"/>
            </a:pPr>
            <a:r>
              <a:rPr lang="en-US" b="0" i="0" dirty="0">
                <a:solidFill>
                  <a:srgbClr val="333333"/>
                </a:solidFill>
                <a:effectLst/>
                <a:latin typeface="inherit"/>
              </a:rPr>
              <a:t>The sequence itself</a:t>
            </a:r>
          </a:p>
          <a:p>
            <a:pPr marL="742950" lvl="1" indent="-285750" algn="l" fontAlgn="base">
              <a:buFont typeface="Wingdings" panose="05000000000000000000" pitchFamily="2" charset="2"/>
              <a:buChar char="§"/>
            </a:pPr>
            <a:r>
              <a:rPr lang="en-US" b="0" i="0" dirty="0">
                <a:solidFill>
                  <a:srgbClr val="333333"/>
                </a:solidFill>
                <a:effectLst/>
                <a:latin typeface="inherit"/>
              </a:rPr>
              <a:t>Note that the sequence can span multiple lines, depending on the length of the sequence.</a:t>
            </a:r>
          </a:p>
          <a:p>
            <a:pPr marL="499744" lvl="1">
              <a:lnSpc>
                <a:spcPct val="100000"/>
              </a:lnSpc>
              <a:spcBef>
                <a:spcPts val="330"/>
              </a:spcBef>
              <a:tabLst>
                <a:tab pos="836294" algn="l"/>
                <a:tab pos="836930" algn="l"/>
              </a:tabLst>
            </a:pPr>
            <a:endParaRPr sz="14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838200" y="1145525"/>
            <a:ext cx="8520600" cy="572700"/>
          </a:xfrm>
          <a:prstGeom prst="rect">
            <a:avLst/>
          </a:prstGeom>
        </p:spPr>
        <p:txBody>
          <a:bodyPr spcFirstLastPara="1" vert="horz" wrap="square" lIns="91425" tIns="91425" rIns="91425" bIns="91425" rtlCol="0" anchor="t" anchorCtr="0">
            <a:noAutofit/>
          </a:bodyPr>
          <a:lstStyle/>
          <a:p>
            <a:r>
              <a:rPr lang="en-GB" sz="3200" dirty="0">
                <a:latin typeface="Times New Roman" panose="02020603050405020304" pitchFamily="18" charset="0"/>
                <a:cs typeface="Times New Roman" panose="02020603050405020304" pitchFamily="18" charset="0"/>
              </a:rPr>
              <a:t>6. QUAL</a:t>
            </a:r>
            <a:endParaRPr sz="3200" dirty="0">
              <a:latin typeface="Times New Roman" panose="02020603050405020304" pitchFamily="18" charset="0"/>
              <a:cs typeface="Times New Roman" panose="02020603050405020304" pitchFamily="18" charset="0"/>
            </a:endParaRPr>
          </a:p>
        </p:txBody>
      </p:sp>
      <p:sp>
        <p:nvSpPr>
          <p:cNvPr id="197" name="Google Shape;197;p33"/>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GB">
                <a:latin typeface="Times New Roman" panose="02020603050405020304" pitchFamily="18" charset="0"/>
                <a:cs typeface="Times New Roman" panose="02020603050405020304" pitchFamily="18" charset="0"/>
              </a:rPr>
              <a:t>QUAL - quality: Phred-scaled quality score for the assertion made in ALT. i.e. −10log10 prob(call in ALT is wrong). If ALT is ‘.’ (no variant) then this is −10log10 prob(variant), and if ALT is not ‘.’ this is −10log10 prob(no variant). If unknown, the missing value should be specified. (Numeric) </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838200" y="1145525"/>
            <a:ext cx="8520600" cy="572700"/>
          </a:xfrm>
          <a:prstGeom prst="rect">
            <a:avLst/>
          </a:prstGeom>
        </p:spPr>
        <p:txBody>
          <a:bodyPr spcFirstLastPara="1" vert="horz" wrap="square" lIns="91425" tIns="91425" rIns="91425" bIns="91425" rtlCol="0" anchor="t" anchorCtr="0">
            <a:noAutofit/>
          </a:bodyPr>
          <a:lstStyle/>
          <a:p>
            <a:r>
              <a:rPr lang="en-GB" sz="3200" dirty="0">
                <a:latin typeface="Times New Roman" panose="02020603050405020304" pitchFamily="18" charset="0"/>
                <a:cs typeface="Times New Roman" panose="02020603050405020304" pitchFamily="18" charset="0"/>
              </a:rPr>
              <a:t>7. FILTER</a:t>
            </a:r>
            <a:endParaRPr sz="3200" dirty="0">
              <a:latin typeface="Times New Roman" panose="02020603050405020304" pitchFamily="18" charset="0"/>
              <a:cs typeface="Times New Roman" panose="02020603050405020304" pitchFamily="18" charset="0"/>
            </a:endParaRPr>
          </a:p>
        </p:txBody>
      </p:sp>
      <p:sp>
        <p:nvSpPr>
          <p:cNvPr id="203" name="Google Shape;203;p34"/>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GB" sz="1800" dirty="0">
                <a:latin typeface="Times New Roman" panose="02020603050405020304" pitchFamily="18" charset="0"/>
                <a:cs typeface="Times New Roman" panose="02020603050405020304" pitchFamily="18" charset="0"/>
              </a:rPr>
              <a:t> FILTER - filter status: PASS if this position has passed all filters, i.e., a call is made at this position. Otherwise, if the site has not passed all filters, a semicolon-separated list of codes for filters that fail. e.g. “q10;s50” might indicate that at this site the quality is below 10 and the number of samples with data is below 50% of the total number of samples. ‘0’ is reserved and should not be used as a filter String. If filters have not been applied, then this field should be set to the missing value. (String, no white-space or semi-colons permitted) </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62464" y="1285103"/>
            <a:ext cx="8469835" cy="589872"/>
          </a:xfrm>
          <a:prstGeom prst="rect">
            <a:avLst/>
          </a:prstGeom>
        </p:spPr>
        <p:txBody>
          <a:bodyPr spcFirstLastPara="1" vert="horz" wrap="square" lIns="91425" tIns="91425" rIns="91425" bIns="91425" rtlCol="0" anchor="t" anchorCtr="0">
            <a:noAutofit/>
          </a:bodyPr>
          <a:lstStyle/>
          <a:p>
            <a:r>
              <a:rPr lang="en-GB" sz="3200" dirty="0">
                <a:latin typeface="Times New Roman" panose="02020603050405020304" pitchFamily="18" charset="0"/>
                <a:cs typeface="Times New Roman" panose="02020603050405020304" pitchFamily="18" charset="0"/>
              </a:rPr>
              <a:t>8. INFO</a:t>
            </a:r>
            <a:endParaRPr sz="3200" dirty="0">
              <a:latin typeface="Times New Roman" panose="02020603050405020304" pitchFamily="18" charset="0"/>
              <a:cs typeface="Times New Roman" panose="02020603050405020304" pitchFamily="18" charset="0"/>
            </a:endParaRPr>
          </a:p>
        </p:txBody>
      </p:sp>
      <p:sp>
        <p:nvSpPr>
          <p:cNvPr id="209" name="Google Shape;209;p35"/>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GB">
                <a:latin typeface="Times New Roman" panose="02020603050405020304" pitchFamily="18" charset="0"/>
                <a:cs typeface="Times New Roman" panose="02020603050405020304" pitchFamily="18" charset="0"/>
              </a:rPr>
              <a:t>INFO - additional information: (String, no white-space, semi-colons, or equals-signs permitted; commas are permitted only as delimiters for lists of values) INFO fields are encoded as a semicolon-separated series of short keys with optional values in the format: =[,data]. Arbitrary keys are permitted, although the following sub-fields are reserved (albeit optional):</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311700" y="977384"/>
            <a:ext cx="8520600" cy="572700"/>
          </a:xfrm>
          <a:prstGeom prst="rect">
            <a:avLst/>
          </a:prstGeom>
        </p:spPr>
        <p:txBody>
          <a:bodyPr spcFirstLastPara="1" vert="horz" wrap="square" lIns="91425" tIns="91425" rIns="91425" bIns="91425" rtlCol="0" anchor="t" anchorCtr="0">
            <a:noAutofit/>
          </a:bodyPr>
          <a:lstStyle/>
          <a:p>
            <a:r>
              <a:rPr lang="en-GB" dirty="0"/>
              <a:t>Example of VCF file</a:t>
            </a:r>
            <a:endParaRPr dirty="0"/>
          </a:p>
        </p:txBody>
      </p:sp>
      <p:sp>
        <p:nvSpPr>
          <p:cNvPr id="215" name="Google Shape;215;p36"/>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marL="0" indent="0">
              <a:spcAft>
                <a:spcPts val="1600"/>
              </a:spcAft>
              <a:buNone/>
            </a:pPr>
            <a:endParaRPr/>
          </a:p>
        </p:txBody>
      </p:sp>
      <p:pic>
        <p:nvPicPr>
          <p:cNvPr id="216" name="Google Shape;216;p36"/>
          <p:cNvPicPr preferRelativeResize="0"/>
          <p:nvPr/>
        </p:nvPicPr>
        <p:blipFill>
          <a:blip r:embed="rId3">
            <a:alphaModFix/>
          </a:blip>
          <a:stretch>
            <a:fillRect/>
          </a:stretch>
        </p:blipFill>
        <p:spPr>
          <a:xfrm>
            <a:off x="170506" y="2009725"/>
            <a:ext cx="8969375" cy="3316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238076" y="990600"/>
            <a:ext cx="8520600" cy="572700"/>
          </a:xfrm>
          <a:prstGeom prst="rect">
            <a:avLst/>
          </a:prstGeom>
        </p:spPr>
        <p:txBody>
          <a:bodyPr spcFirstLastPara="1" vert="horz" wrap="square" lIns="91425" tIns="91425" rIns="91425" bIns="91425" rtlCol="0" anchor="t" anchorCtr="0">
            <a:noAutofit/>
          </a:bodyPr>
          <a:lstStyle/>
          <a:p>
            <a:r>
              <a:rPr lang="en-GB" sz="3200" dirty="0"/>
              <a:t>Example 1 (Small insertion)</a:t>
            </a:r>
            <a:endParaRPr sz="3200" dirty="0"/>
          </a:p>
        </p:txBody>
      </p:sp>
      <p:sp>
        <p:nvSpPr>
          <p:cNvPr id="222" name="Google Shape;222;p37"/>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marL="0" indent="0">
              <a:spcAft>
                <a:spcPts val="1600"/>
              </a:spcAft>
              <a:buNone/>
            </a:pPr>
            <a:endParaRPr/>
          </a:p>
        </p:txBody>
      </p:sp>
      <p:pic>
        <p:nvPicPr>
          <p:cNvPr id="223" name="Google Shape;223;p37"/>
          <p:cNvPicPr preferRelativeResize="0"/>
          <p:nvPr/>
        </p:nvPicPr>
        <p:blipFill>
          <a:blip r:embed="rId3">
            <a:alphaModFix/>
          </a:blip>
          <a:stretch>
            <a:fillRect/>
          </a:stretch>
        </p:blipFill>
        <p:spPr>
          <a:xfrm>
            <a:off x="238076" y="3714700"/>
            <a:ext cx="8301075" cy="1473674"/>
          </a:xfrm>
          <a:prstGeom prst="rect">
            <a:avLst/>
          </a:prstGeom>
          <a:noFill/>
          <a:ln>
            <a:noFill/>
          </a:ln>
        </p:spPr>
      </p:pic>
      <p:pic>
        <p:nvPicPr>
          <p:cNvPr id="224" name="Google Shape;224;p37"/>
          <p:cNvPicPr preferRelativeResize="0"/>
          <p:nvPr/>
        </p:nvPicPr>
        <p:blipFill>
          <a:blip r:embed="rId4">
            <a:alphaModFix/>
          </a:blip>
          <a:stretch>
            <a:fillRect/>
          </a:stretch>
        </p:blipFill>
        <p:spPr>
          <a:xfrm>
            <a:off x="376226" y="2009714"/>
            <a:ext cx="8391525" cy="1704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311700" y="990600"/>
            <a:ext cx="8520600" cy="572700"/>
          </a:xfrm>
          <a:prstGeom prst="rect">
            <a:avLst/>
          </a:prstGeom>
        </p:spPr>
        <p:txBody>
          <a:bodyPr spcFirstLastPara="1" vert="horz" wrap="square" lIns="91425" tIns="91425" rIns="91425" bIns="91425" rtlCol="0" anchor="t" anchorCtr="0">
            <a:noAutofit/>
          </a:bodyPr>
          <a:lstStyle/>
          <a:p>
            <a:r>
              <a:rPr lang="en-GB" sz="3200" dirty="0"/>
              <a:t>Example 2 (Small insertion)</a:t>
            </a:r>
            <a:endParaRPr sz="3200" dirty="0"/>
          </a:p>
        </p:txBody>
      </p:sp>
      <p:pic>
        <p:nvPicPr>
          <p:cNvPr id="230" name="Google Shape;230;p38"/>
          <p:cNvPicPr preferRelativeResize="0"/>
          <p:nvPr/>
        </p:nvPicPr>
        <p:blipFill>
          <a:blip r:embed="rId3">
            <a:alphaModFix/>
          </a:blip>
          <a:stretch>
            <a:fillRect/>
          </a:stretch>
        </p:blipFill>
        <p:spPr>
          <a:xfrm>
            <a:off x="681026" y="2002314"/>
            <a:ext cx="7653625" cy="1061225"/>
          </a:xfrm>
          <a:prstGeom prst="rect">
            <a:avLst/>
          </a:prstGeom>
          <a:noFill/>
          <a:ln>
            <a:noFill/>
          </a:ln>
        </p:spPr>
      </p:pic>
      <p:pic>
        <p:nvPicPr>
          <p:cNvPr id="231" name="Google Shape;231;p38"/>
          <p:cNvPicPr preferRelativeResize="0"/>
          <p:nvPr/>
        </p:nvPicPr>
        <p:blipFill>
          <a:blip r:embed="rId4">
            <a:alphaModFix/>
          </a:blip>
          <a:stretch>
            <a:fillRect/>
          </a:stretch>
        </p:blipFill>
        <p:spPr>
          <a:xfrm>
            <a:off x="533400" y="3190875"/>
            <a:ext cx="7542500" cy="7028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232450" y="1079438"/>
            <a:ext cx="8520600" cy="572700"/>
          </a:xfrm>
          <a:prstGeom prst="rect">
            <a:avLst/>
          </a:prstGeom>
        </p:spPr>
        <p:txBody>
          <a:bodyPr spcFirstLastPara="1" vert="horz" wrap="square" lIns="91425" tIns="91425" rIns="91425" bIns="91425" rtlCol="0" anchor="t" anchorCtr="0">
            <a:noAutofit/>
          </a:bodyPr>
          <a:lstStyle/>
          <a:p>
            <a:r>
              <a:rPr lang="en-GB" sz="3200" dirty="0"/>
              <a:t>Example 3</a:t>
            </a:r>
            <a:endParaRPr sz="3200" dirty="0"/>
          </a:p>
        </p:txBody>
      </p:sp>
      <p:pic>
        <p:nvPicPr>
          <p:cNvPr id="237" name="Google Shape;237;p39"/>
          <p:cNvPicPr preferRelativeResize="0"/>
          <p:nvPr/>
        </p:nvPicPr>
        <p:blipFill>
          <a:blip r:embed="rId3">
            <a:alphaModFix/>
          </a:blip>
          <a:stretch>
            <a:fillRect/>
          </a:stretch>
        </p:blipFill>
        <p:spPr>
          <a:xfrm>
            <a:off x="376350" y="1874975"/>
            <a:ext cx="8687676" cy="1107100"/>
          </a:xfrm>
          <a:prstGeom prst="rect">
            <a:avLst/>
          </a:prstGeom>
          <a:noFill/>
          <a:ln>
            <a:noFill/>
          </a:ln>
        </p:spPr>
      </p:pic>
      <p:pic>
        <p:nvPicPr>
          <p:cNvPr id="238" name="Google Shape;238;p39"/>
          <p:cNvPicPr preferRelativeResize="0"/>
          <p:nvPr/>
        </p:nvPicPr>
        <p:blipFill>
          <a:blip r:embed="rId4">
            <a:alphaModFix/>
          </a:blip>
          <a:stretch>
            <a:fillRect/>
          </a:stretch>
        </p:blipFill>
        <p:spPr>
          <a:xfrm>
            <a:off x="311701" y="3063900"/>
            <a:ext cx="8047843" cy="2713876"/>
          </a:xfrm>
          <a:prstGeom prst="rect">
            <a:avLst/>
          </a:prstGeom>
          <a:noFill/>
          <a:ln>
            <a:noFill/>
          </a:ln>
        </p:spPr>
      </p:pic>
      <p:sp>
        <p:nvSpPr>
          <p:cNvPr id="239" name="Google Shape;239;p39"/>
          <p:cNvSpPr/>
          <p:nvPr/>
        </p:nvSpPr>
        <p:spPr>
          <a:xfrm>
            <a:off x="337150" y="2002000"/>
            <a:ext cx="8311200" cy="195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0" name="Google Shape;240;p39"/>
          <p:cNvSpPr/>
          <p:nvPr/>
        </p:nvSpPr>
        <p:spPr>
          <a:xfrm>
            <a:off x="416400" y="3352800"/>
            <a:ext cx="8311200" cy="499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309642" y="1001786"/>
            <a:ext cx="8520600" cy="572700"/>
          </a:xfrm>
          <a:prstGeom prst="rect">
            <a:avLst/>
          </a:prstGeom>
        </p:spPr>
        <p:txBody>
          <a:bodyPr spcFirstLastPara="1" vert="horz" wrap="square" lIns="91425" tIns="91425" rIns="91425" bIns="91425" rtlCol="0" anchor="t" anchorCtr="0">
            <a:noAutofit/>
          </a:bodyPr>
          <a:lstStyle/>
          <a:p>
            <a:r>
              <a:rPr lang="en-GB" sz="3200" dirty="0"/>
              <a:t>Example 3</a:t>
            </a:r>
            <a:endParaRPr sz="3200" dirty="0"/>
          </a:p>
        </p:txBody>
      </p:sp>
      <p:pic>
        <p:nvPicPr>
          <p:cNvPr id="246" name="Google Shape;246;p40"/>
          <p:cNvPicPr preferRelativeResize="0"/>
          <p:nvPr/>
        </p:nvPicPr>
        <p:blipFill>
          <a:blip r:embed="rId3">
            <a:alphaModFix/>
          </a:blip>
          <a:stretch>
            <a:fillRect/>
          </a:stretch>
        </p:blipFill>
        <p:spPr>
          <a:xfrm>
            <a:off x="376350" y="1874975"/>
            <a:ext cx="8687676" cy="1107100"/>
          </a:xfrm>
          <a:prstGeom prst="rect">
            <a:avLst/>
          </a:prstGeom>
          <a:noFill/>
          <a:ln>
            <a:noFill/>
          </a:ln>
        </p:spPr>
      </p:pic>
      <p:pic>
        <p:nvPicPr>
          <p:cNvPr id="247" name="Google Shape;247;p40"/>
          <p:cNvPicPr preferRelativeResize="0"/>
          <p:nvPr/>
        </p:nvPicPr>
        <p:blipFill>
          <a:blip r:embed="rId4">
            <a:alphaModFix/>
          </a:blip>
          <a:stretch>
            <a:fillRect/>
          </a:stretch>
        </p:blipFill>
        <p:spPr>
          <a:xfrm>
            <a:off x="311701" y="3063900"/>
            <a:ext cx="8047843" cy="2713876"/>
          </a:xfrm>
          <a:prstGeom prst="rect">
            <a:avLst/>
          </a:prstGeom>
          <a:noFill/>
          <a:ln>
            <a:noFill/>
          </a:ln>
        </p:spPr>
      </p:pic>
      <p:sp>
        <p:nvSpPr>
          <p:cNvPr id="248" name="Google Shape;248;p40"/>
          <p:cNvSpPr/>
          <p:nvPr/>
        </p:nvSpPr>
        <p:spPr>
          <a:xfrm>
            <a:off x="337150" y="2154400"/>
            <a:ext cx="8311200" cy="195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9" name="Google Shape;249;p40"/>
          <p:cNvSpPr/>
          <p:nvPr/>
        </p:nvSpPr>
        <p:spPr>
          <a:xfrm>
            <a:off x="416400" y="3907275"/>
            <a:ext cx="8311200" cy="249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992849"/>
            <a:ext cx="8520600" cy="572700"/>
          </a:xfrm>
          <a:prstGeom prst="rect">
            <a:avLst/>
          </a:prstGeom>
        </p:spPr>
        <p:txBody>
          <a:bodyPr spcFirstLastPara="1" vert="horz" wrap="square" lIns="91425" tIns="91425" rIns="91425" bIns="91425" rtlCol="0" anchor="t" anchorCtr="0">
            <a:noAutofit/>
          </a:bodyPr>
          <a:lstStyle/>
          <a:p>
            <a:r>
              <a:rPr lang="en-GB" sz="3200" dirty="0"/>
              <a:t>Example 3</a:t>
            </a:r>
            <a:endParaRPr sz="3200" dirty="0"/>
          </a:p>
        </p:txBody>
      </p:sp>
      <p:pic>
        <p:nvPicPr>
          <p:cNvPr id="255" name="Google Shape;255;p41"/>
          <p:cNvPicPr preferRelativeResize="0"/>
          <p:nvPr/>
        </p:nvPicPr>
        <p:blipFill>
          <a:blip r:embed="rId3">
            <a:alphaModFix/>
          </a:blip>
          <a:stretch>
            <a:fillRect/>
          </a:stretch>
        </p:blipFill>
        <p:spPr>
          <a:xfrm>
            <a:off x="376350" y="1874975"/>
            <a:ext cx="8687676" cy="1107100"/>
          </a:xfrm>
          <a:prstGeom prst="rect">
            <a:avLst/>
          </a:prstGeom>
          <a:noFill/>
          <a:ln>
            <a:noFill/>
          </a:ln>
        </p:spPr>
      </p:pic>
      <p:pic>
        <p:nvPicPr>
          <p:cNvPr id="256" name="Google Shape;256;p41"/>
          <p:cNvPicPr preferRelativeResize="0"/>
          <p:nvPr/>
        </p:nvPicPr>
        <p:blipFill>
          <a:blip r:embed="rId4">
            <a:alphaModFix/>
          </a:blip>
          <a:stretch>
            <a:fillRect/>
          </a:stretch>
        </p:blipFill>
        <p:spPr>
          <a:xfrm>
            <a:off x="311701" y="3063900"/>
            <a:ext cx="8047843" cy="2713876"/>
          </a:xfrm>
          <a:prstGeom prst="rect">
            <a:avLst/>
          </a:prstGeom>
          <a:noFill/>
          <a:ln>
            <a:noFill/>
          </a:ln>
        </p:spPr>
      </p:pic>
      <p:sp>
        <p:nvSpPr>
          <p:cNvPr id="257" name="Google Shape;257;p41"/>
          <p:cNvSpPr/>
          <p:nvPr/>
        </p:nvSpPr>
        <p:spPr>
          <a:xfrm>
            <a:off x="337150" y="2306800"/>
            <a:ext cx="8311200" cy="195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58" name="Google Shape;258;p41"/>
          <p:cNvSpPr/>
          <p:nvPr/>
        </p:nvSpPr>
        <p:spPr>
          <a:xfrm>
            <a:off x="416400" y="4189550"/>
            <a:ext cx="8311200" cy="272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2"/>
          <p:cNvSpPr txBox="1">
            <a:spLocks noGrp="1"/>
          </p:cNvSpPr>
          <p:nvPr>
            <p:ph type="title"/>
          </p:nvPr>
        </p:nvSpPr>
        <p:spPr>
          <a:xfrm>
            <a:off x="682402" y="1029598"/>
            <a:ext cx="8461598" cy="551775"/>
          </a:xfrm>
          <a:prstGeom prst="rect">
            <a:avLst/>
          </a:prstGeom>
        </p:spPr>
        <p:txBody>
          <a:bodyPr spcFirstLastPara="1" vert="horz" wrap="square" lIns="91425" tIns="91425" rIns="91425" bIns="91425" rtlCol="0" anchor="t" anchorCtr="0">
            <a:noAutofit/>
          </a:bodyPr>
          <a:lstStyle/>
          <a:p>
            <a:r>
              <a:rPr lang="en-GB" sz="3200" dirty="0"/>
              <a:t>Example 3</a:t>
            </a:r>
            <a:endParaRPr sz="3200" dirty="0"/>
          </a:p>
        </p:txBody>
      </p:sp>
      <p:pic>
        <p:nvPicPr>
          <p:cNvPr id="264" name="Google Shape;264;p42"/>
          <p:cNvPicPr preferRelativeResize="0"/>
          <p:nvPr/>
        </p:nvPicPr>
        <p:blipFill>
          <a:blip r:embed="rId3">
            <a:alphaModFix/>
          </a:blip>
          <a:stretch>
            <a:fillRect/>
          </a:stretch>
        </p:blipFill>
        <p:spPr>
          <a:xfrm>
            <a:off x="376350" y="1874975"/>
            <a:ext cx="8687676" cy="1107100"/>
          </a:xfrm>
          <a:prstGeom prst="rect">
            <a:avLst/>
          </a:prstGeom>
          <a:noFill/>
          <a:ln>
            <a:noFill/>
          </a:ln>
        </p:spPr>
      </p:pic>
      <p:pic>
        <p:nvPicPr>
          <p:cNvPr id="265" name="Google Shape;265;p42"/>
          <p:cNvPicPr preferRelativeResize="0"/>
          <p:nvPr/>
        </p:nvPicPr>
        <p:blipFill>
          <a:blip r:embed="rId4">
            <a:alphaModFix/>
          </a:blip>
          <a:stretch>
            <a:fillRect/>
          </a:stretch>
        </p:blipFill>
        <p:spPr>
          <a:xfrm>
            <a:off x="311701" y="3063900"/>
            <a:ext cx="8047843" cy="2713876"/>
          </a:xfrm>
          <a:prstGeom prst="rect">
            <a:avLst/>
          </a:prstGeom>
          <a:noFill/>
          <a:ln>
            <a:noFill/>
          </a:ln>
        </p:spPr>
      </p:pic>
      <p:sp>
        <p:nvSpPr>
          <p:cNvPr id="266" name="Google Shape;266;p42"/>
          <p:cNvSpPr/>
          <p:nvPr/>
        </p:nvSpPr>
        <p:spPr>
          <a:xfrm>
            <a:off x="337150" y="2459200"/>
            <a:ext cx="8311200" cy="195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7" name="Google Shape;267;p42"/>
          <p:cNvSpPr/>
          <p:nvPr/>
        </p:nvSpPr>
        <p:spPr>
          <a:xfrm>
            <a:off x="416400" y="4503175"/>
            <a:ext cx="8311200" cy="263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99ED-86E4-47D5-8A17-DD2EF50313A3}"/>
              </a:ext>
            </a:extLst>
          </p:cNvPr>
          <p:cNvSpPr>
            <a:spLocks noGrp="1"/>
          </p:cNvSpPr>
          <p:nvPr>
            <p:ph type="title"/>
          </p:nvPr>
        </p:nvSpPr>
        <p:spPr/>
        <p:txBody>
          <a:bodyPr/>
          <a:lstStyle/>
          <a:p>
            <a:br>
              <a:rPr lang="en-US" dirty="0"/>
            </a:br>
            <a:endParaRPr lang="en-IN" dirty="0"/>
          </a:p>
        </p:txBody>
      </p:sp>
      <p:sp>
        <p:nvSpPr>
          <p:cNvPr id="4" name="object 4">
            <a:extLst>
              <a:ext uri="{FF2B5EF4-FFF2-40B4-BE49-F238E27FC236}">
                <a16:creationId xmlns:a16="http://schemas.microsoft.com/office/drawing/2014/main" id="{61DEE346-8B5D-4E50-899A-CFB9164D89A9}"/>
              </a:ext>
            </a:extLst>
          </p:cNvPr>
          <p:cNvSpPr>
            <a:spLocks noGrp="1"/>
          </p:cNvSpPr>
          <p:nvPr>
            <p:ph idx="1"/>
          </p:nvPr>
        </p:nvSpPr>
        <p:spPr>
          <a:xfrm>
            <a:off x="990600" y="1828800"/>
            <a:ext cx="7543800" cy="4022725"/>
          </a:xfrm>
          <a:prstGeom prst="rect">
            <a:avLst/>
          </a:prstGeom>
          <a:blipFill>
            <a:blip r:embed="rId2" cstate="print"/>
            <a:stretch>
              <a:fillRect/>
            </a:stretch>
          </a:blip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p:txBody>
      </p:sp>
      <p:sp>
        <p:nvSpPr>
          <p:cNvPr id="6" name="TextBox 5">
            <a:extLst>
              <a:ext uri="{FF2B5EF4-FFF2-40B4-BE49-F238E27FC236}">
                <a16:creationId xmlns:a16="http://schemas.microsoft.com/office/drawing/2014/main" id="{233049CC-502E-4D7D-B2C9-FA80927D7E1E}"/>
              </a:ext>
            </a:extLst>
          </p:cNvPr>
          <p:cNvSpPr txBox="1"/>
          <p:nvPr/>
        </p:nvSpPr>
        <p:spPr>
          <a:xfrm>
            <a:off x="807720" y="1235869"/>
            <a:ext cx="4572000" cy="584775"/>
          </a:xfrm>
          <a:prstGeom prst="rect">
            <a:avLst/>
          </a:prstGeom>
          <a:noFill/>
        </p:spPr>
        <p:txBody>
          <a:bodyPr wrap="square">
            <a:spAutoFit/>
          </a:bodyPr>
          <a:lstStyle/>
          <a:p>
            <a:r>
              <a:rPr lang="en-US" sz="3200" spc="35" dirty="0" err="1">
                <a:latin typeface="+mn-lt"/>
              </a:rPr>
              <a:t>FastA</a:t>
            </a:r>
            <a:r>
              <a:rPr lang="en-US" sz="3200" spc="35" dirty="0">
                <a:latin typeface="+mn-lt"/>
              </a:rPr>
              <a:t> Format</a:t>
            </a:r>
            <a:endParaRPr lang="en-IN" sz="3200" dirty="0"/>
          </a:p>
        </p:txBody>
      </p:sp>
    </p:spTree>
    <p:extLst>
      <p:ext uri="{BB962C8B-B14F-4D97-AF65-F5344CB8AC3E}">
        <p14:creationId xmlns:p14="http://schemas.microsoft.com/office/powerpoint/2010/main" val="2487835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3"/>
          <p:cNvSpPr txBox="1">
            <a:spLocks noGrp="1"/>
          </p:cNvSpPr>
          <p:nvPr>
            <p:ph type="title"/>
          </p:nvPr>
        </p:nvSpPr>
        <p:spPr>
          <a:xfrm>
            <a:off x="271650" y="1082283"/>
            <a:ext cx="8520600" cy="572700"/>
          </a:xfrm>
          <a:prstGeom prst="rect">
            <a:avLst/>
          </a:prstGeom>
        </p:spPr>
        <p:txBody>
          <a:bodyPr spcFirstLastPara="1" vert="horz" wrap="square" lIns="91425" tIns="91425" rIns="91425" bIns="91425" rtlCol="0" anchor="t" anchorCtr="0">
            <a:noAutofit/>
          </a:bodyPr>
          <a:lstStyle/>
          <a:p>
            <a:r>
              <a:rPr lang="en-GB" sz="3200" dirty="0"/>
              <a:t>Example 3</a:t>
            </a:r>
            <a:endParaRPr sz="3200" dirty="0"/>
          </a:p>
        </p:txBody>
      </p:sp>
      <p:pic>
        <p:nvPicPr>
          <p:cNvPr id="273" name="Google Shape;273;p43"/>
          <p:cNvPicPr preferRelativeResize="0"/>
          <p:nvPr/>
        </p:nvPicPr>
        <p:blipFill>
          <a:blip r:embed="rId3">
            <a:alphaModFix/>
          </a:blip>
          <a:stretch>
            <a:fillRect/>
          </a:stretch>
        </p:blipFill>
        <p:spPr>
          <a:xfrm>
            <a:off x="376350" y="1874975"/>
            <a:ext cx="8687676" cy="1107100"/>
          </a:xfrm>
          <a:prstGeom prst="rect">
            <a:avLst/>
          </a:prstGeom>
          <a:noFill/>
          <a:ln>
            <a:noFill/>
          </a:ln>
        </p:spPr>
      </p:pic>
      <p:pic>
        <p:nvPicPr>
          <p:cNvPr id="274" name="Google Shape;274;p43"/>
          <p:cNvPicPr preferRelativeResize="0"/>
          <p:nvPr/>
        </p:nvPicPr>
        <p:blipFill>
          <a:blip r:embed="rId4">
            <a:alphaModFix/>
          </a:blip>
          <a:stretch>
            <a:fillRect/>
          </a:stretch>
        </p:blipFill>
        <p:spPr>
          <a:xfrm>
            <a:off x="311701" y="3063900"/>
            <a:ext cx="8047843" cy="2713876"/>
          </a:xfrm>
          <a:prstGeom prst="rect">
            <a:avLst/>
          </a:prstGeom>
          <a:noFill/>
          <a:ln>
            <a:noFill/>
          </a:ln>
        </p:spPr>
      </p:pic>
      <p:sp>
        <p:nvSpPr>
          <p:cNvPr id="275" name="Google Shape;275;p43"/>
          <p:cNvSpPr/>
          <p:nvPr/>
        </p:nvSpPr>
        <p:spPr>
          <a:xfrm>
            <a:off x="337200" y="2640418"/>
            <a:ext cx="8806800" cy="195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 name="Google Shape;276;p43"/>
          <p:cNvSpPr/>
          <p:nvPr/>
        </p:nvSpPr>
        <p:spPr>
          <a:xfrm>
            <a:off x="376350" y="4724925"/>
            <a:ext cx="8311200" cy="499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459888" y="1114243"/>
            <a:ext cx="8520600" cy="572700"/>
          </a:xfrm>
          <a:prstGeom prst="rect">
            <a:avLst/>
          </a:prstGeom>
        </p:spPr>
        <p:txBody>
          <a:bodyPr spcFirstLastPara="1" vert="horz" wrap="square" lIns="91425" tIns="91425" rIns="91425" bIns="91425" rtlCol="0" anchor="t" anchorCtr="0">
            <a:noAutofit/>
          </a:bodyPr>
          <a:lstStyle/>
          <a:p>
            <a:r>
              <a:rPr lang="en-GB" sz="3200" dirty="0"/>
              <a:t>Example 3</a:t>
            </a:r>
            <a:endParaRPr sz="3200" dirty="0"/>
          </a:p>
        </p:txBody>
      </p:sp>
      <p:pic>
        <p:nvPicPr>
          <p:cNvPr id="282" name="Google Shape;282;p44"/>
          <p:cNvPicPr preferRelativeResize="0"/>
          <p:nvPr/>
        </p:nvPicPr>
        <p:blipFill>
          <a:blip r:embed="rId3">
            <a:alphaModFix/>
          </a:blip>
          <a:stretch>
            <a:fillRect/>
          </a:stretch>
        </p:blipFill>
        <p:spPr>
          <a:xfrm>
            <a:off x="376350" y="1874975"/>
            <a:ext cx="8687676" cy="1107100"/>
          </a:xfrm>
          <a:prstGeom prst="rect">
            <a:avLst/>
          </a:prstGeom>
          <a:noFill/>
          <a:ln>
            <a:noFill/>
          </a:ln>
        </p:spPr>
      </p:pic>
      <p:pic>
        <p:nvPicPr>
          <p:cNvPr id="283" name="Google Shape;283;p44"/>
          <p:cNvPicPr preferRelativeResize="0"/>
          <p:nvPr/>
        </p:nvPicPr>
        <p:blipFill>
          <a:blip r:embed="rId4">
            <a:alphaModFix/>
          </a:blip>
          <a:stretch>
            <a:fillRect/>
          </a:stretch>
        </p:blipFill>
        <p:spPr>
          <a:xfrm>
            <a:off x="311701" y="3063900"/>
            <a:ext cx="8047843" cy="2713876"/>
          </a:xfrm>
          <a:prstGeom prst="rect">
            <a:avLst/>
          </a:prstGeom>
          <a:noFill/>
          <a:ln>
            <a:noFill/>
          </a:ln>
        </p:spPr>
      </p:pic>
      <p:sp>
        <p:nvSpPr>
          <p:cNvPr id="284" name="Google Shape;284;p44"/>
          <p:cNvSpPr/>
          <p:nvPr/>
        </p:nvSpPr>
        <p:spPr>
          <a:xfrm>
            <a:off x="337150" y="2764000"/>
            <a:ext cx="8311200" cy="195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5" name="Google Shape;285;p44"/>
          <p:cNvSpPr/>
          <p:nvPr/>
        </p:nvSpPr>
        <p:spPr>
          <a:xfrm>
            <a:off x="416400" y="5257800"/>
            <a:ext cx="8311200" cy="499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5"/>
          <p:cNvSpPr txBox="1">
            <a:spLocks noGrp="1"/>
          </p:cNvSpPr>
          <p:nvPr>
            <p:ph type="title"/>
          </p:nvPr>
        </p:nvSpPr>
        <p:spPr>
          <a:xfrm>
            <a:off x="533400" y="1145525"/>
            <a:ext cx="8520600" cy="572700"/>
          </a:xfrm>
          <a:prstGeom prst="rect">
            <a:avLst/>
          </a:prstGeom>
        </p:spPr>
        <p:txBody>
          <a:bodyPr spcFirstLastPara="1" vert="horz" wrap="square" lIns="91425" tIns="91425" rIns="91425" bIns="91425" rtlCol="0" anchor="t" anchorCtr="0">
            <a:noAutofit/>
          </a:bodyPr>
          <a:lstStyle/>
          <a:p>
            <a:r>
              <a:rPr lang="en-GB" sz="3200" dirty="0">
                <a:latin typeface="Times New Roman" panose="02020603050405020304" pitchFamily="18" charset="0"/>
                <a:cs typeface="Times New Roman" panose="02020603050405020304" pitchFamily="18" charset="0"/>
              </a:rPr>
              <a:t>“SYTYPE=BND”</a:t>
            </a:r>
            <a:endParaRPr sz="3200" dirty="0">
              <a:latin typeface="Times New Roman" panose="02020603050405020304" pitchFamily="18" charset="0"/>
              <a:cs typeface="Times New Roman" panose="02020603050405020304" pitchFamily="18" charset="0"/>
            </a:endParaRPr>
          </a:p>
        </p:txBody>
      </p:sp>
      <p:sp>
        <p:nvSpPr>
          <p:cNvPr id="291" name="Google Shape;291;p45"/>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marL="0" indent="0">
              <a:buNone/>
            </a:pPr>
            <a:r>
              <a:rPr lang="en-GB" sz="1500">
                <a:latin typeface="Times New Roman" panose="02020603050405020304" pitchFamily="18" charset="0"/>
                <a:cs typeface="Times New Roman" panose="02020603050405020304" pitchFamily="18" charset="0"/>
              </a:rPr>
              <a:t>There is one line of VCF (i.e. one record) for each of the two breakends in a novel adjacency. A breakend record is identified with the tag “SYTYPE=BND” in the INFO field. The REF field of a breakend record indicates a base or sequence s of bases beginning at position POS, as in all VCF records. The ALT field of a breakend record indicates a replacement for s. This “breakend replacement” has three parts: </a:t>
            </a:r>
            <a:endParaRPr sz="1500">
              <a:latin typeface="Times New Roman" panose="02020603050405020304" pitchFamily="18" charset="0"/>
              <a:cs typeface="Times New Roman" panose="02020603050405020304" pitchFamily="18" charset="0"/>
            </a:endParaRPr>
          </a:p>
          <a:p>
            <a:pPr indent="-323850">
              <a:spcBef>
                <a:spcPts val="1600"/>
              </a:spcBef>
              <a:buSzPts val="1500"/>
              <a:buAutoNum type="arabicPeriod"/>
            </a:pPr>
            <a:r>
              <a:rPr lang="en-GB" sz="1500">
                <a:latin typeface="Times New Roman" panose="02020603050405020304" pitchFamily="18" charset="0"/>
                <a:cs typeface="Times New Roman" panose="02020603050405020304" pitchFamily="18" charset="0"/>
              </a:rPr>
              <a:t>The string t that replaces places s. The string t may be an extended version of s if some novel bases are inserted during the formation of the novel adjacency. </a:t>
            </a:r>
            <a:endParaRPr sz="1500">
              <a:latin typeface="Times New Roman" panose="02020603050405020304" pitchFamily="18" charset="0"/>
              <a:cs typeface="Times New Roman" panose="02020603050405020304" pitchFamily="18" charset="0"/>
            </a:endParaRPr>
          </a:p>
          <a:p>
            <a:pPr indent="-323850">
              <a:buSzPts val="1500"/>
              <a:buAutoNum type="arabicPeriod"/>
            </a:pPr>
            <a:r>
              <a:rPr lang="en-GB" sz="1500">
                <a:latin typeface="Times New Roman" panose="02020603050405020304" pitchFamily="18" charset="0"/>
                <a:cs typeface="Times New Roman" panose="02020603050405020304" pitchFamily="18" charset="0"/>
              </a:rPr>
              <a:t>The position p of the mate breakend, indicated by a string of the form “chr:pos”. This is the location of the first mapped base in the piece being joined at this novel adjacency. </a:t>
            </a:r>
            <a:endParaRPr sz="1500">
              <a:latin typeface="Times New Roman" panose="02020603050405020304" pitchFamily="18" charset="0"/>
              <a:cs typeface="Times New Roman" panose="02020603050405020304" pitchFamily="18" charset="0"/>
            </a:endParaRPr>
          </a:p>
          <a:p>
            <a:pPr indent="-323850">
              <a:buSzPts val="1500"/>
              <a:buAutoNum type="arabicPeriod"/>
            </a:pPr>
            <a:r>
              <a:rPr lang="en-GB" sz="1500">
                <a:latin typeface="Times New Roman" panose="02020603050405020304" pitchFamily="18" charset="0"/>
                <a:cs typeface="Times New Roman" panose="02020603050405020304" pitchFamily="18" charset="0"/>
              </a:rPr>
              <a:t>The direction that the joined sequence continues in, starting from p. This is indicated by the orientation of square brackets surrounding p.</a:t>
            </a:r>
            <a:endParaRPr sz="150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title"/>
          </p:nvPr>
        </p:nvSpPr>
        <p:spPr>
          <a:xfrm>
            <a:off x="152400" y="960137"/>
            <a:ext cx="8520600" cy="572700"/>
          </a:xfrm>
          <a:prstGeom prst="rect">
            <a:avLst/>
          </a:prstGeom>
        </p:spPr>
        <p:txBody>
          <a:bodyPr spcFirstLastPara="1" vert="horz" wrap="square" lIns="91425" tIns="91425" rIns="91425" bIns="91425" rtlCol="0" anchor="t" anchorCtr="0">
            <a:noAutofit/>
          </a:bodyPr>
          <a:lstStyle/>
          <a:p>
            <a:r>
              <a:rPr lang="en-GB" sz="3200" dirty="0"/>
              <a:t>Example 4: Multiple mates</a:t>
            </a:r>
            <a:endParaRPr sz="3200" dirty="0"/>
          </a:p>
        </p:txBody>
      </p:sp>
      <p:sp>
        <p:nvSpPr>
          <p:cNvPr id="297" name="Google Shape;297;p46"/>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marL="0" indent="0">
              <a:spcAft>
                <a:spcPts val="1600"/>
              </a:spcAft>
              <a:buNone/>
            </a:pPr>
            <a:endParaRPr/>
          </a:p>
        </p:txBody>
      </p:sp>
      <p:pic>
        <p:nvPicPr>
          <p:cNvPr id="298" name="Google Shape;298;p46"/>
          <p:cNvPicPr preferRelativeResize="0"/>
          <p:nvPr/>
        </p:nvPicPr>
        <p:blipFill>
          <a:blip r:embed="rId3">
            <a:alphaModFix/>
          </a:blip>
          <a:stretch>
            <a:fillRect/>
          </a:stretch>
        </p:blipFill>
        <p:spPr>
          <a:xfrm>
            <a:off x="638712" y="1672575"/>
            <a:ext cx="7547976" cy="4090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228600" y="1055973"/>
            <a:ext cx="8520600" cy="572700"/>
          </a:xfrm>
          <a:prstGeom prst="rect">
            <a:avLst/>
          </a:prstGeom>
        </p:spPr>
        <p:txBody>
          <a:bodyPr spcFirstLastPara="1" vert="horz" wrap="square" lIns="91425" tIns="91425" rIns="91425" bIns="91425" rtlCol="0" anchor="t" anchorCtr="0">
            <a:noAutofit/>
          </a:bodyPr>
          <a:lstStyle/>
          <a:p>
            <a:r>
              <a:rPr lang="en-GB" sz="3200" dirty="0"/>
              <a:t>Example 5: Explicit Partners</a:t>
            </a:r>
            <a:endParaRPr sz="3200" dirty="0"/>
          </a:p>
        </p:txBody>
      </p:sp>
      <p:sp>
        <p:nvSpPr>
          <p:cNvPr id="304" name="Google Shape;304;p47"/>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marL="0" indent="0">
              <a:spcAft>
                <a:spcPts val="1600"/>
              </a:spcAft>
              <a:buNone/>
            </a:pPr>
            <a:endParaRPr/>
          </a:p>
        </p:txBody>
      </p:sp>
      <p:pic>
        <p:nvPicPr>
          <p:cNvPr id="305" name="Google Shape;305;p47"/>
          <p:cNvPicPr preferRelativeResize="0"/>
          <p:nvPr/>
        </p:nvPicPr>
        <p:blipFill>
          <a:blip r:embed="rId3">
            <a:alphaModFix/>
          </a:blip>
          <a:stretch>
            <a:fillRect/>
          </a:stretch>
        </p:blipFill>
        <p:spPr>
          <a:xfrm>
            <a:off x="311700" y="2009725"/>
            <a:ext cx="7205426" cy="37758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159050" y="948949"/>
            <a:ext cx="8520600" cy="572700"/>
          </a:xfrm>
          <a:prstGeom prst="rect">
            <a:avLst/>
          </a:prstGeom>
        </p:spPr>
        <p:txBody>
          <a:bodyPr spcFirstLastPara="1" vert="horz" wrap="square" lIns="91425" tIns="91425" rIns="91425" bIns="91425" rtlCol="0" anchor="t" anchorCtr="0">
            <a:noAutofit/>
          </a:bodyPr>
          <a:lstStyle/>
          <a:p>
            <a:r>
              <a:rPr lang="en-GB" sz="3200"/>
              <a:t>Example 6: Inversion</a:t>
            </a:r>
            <a:endParaRPr sz="3200"/>
          </a:p>
        </p:txBody>
      </p:sp>
      <p:sp>
        <p:nvSpPr>
          <p:cNvPr id="311" name="Google Shape;311;p48"/>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marL="0" indent="0">
              <a:spcAft>
                <a:spcPts val="1600"/>
              </a:spcAft>
              <a:buNone/>
            </a:pPr>
            <a:endParaRPr/>
          </a:p>
        </p:txBody>
      </p:sp>
      <p:pic>
        <p:nvPicPr>
          <p:cNvPr id="312" name="Google Shape;312;p48"/>
          <p:cNvPicPr preferRelativeResize="0"/>
          <p:nvPr/>
        </p:nvPicPr>
        <p:blipFill>
          <a:blip r:embed="rId3">
            <a:alphaModFix/>
          </a:blip>
          <a:stretch>
            <a:fillRect/>
          </a:stretch>
        </p:blipFill>
        <p:spPr>
          <a:xfrm>
            <a:off x="423400" y="1974376"/>
            <a:ext cx="8256250" cy="3939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228600" y="950609"/>
            <a:ext cx="8520600" cy="572700"/>
          </a:xfrm>
          <a:prstGeom prst="rect">
            <a:avLst/>
          </a:prstGeom>
        </p:spPr>
        <p:txBody>
          <a:bodyPr spcFirstLastPara="1" vert="horz" wrap="square" lIns="91425" tIns="91425" rIns="91425" bIns="91425" rtlCol="0" anchor="t" anchorCtr="0">
            <a:noAutofit/>
          </a:bodyPr>
          <a:lstStyle/>
          <a:p>
            <a:r>
              <a:rPr lang="en-GB" sz="3200" dirty="0"/>
              <a:t>Example 6: </a:t>
            </a:r>
            <a:r>
              <a:rPr lang="en-GB" sz="3200" dirty="0" err="1"/>
              <a:t>Multi:Sample</a:t>
            </a:r>
            <a:endParaRPr sz="3200" dirty="0"/>
          </a:p>
        </p:txBody>
      </p:sp>
      <p:sp>
        <p:nvSpPr>
          <p:cNvPr id="318" name="Google Shape;318;p49"/>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Autofit/>
          </a:bodyPr>
          <a:lstStyle/>
          <a:p>
            <a:pPr algn="l"/>
            <a:r>
              <a:rPr lang="en-US" b="1" i="0" cap="all">
                <a:solidFill>
                  <a:srgbClr val="555555"/>
                </a:solidFill>
                <a:effectLst/>
                <a:latin typeface="Open Sans" panose="020B0606030504020204" pitchFamily="34" charset="0"/>
              </a:rPr>
              <a:t>IDX FILES</a:t>
            </a:r>
          </a:p>
          <a:p>
            <a:pPr algn="l"/>
            <a:r>
              <a:rPr lang="en-US" b="0" i="0">
                <a:solidFill>
                  <a:srgbClr val="474A54"/>
                </a:solidFill>
                <a:effectLst/>
                <a:latin typeface="Open Sans" panose="020B0606030504020204" pitchFamily="34" charset="0"/>
              </a:rPr>
              <a:t>IDX format is the index format used for indexing of VCF files. The purpose of IDX files is to allow tools to have indexed random access to VCF files. VCF index (IDX) files have the </a:t>
            </a:r>
            <a:r>
              <a:rPr lang="en-US" b="1" i="0">
                <a:solidFill>
                  <a:srgbClr val="474A54"/>
                </a:solidFill>
                <a:effectLst/>
                <a:latin typeface="Open Sans" panose="020B0606030504020204" pitchFamily="34" charset="0"/>
              </a:rPr>
              <a:t>.idx</a:t>
            </a:r>
            <a:r>
              <a:rPr lang="en-US" b="0" i="0">
                <a:solidFill>
                  <a:srgbClr val="474A54"/>
                </a:solidFill>
                <a:effectLst/>
                <a:latin typeface="Open Sans" panose="020B0606030504020204" pitchFamily="34" charset="0"/>
              </a:rPr>
              <a:t> extension which is appended to the name of the corresponding VCF file (a file named </a:t>
            </a:r>
            <a:r>
              <a:rPr lang="en-US" b="1" i="0">
                <a:solidFill>
                  <a:srgbClr val="474A54"/>
                </a:solidFill>
                <a:effectLst/>
                <a:latin typeface="Open Sans" panose="020B0606030504020204" pitchFamily="34" charset="0"/>
              </a:rPr>
              <a:t>sample.vcf</a:t>
            </a:r>
            <a:r>
              <a:rPr lang="en-US" b="0" i="0">
                <a:solidFill>
                  <a:srgbClr val="474A54"/>
                </a:solidFill>
                <a:effectLst/>
                <a:latin typeface="Open Sans" panose="020B0606030504020204" pitchFamily="34" charset="0"/>
              </a:rPr>
              <a:t> would have an index file named </a:t>
            </a:r>
            <a:r>
              <a:rPr lang="en-US" b="1" i="0">
                <a:solidFill>
                  <a:srgbClr val="474A54"/>
                </a:solidFill>
                <a:effectLst/>
                <a:latin typeface="Open Sans" panose="020B0606030504020204" pitchFamily="34" charset="0"/>
              </a:rPr>
              <a:t>sample.vcf.idx</a:t>
            </a:r>
            <a:r>
              <a:rPr lang="en-US" b="0" i="0">
                <a:solidFill>
                  <a:srgbClr val="474A54"/>
                </a:solidFill>
                <a:effectLst/>
                <a:latin typeface="Open Sans" panose="020B0606030504020204" pitchFamily="34" charset="0"/>
              </a:rPr>
              <a:t>).</a:t>
            </a:r>
          </a:p>
        </p:txBody>
      </p:sp>
      <p:pic>
        <p:nvPicPr>
          <p:cNvPr id="319" name="Google Shape;319;p49"/>
          <p:cNvPicPr preferRelativeResize="0"/>
          <p:nvPr/>
        </p:nvPicPr>
        <p:blipFill>
          <a:blip r:embed="rId3">
            <a:alphaModFix/>
          </a:blip>
          <a:stretch>
            <a:fillRect/>
          </a:stretch>
        </p:blipFill>
        <p:spPr>
          <a:xfrm>
            <a:off x="197708" y="1523309"/>
            <a:ext cx="8746451" cy="3349550"/>
          </a:xfrm>
          <a:prstGeom prst="rect">
            <a:avLst/>
          </a:prstGeom>
          <a:noFill/>
          <a:ln>
            <a:noFill/>
          </a:ln>
        </p:spPr>
      </p:pic>
      <p:sp>
        <p:nvSpPr>
          <p:cNvPr id="6" name="TextBox 5">
            <a:extLst>
              <a:ext uri="{FF2B5EF4-FFF2-40B4-BE49-F238E27FC236}">
                <a16:creationId xmlns:a16="http://schemas.microsoft.com/office/drawing/2014/main" id="{04EF1A2B-B938-4C56-9D54-3E0ED0302227}"/>
              </a:ext>
            </a:extLst>
          </p:cNvPr>
          <p:cNvSpPr txBox="1"/>
          <p:nvPr/>
        </p:nvSpPr>
        <p:spPr>
          <a:xfrm>
            <a:off x="113766" y="4953000"/>
            <a:ext cx="8914333" cy="1354217"/>
          </a:xfrm>
          <a:prstGeom prst="rect">
            <a:avLst/>
          </a:prstGeom>
          <a:noFill/>
        </p:spPr>
        <p:txBody>
          <a:bodyPr wrap="square">
            <a:spAutoFit/>
          </a:bodyPr>
          <a:lstStyle/>
          <a:p>
            <a:pPr algn="l"/>
            <a:r>
              <a:rPr lang="en-US" b="1" i="0" cap="all" dirty="0">
                <a:solidFill>
                  <a:srgbClr val="555555"/>
                </a:solidFill>
                <a:effectLst/>
                <a:latin typeface="Open Sans" panose="020B0606030504020204" pitchFamily="34" charset="0"/>
              </a:rPr>
              <a:t>IDX FILES</a:t>
            </a:r>
          </a:p>
          <a:p>
            <a:pPr algn="l"/>
            <a:r>
              <a:rPr lang="en-US" sz="1600" b="0" i="0" dirty="0">
                <a:solidFill>
                  <a:srgbClr val="474A54"/>
                </a:solidFill>
                <a:effectLst/>
                <a:latin typeface="Times New Roman" panose="02020603050405020304" pitchFamily="18" charset="0"/>
                <a:cs typeface="Times New Roman" panose="02020603050405020304" pitchFamily="18" charset="0"/>
              </a:rPr>
              <a:t>IDX format is the index format used for indexing of VCF files. The purpose of IDX files is to allow tools to have indexed random access to VCF files. VCF index (IDX) files have the </a:t>
            </a:r>
            <a:r>
              <a:rPr lang="en-US" sz="1600" b="1" i="0" dirty="0">
                <a:solidFill>
                  <a:srgbClr val="474A54"/>
                </a:solidFill>
                <a:effectLst/>
                <a:latin typeface="Times New Roman" panose="02020603050405020304" pitchFamily="18" charset="0"/>
                <a:cs typeface="Times New Roman" panose="02020603050405020304" pitchFamily="18" charset="0"/>
              </a:rPr>
              <a:t>.</a:t>
            </a:r>
            <a:r>
              <a:rPr lang="en-US" sz="1600" b="1" i="0" dirty="0" err="1">
                <a:solidFill>
                  <a:srgbClr val="474A54"/>
                </a:solidFill>
                <a:effectLst/>
                <a:latin typeface="Times New Roman" panose="02020603050405020304" pitchFamily="18" charset="0"/>
                <a:cs typeface="Times New Roman" panose="02020603050405020304" pitchFamily="18" charset="0"/>
              </a:rPr>
              <a:t>idx</a:t>
            </a:r>
            <a:r>
              <a:rPr lang="en-US" sz="1600" b="0" i="0" dirty="0">
                <a:solidFill>
                  <a:srgbClr val="474A54"/>
                </a:solidFill>
                <a:effectLst/>
                <a:latin typeface="Times New Roman" panose="02020603050405020304" pitchFamily="18" charset="0"/>
                <a:cs typeface="Times New Roman" panose="02020603050405020304" pitchFamily="18" charset="0"/>
              </a:rPr>
              <a:t> extension which is appended to the name of the corresponding VCF file (a file named </a:t>
            </a:r>
            <a:r>
              <a:rPr lang="en-US" sz="1600" b="1" i="0" dirty="0">
                <a:solidFill>
                  <a:srgbClr val="474A54"/>
                </a:solidFill>
                <a:effectLst/>
                <a:latin typeface="Times New Roman" panose="02020603050405020304" pitchFamily="18" charset="0"/>
                <a:cs typeface="Times New Roman" panose="02020603050405020304" pitchFamily="18" charset="0"/>
              </a:rPr>
              <a:t>sample.vcf</a:t>
            </a:r>
            <a:r>
              <a:rPr lang="en-US" sz="1600" b="0" i="0" dirty="0">
                <a:solidFill>
                  <a:srgbClr val="474A54"/>
                </a:solidFill>
                <a:effectLst/>
                <a:latin typeface="Times New Roman" panose="02020603050405020304" pitchFamily="18" charset="0"/>
                <a:cs typeface="Times New Roman" panose="02020603050405020304" pitchFamily="18" charset="0"/>
              </a:rPr>
              <a:t> would have an index file named </a:t>
            </a:r>
            <a:r>
              <a:rPr lang="en-US" sz="1600" b="1" i="0" dirty="0" err="1">
                <a:solidFill>
                  <a:srgbClr val="474A54"/>
                </a:solidFill>
                <a:effectLst/>
                <a:latin typeface="Times New Roman" panose="02020603050405020304" pitchFamily="18" charset="0"/>
                <a:cs typeface="Times New Roman" panose="02020603050405020304" pitchFamily="18" charset="0"/>
              </a:rPr>
              <a:t>sample.vcf.idx</a:t>
            </a:r>
            <a:r>
              <a:rPr lang="en-US" sz="1600" b="0" i="0" dirty="0">
                <a:solidFill>
                  <a:srgbClr val="474A54"/>
                </a:solidFill>
                <a:effectLst/>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5581" y="1334374"/>
            <a:ext cx="5092065" cy="391160"/>
          </a:xfrm>
          <a:prstGeom prst="rect">
            <a:avLst/>
          </a:prstGeom>
        </p:spPr>
        <p:txBody>
          <a:bodyPr vert="horz" wrap="square" lIns="0" tIns="12700" rIns="0" bIns="0" rtlCol="0">
            <a:spAutoFit/>
          </a:bodyPr>
          <a:lstStyle/>
          <a:p>
            <a:pPr marL="12700">
              <a:lnSpc>
                <a:spcPct val="100000"/>
              </a:lnSpc>
              <a:spcBef>
                <a:spcPts val="100"/>
              </a:spcBef>
            </a:pPr>
            <a:r>
              <a:rPr sz="2400" spc="25" dirty="0"/>
              <a:t>Getting</a:t>
            </a:r>
            <a:r>
              <a:rPr sz="2400" spc="-105" dirty="0"/>
              <a:t> </a:t>
            </a:r>
            <a:r>
              <a:rPr sz="2400" spc="55" dirty="0"/>
              <a:t>help</a:t>
            </a:r>
            <a:r>
              <a:rPr sz="2400" spc="-100" dirty="0"/>
              <a:t> </a:t>
            </a:r>
            <a:r>
              <a:rPr sz="2400" spc="35" dirty="0"/>
              <a:t>and</a:t>
            </a:r>
            <a:r>
              <a:rPr sz="2400" spc="-100" dirty="0"/>
              <a:t> </a:t>
            </a:r>
            <a:r>
              <a:rPr sz="2400" spc="45" dirty="0"/>
              <a:t>more</a:t>
            </a:r>
            <a:r>
              <a:rPr sz="2400" spc="-100" dirty="0"/>
              <a:t> </a:t>
            </a:r>
            <a:r>
              <a:rPr sz="2400" spc="15" dirty="0"/>
              <a:t>information</a:t>
            </a:r>
            <a:endParaRPr sz="2400" dirty="0"/>
          </a:p>
        </p:txBody>
      </p:sp>
      <p:sp>
        <p:nvSpPr>
          <p:cNvPr id="3" name="object 3"/>
          <p:cNvSpPr txBox="1"/>
          <p:nvPr/>
        </p:nvSpPr>
        <p:spPr>
          <a:xfrm>
            <a:off x="685800" y="1828800"/>
            <a:ext cx="5330825" cy="2814232"/>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sz="1800" spc="-235" dirty="0">
                <a:solidFill>
                  <a:srgbClr val="666666"/>
                </a:solidFill>
                <a:latin typeface="Arial"/>
                <a:cs typeface="Arial"/>
              </a:rPr>
              <a:t>UCSC </a:t>
            </a:r>
            <a:r>
              <a:rPr sz="1800" dirty="0">
                <a:solidFill>
                  <a:srgbClr val="666666"/>
                </a:solidFill>
                <a:latin typeface="Arial"/>
                <a:cs typeface="Arial"/>
              </a:rPr>
              <a:t>file</a:t>
            </a:r>
            <a:r>
              <a:rPr sz="1800" spc="-315" dirty="0">
                <a:solidFill>
                  <a:srgbClr val="666666"/>
                </a:solidFill>
                <a:latin typeface="Arial"/>
                <a:cs typeface="Arial"/>
              </a:rPr>
              <a:t> </a:t>
            </a:r>
            <a:r>
              <a:rPr sz="1800" spc="-15" dirty="0">
                <a:solidFill>
                  <a:srgbClr val="666666"/>
                </a:solidFill>
                <a:latin typeface="Arial"/>
                <a:cs typeface="Arial"/>
              </a:rPr>
              <a:t>formats</a:t>
            </a:r>
            <a:endParaRPr sz="1800" dirty="0">
              <a:latin typeface="Arial"/>
              <a:cs typeface="Arial"/>
            </a:endParaRPr>
          </a:p>
          <a:p>
            <a:pPr marL="836294" lvl="1" indent="-336550">
              <a:lnSpc>
                <a:spcPct val="100000"/>
              </a:lnSpc>
              <a:spcBef>
                <a:spcPts val="330"/>
              </a:spcBef>
              <a:buClr>
                <a:srgbClr val="666666"/>
              </a:buClr>
              <a:buChar char="○"/>
              <a:tabLst>
                <a:tab pos="836294" algn="l"/>
                <a:tab pos="836930" algn="l"/>
              </a:tabLst>
            </a:pPr>
            <a:r>
              <a:rPr sz="1400" u="sng" spc="-30" dirty="0">
                <a:solidFill>
                  <a:srgbClr val="009587"/>
                </a:solidFill>
                <a:uFill>
                  <a:solidFill>
                    <a:srgbClr val="009587"/>
                  </a:solidFill>
                </a:uFill>
                <a:latin typeface="Arial"/>
                <a:cs typeface="Arial"/>
                <a:hlinkClick r:id="rId2"/>
              </a:rPr>
              <a:t>https://genome.ucsc.edu/FAQ/FAQformat.html</a:t>
            </a:r>
            <a:endParaRPr sz="1400" dirty="0">
              <a:latin typeface="Arial"/>
              <a:cs typeface="Arial"/>
            </a:endParaRPr>
          </a:p>
          <a:p>
            <a:pPr marL="379095" indent="-367030">
              <a:lnSpc>
                <a:spcPct val="100000"/>
              </a:lnSpc>
              <a:spcBef>
                <a:spcPts val="254"/>
              </a:spcBef>
              <a:buChar char="●"/>
              <a:tabLst>
                <a:tab pos="379095" algn="l"/>
                <a:tab pos="379730" algn="l"/>
              </a:tabLst>
            </a:pPr>
            <a:r>
              <a:rPr sz="1800" spc="-200" dirty="0">
                <a:solidFill>
                  <a:srgbClr val="666666"/>
                </a:solidFill>
                <a:latin typeface="Arial"/>
                <a:cs typeface="Arial"/>
              </a:rPr>
              <a:t>IGV </a:t>
            </a:r>
            <a:r>
              <a:rPr sz="1800" dirty="0">
                <a:solidFill>
                  <a:srgbClr val="666666"/>
                </a:solidFill>
                <a:latin typeface="Arial"/>
                <a:cs typeface="Arial"/>
              </a:rPr>
              <a:t>file</a:t>
            </a:r>
            <a:r>
              <a:rPr sz="1800" spc="-85" dirty="0">
                <a:solidFill>
                  <a:srgbClr val="666666"/>
                </a:solidFill>
                <a:latin typeface="Arial"/>
                <a:cs typeface="Arial"/>
              </a:rPr>
              <a:t> </a:t>
            </a:r>
            <a:r>
              <a:rPr sz="1800" spc="-15" dirty="0">
                <a:solidFill>
                  <a:srgbClr val="666666"/>
                </a:solidFill>
                <a:latin typeface="Arial"/>
                <a:cs typeface="Arial"/>
              </a:rPr>
              <a:t>formats</a:t>
            </a:r>
            <a:endParaRPr sz="1800" dirty="0">
              <a:latin typeface="Arial"/>
              <a:cs typeface="Arial"/>
            </a:endParaRPr>
          </a:p>
          <a:p>
            <a:pPr marL="836294" lvl="1" indent="-336550">
              <a:lnSpc>
                <a:spcPct val="100000"/>
              </a:lnSpc>
              <a:spcBef>
                <a:spcPts val="330"/>
              </a:spcBef>
              <a:buClr>
                <a:srgbClr val="666666"/>
              </a:buClr>
              <a:buChar char="○"/>
              <a:tabLst>
                <a:tab pos="836294" algn="l"/>
                <a:tab pos="836930" algn="l"/>
              </a:tabLst>
            </a:pPr>
            <a:r>
              <a:rPr sz="1400" u="sng" spc="-10" dirty="0">
                <a:solidFill>
                  <a:srgbClr val="009587"/>
                </a:solidFill>
                <a:uFill>
                  <a:solidFill>
                    <a:srgbClr val="009587"/>
                  </a:solidFill>
                </a:uFill>
                <a:latin typeface="Arial"/>
                <a:cs typeface="Arial"/>
                <a:hlinkClick r:id="rId3"/>
              </a:rPr>
              <a:t>http://software.broadinstitute.org/software/igv/FileFormats</a:t>
            </a:r>
            <a:endParaRPr sz="1400" dirty="0">
              <a:latin typeface="Arial"/>
              <a:cs typeface="Arial"/>
            </a:endParaRPr>
          </a:p>
          <a:p>
            <a:pPr marL="379095" indent="-367030">
              <a:lnSpc>
                <a:spcPct val="100000"/>
              </a:lnSpc>
              <a:spcBef>
                <a:spcPts val="254"/>
              </a:spcBef>
              <a:buChar char="●"/>
              <a:tabLst>
                <a:tab pos="379095" algn="l"/>
                <a:tab pos="379730" algn="l"/>
              </a:tabLst>
            </a:pPr>
            <a:r>
              <a:rPr sz="1800" spc="-90" dirty="0">
                <a:solidFill>
                  <a:srgbClr val="666666"/>
                </a:solidFill>
                <a:latin typeface="Arial"/>
                <a:cs typeface="Arial"/>
              </a:rPr>
              <a:t>Sanger </a:t>
            </a:r>
            <a:r>
              <a:rPr sz="1800" dirty="0">
                <a:solidFill>
                  <a:srgbClr val="666666"/>
                </a:solidFill>
                <a:latin typeface="Arial"/>
                <a:cs typeface="Arial"/>
              </a:rPr>
              <a:t>file</a:t>
            </a:r>
            <a:r>
              <a:rPr sz="1800" spc="-195" dirty="0">
                <a:solidFill>
                  <a:srgbClr val="666666"/>
                </a:solidFill>
                <a:latin typeface="Arial"/>
                <a:cs typeface="Arial"/>
              </a:rPr>
              <a:t> </a:t>
            </a:r>
            <a:r>
              <a:rPr sz="1800" spc="-15" dirty="0">
                <a:solidFill>
                  <a:srgbClr val="666666"/>
                </a:solidFill>
                <a:latin typeface="Arial"/>
                <a:cs typeface="Arial"/>
              </a:rPr>
              <a:t>formats</a:t>
            </a:r>
            <a:endParaRPr sz="1800" dirty="0">
              <a:latin typeface="Arial"/>
              <a:cs typeface="Arial"/>
            </a:endParaRPr>
          </a:p>
          <a:p>
            <a:pPr marL="836294" lvl="1" indent="-336550">
              <a:lnSpc>
                <a:spcPct val="100000"/>
              </a:lnSpc>
              <a:spcBef>
                <a:spcPts val="330"/>
              </a:spcBef>
              <a:buClr>
                <a:srgbClr val="666666"/>
              </a:buClr>
              <a:buChar char="○"/>
              <a:tabLst>
                <a:tab pos="836294" algn="l"/>
                <a:tab pos="836930" algn="l"/>
              </a:tabLst>
            </a:pPr>
            <a:r>
              <a:rPr sz="1400" u="sng" spc="-15" dirty="0">
                <a:solidFill>
                  <a:srgbClr val="009587"/>
                </a:solidFill>
                <a:uFill>
                  <a:solidFill>
                    <a:srgbClr val="009587"/>
                  </a:solidFill>
                </a:uFill>
                <a:latin typeface="Arial"/>
                <a:cs typeface="Arial"/>
                <a:hlinkClick r:id="rId4"/>
              </a:rPr>
              <a:t>http://gmod.org/wiki/GFF3</a:t>
            </a:r>
            <a:endParaRPr lang="en-US" sz="1400" u="sng" spc="-15" dirty="0">
              <a:solidFill>
                <a:srgbClr val="009587"/>
              </a:solidFill>
              <a:uFill>
                <a:solidFill>
                  <a:srgbClr val="009587"/>
                </a:solidFill>
              </a:uFill>
              <a:latin typeface="Arial"/>
              <a:cs typeface="Arial"/>
            </a:endParaRPr>
          </a:p>
          <a:p>
            <a:pPr marL="379095" indent="-367030">
              <a:lnSpc>
                <a:spcPct val="100000"/>
              </a:lnSpc>
              <a:spcBef>
                <a:spcPts val="254"/>
              </a:spcBef>
              <a:buChar char="●"/>
              <a:tabLst>
                <a:tab pos="379095" algn="l"/>
                <a:tab pos="379730" algn="l"/>
              </a:tabLst>
            </a:pPr>
            <a:r>
              <a:rPr lang="en-IN" sz="1800" spc="-90" dirty="0">
                <a:solidFill>
                  <a:srgbClr val="666666"/>
                </a:solidFill>
                <a:latin typeface="Arial"/>
                <a:cs typeface="Arial"/>
              </a:rPr>
              <a:t>VCF</a:t>
            </a:r>
            <a:endParaRPr lang="en-IN" sz="1800" dirty="0">
              <a:latin typeface="Arial"/>
              <a:cs typeface="Arial"/>
            </a:endParaRPr>
          </a:p>
          <a:p>
            <a:pPr marL="836294" lvl="1" indent="-336550">
              <a:spcBef>
                <a:spcPts val="330"/>
              </a:spcBef>
              <a:buClr>
                <a:srgbClr val="666666"/>
              </a:buClr>
              <a:buChar char="○"/>
              <a:tabLst>
                <a:tab pos="836294" algn="l"/>
                <a:tab pos="836930" algn="l"/>
              </a:tabLst>
            </a:pPr>
            <a:r>
              <a:rPr lang="en-GB" sz="1400" u="sng" spc="-15" dirty="0">
                <a:solidFill>
                  <a:srgbClr val="009587"/>
                </a:solidFill>
                <a:uFill>
                  <a:solidFill>
                    <a:srgbClr val="009587"/>
                  </a:solidFill>
                </a:uFill>
                <a:latin typeface="Arial"/>
                <a:cs typeface="Arial"/>
                <a:hlinkClick r:id="rId5">
                  <a:extLst>
                    <a:ext uri="{A12FA001-AC4F-418D-AE19-62706E023703}">
                      <ahyp:hlinkClr xmlns:ahyp="http://schemas.microsoft.com/office/drawing/2018/hyperlinkcolor" val="tx"/>
                    </a:ext>
                  </a:extLst>
                </a:hlinkClick>
              </a:rPr>
              <a:t>https://samtools.github.io/hts-specs/VCFv4.2.pdf</a:t>
            </a:r>
            <a:endParaRPr lang="en-IN" sz="1400" u="sng" spc="-15" dirty="0">
              <a:solidFill>
                <a:srgbClr val="009587"/>
              </a:solidFill>
              <a:uFill>
                <a:solidFill>
                  <a:srgbClr val="009587"/>
                </a:solidFill>
              </a:uFill>
              <a:latin typeface="Arial"/>
              <a:cs typeface="Arial"/>
            </a:endParaRPr>
          </a:p>
          <a:p>
            <a:pPr marL="836294" lvl="1" indent="-336550">
              <a:lnSpc>
                <a:spcPct val="100000"/>
              </a:lnSpc>
              <a:spcBef>
                <a:spcPts val="330"/>
              </a:spcBef>
              <a:buClr>
                <a:srgbClr val="666666"/>
              </a:buClr>
              <a:buChar char="○"/>
              <a:tabLst>
                <a:tab pos="836294" algn="l"/>
                <a:tab pos="836930" algn="l"/>
              </a:tabLst>
            </a:pPr>
            <a:endParaRPr lang="en-US" sz="1400" u="sng" spc="-15" dirty="0">
              <a:solidFill>
                <a:srgbClr val="009587"/>
              </a:solidFill>
              <a:uFill>
                <a:solidFill>
                  <a:srgbClr val="009587"/>
                </a:solidFill>
              </a:uFill>
              <a:latin typeface="Arial"/>
              <a:cs typeface="Arial"/>
            </a:endParaRPr>
          </a:p>
          <a:p>
            <a:pPr marL="836294" lvl="1" indent="-336550">
              <a:lnSpc>
                <a:spcPct val="100000"/>
              </a:lnSpc>
              <a:spcBef>
                <a:spcPts val="330"/>
              </a:spcBef>
              <a:buClr>
                <a:srgbClr val="666666"/>
              </a:buClr>
              <a:buChar char="○"/>
              <a:tabLst>
                <a:tab pos="836294" algn="l"/>
                <a:tab pos="836930" algn="l"/>
              </a:tabLst>
            </a:pPr>
            <a:endParaRPr sz="1400" dirty="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8441" y="1334374"/>
            <a:ext cx="2816225" cy="391160"/>
          </a:xfrm>
          <a:prstGeom prst="rect">
            <a:avLst/>
          </a:prstGeom>
        </p:spPr>
        <p:txBody>
          <a:bodyPr vert="horz" wrap="square" lIns="0" tIns="12700" rIns="0" bIns="0" rtlCol="0">
            <a:spAutoFit/>
          </a:bodyPr>
          <a:lstStyle/>
          <a:p>
            <a:pPr marL="12700">
              <a:lnSpc>
                <a:spcPct val="100000"/>
              </a:lnSpc>
              <a:spcBef>
                <a:spcPts val="100"/>
              </a:spcBef>
            </a:pPr>
            <a:r>
              <a:rPr sz="2400" spc="50" dirty="0"/>
              <a:t>Acknowledgement</a:t>
            </a:r>
            <a:endParaRPr sz="2400" dirty="0"/>
          </a:p>
        </p:txBody>
      </p:sp>
      <p:sp>
        <p:nvSpPr>
          <p:cNvPr id="3" name="object 3"/>
          <p:cNvSpPr txBox="1"/>
          <p:nvPr/>
        </p:nvSpPr>
        <p:spPr>
          <a:xfrm>
            <a:off x="475248" y="1600507"/>
            <a:ext cx="8059152" cy="1851789"/>
          </a:xfrm>
          <a:prstGeom prst="rect">
            <a:avLst/>
          </a:prstGeom>
        </p:spPr>
        <p:txBody>
          <a:bodyPr vert="horz" wrap="square" lIns="0" tIns="12700" rIns="0" bIns="0" rtlCol="0">
            <a:spAutoFit/>
          </a:bodyPr>
          <a:lstStyle/>
          <a:p>
            <a:pPr marL="12065">
              <a:lnSpc>
                <a:spcPct val="100000"/>
              </a:lnSpc>
              <a:spcBef>
                <a:spcPts val="100"/>
              </a:spcBef>
              <a:tabLst>
                <a:tab pos="379095" algn="l"/>
                <a:tab pos="379730" algn="l"/>
              </a:tabLst>
            </a:pPr>
            <a:endParaRPr sz="1800" dirty="0">
              <a:latin typeface="Arial"/>
              <a:cs typeface="Arial"/>
            </a:endParaRPr>
          </a:p>
          <a:p>
            <a:pPr marL="664845" indent="-285750">
              <a:lnSpc>
                <a:spcPct val="100000"/>
              </a:lnSpc>
              <a:spcBef>
                <a:spcPts val="1890"/>
              </a:spcBef>
              <a:buFont typeface="Arial" panose="020B0604020202020204" pitchFamily="34" charset="0"/>
              <a:buChar char="•"/>
            </a:pPr>
            <a:r>
              <a:rPr sz="1800" u="heavy" spc="-5" dirty="0">
                <a:solidFill>
                  <a:srgbClr val="009587"/>
                </a:solidFill>
                <a:uFill>
                  <a:solidFill>
                    <a:srgbClr val="009587"/>
                  </a:solidFill>
                </a:uFill>
                <a:latin typeface="Arial"/>
                <a:cs typeface="Arial"/>
                <a:hlinkClick r:id="rId2"/>
              </a:rPr>
              <a:t>http://mrccsc.github.io/genomic_formats/genomicFileFormats.html#/</a:t>
            </a:r>
            <a:endParaRPr lang="en-US" sz="1800" u="heavy" spc="-5" dirty="0">
              <a:solidFill>
                <a:srgbClr val="009587"/>
              </a:solidFill>
              <a:uFill>
                <a:solidFill>
                  <a:srgbClr val="009587"/>
                </a:solidFill>
              </a:uFill>
              <a:latin typeface="Arial"/>
              <a:cs typeface="Arial"/>
            </a:endParaRPr>
          </a:p>
          <a:p>
            <a:pPr marL="664845" indent="-285750">
              <a:lnSpc>
                <a:spcPct val="100000"/>
              </a:lnSpc>
              <a:spcBef>
                <a:spcPts val="1890"/>
              </a:spcBef>
              <a:buFont typeface="Arial" panose="020B0604020202020204" pitchFamily="34" charset="0"/>
              <a:buChar char="•"/>
            </a:pPr>
            <a:r>
              <a:rPr lang="en-IN" u="heavy" spc="-5" dirty="0">
                <a:solidFill>
                  <a:srgbClr val="009587"/>
                </a:solidFill>
                <a:uFill>
                  <a:solidFill>
                    <a:srgbClr val="009587"/>
                  </a:solidFill>
                </a:uFill>
                <a:latin typeface="Arial"/>
                <a:cs typeface="Arial"/>
                <a:hlinkClick r:id="rId3"/>
              </a:rPr>
              <a:t>https://learn.gencore.bio.nyu.edu/ngs-file-formats</a:t>
            </a:r>
            <a:endParaRPr lang="en-IN" u="heavy" spc="-5" dirty="0">
              <a:solidFill>
                <a:srgbClr val="009587"/>
              </a:solidFill>
              <a:uFill>
                <a:solidFill>
                  <a:srgbClr val="009587"/>
                </a:solidFill>
              </a:uFill>
              <a:latin typeface="Arial"/>
              <a:cs typeface="Arial"/>
            </a:endParaRPr>
          </a:p>
          <a:p>
            <a:pPr marL="664845" indent="-285750">
              <a:lnSpc>
                <a:spcPct val="100000"/>
              </a:lnSpc>
              <a:spcBef>
                <a:spcPts val="1890"/>
              </a:spcBef>
              <a:buFont typeface="Arial" panose="020B0604020202020204" pitchFamily="34" charset="0"/>
              <a:buChar char="•"/>
            </a:pPr>
            <a:r>
              <a:rPr lang="en-GB" sz="1800" u="sng" dirty="0">
                <a:solidFill>
                  <a:schemeClr val="hlink"/>
                </a:solidFill>
                <a:hlinkClick r:id="rId4"/>
              </a:rPr>
              <a:t>https://samtools.github.io/hts-specs/VCFv4.2.pdf</a:t>
            </a:r>
            <a:endParaRPr u="heavy" spc="-5" dirty="0">
              <a:solidFill>
                <a:srgbClr val="009587"/>
              </a:solidFill>
              <a:uFill>
                <a:solidFill>
                  <a:srgbClr val="009587"/>
                </a:solidFill>
              </a:u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291336"/>
            <a:ext cx="4328160" cy="505267"/>
          </a:xfrm>
          <a:prstGeom prst="rect">
            <a:avLst/>
          </a:prstGeom>
        </p:spPr>
        <p:txBody>
          <a:bodyPr vert="horz" wrap="square" lIns="0" tIns="12700" rIns="0" bIns="0" rtlCol="0">
            <a:spAutoFit/>
          </a:bodyPr>
          <a:lstStyle/>
          <a:p>
            <a:pPr marL="12700">
              <a:lnSpc>
                <a:spcPct val="100000"/>
              </a:lnSpc>
              <a:spcBef>
                <a:spcPts val="100"/>
              </a:spcBef>
            </a:pPr>
            <a:r>
              <a:rPr sz="3200" spc="-25" dirty="0" err="1">
                <a:latin typeface="+mn-lt"/>
              </a:rPr>
              <a:t>FastQ</a:t>
            </a:r>
            <a:endParaRPr sz="3200" dirty="0">
              <a:latin typeface="+mn-lt"/>
            </a:endParaRPr>
          </a:p>
        </p:txBody>
      </p:sp>
      <p:sp>
        <p:nvSpPr>
          <p:cNvPr id="3" name="object 3"/>
          <p:cNvSpPr txBox="1"/>
          <p:nvPr/>
        </p:nvSpPr>
        <p:spPr>
          <a:xfrm>
            <a:off x="685800" y="1878188"/>
            <a:ext cx="7332980" cy="3336811"/>
          </a:xfrm>
          <a:prstGeom prst="rect">
            <a:avLst/>
          </a:prstGeom>
        </p:spPr>
        <p:txBody>
          <a:bodyPr vert="horz" wrap="square" lIns="0" tIns="12700" rIns="0" bIns="0" rtlCol="0">
            <a:spAutoFit/>
          </a:bodyPr>
          <a:lstStyle/>
          <a:p>
            <a:pPr marL="285750" indent="-285750" algn="l" fontAlgn="base">
              <a:buFont typeface="Arial" panose="020B0604020202020204" pitchFamily="34" charset="0"/>
              <a:buChar char="•"/>
            </a:pPr>
            <a:r>
              <a:rPr dirty="0" err="1">
                <a:solidFill>
                  <a:srgbClr val="333333"/>
                </a:solidFill>
              </a:rPr>
              <a:t>FastQ</a:t>
            </a:r>
            <a:r>
              <a:rPr dirty="0">
                <a:solidFill>
                  <a:srgbClr val="333333"/>
                </a:solidFill>
              </a:rPr>
              <a:t>: FASTA with quality</a:t>
            </a:r>
            <a:endParaRPr lang="en-US" dirty="0">
              <a:solidFill>
                <a:srgbClr val="333333"/>
              </a:solidFill>
            </a:endParaRPr>
          </a:p>
          <a:p>
            <a:pPr marL="285750" indent="-285750" fontAlgn="base">
              <a:buFont typeface="Arial" panose="020B0604020202020204" pitchFamily="34" charset="0"/>
              <a:buChar char="•"/>
            </a:pPr>
            <a:r>
              <a:rPr lang="en-US" b="0" i="0" dirty="0">
                <a:solidFill>
                  <a:srgbClr val="333333"/>
                </a:solidFill>
                <a:effectLst/>
              </a:rPr>
              <a:t>This format is similar to </a:t>
            </a:r>
            <a:r>
              <a:rPr lang="en-US" b="0" i="0" dirty="0" err="1">
                <a:solidFill>
                  <a:srgbClr val="333333"/>
                </a:solidFill>
                <a:effectLst/>
              </a:rPr>
              <a:t>fasta</a:t>
            </a:r>
            <a:r>
              <a:rPr lang="en-US" b="0" i="0" dirty="0">
                <a:solidFill>
                  <a:srgbClr val="333333"/>
                </a:solidFill>
                <a:effectLst/>
              </a:rPr>
              <a:t> though there are differences in syntax as well as integration of quality scores. Each sequence requires at least 4 lines:</a:t>
            </a:r>
            <a:endParaRPr lang="en-US" dirty="0">
              <a:solidFill>
                <a:srgbClr val="333333"/>
              </a:solidFill>
            </a:endParaRPr>
          </a:p>
          <a:p>
            <a:pPr algn="l" fontAlgn="base">
              <a:buFont typeface="+mj-lt"/>
              <a:buAutoNum type="arabicPeriod"/>
            </a:pPr>
            <a:r>
              <a:rPr lang="en-US" b="0" i="0" dirty="0">
                <a:solidFill>
                  <a:srgbClr val="333333"/>
                </a:solidFill>
                <a:effectLst/>
                <a:latin typeface="inherit"/>
              </a:rPr>
              <a:t>The first line is the sequence header which starts with an ‘@’.</a:t>
            </a:r>
          </a:p>
          <a:p>
            <a:pPr marL="742950" lvl="1" indent="-285750" algn="l" fontAlgn="base">
              <a:buFont typeface="Wingdings" panose="05000000000000000000" pitchFamily="2" charset="2"/>
              <a:buChar char="§"/>
            </a:pPr>
            <a:r>
              <a:rPr lang="en-US" b="0" i="0" dirty="0">
                <a:solidFill>
                  <a:srgbClr val="333333"/>
                </a:solidFill>
                <a:effectLst/>
                <a:latin typeface="inherit"/>
              </a:rPr>
              <a:t>Everything from the leading ‘@’ to the first whitespace character is considered the sequence identifier.</a:t>
            </a:r>
          </a:p>
          <a:p>
            <a:pPr marL="742950" lvl="1" indent="-285750" algn="l" fontAlgn="base">
              <a:buFont typeface="Wingdings" panose="05000000000000000000" pitchFamily="2" charset="2"/>
              <a:buChar char="§"/>
            </a:pPr>
            <a:r>
              <a:rPr lang="en-US" b="0" i="0" dirty="0">
                <a:solidFill>
                  <a:srgbClr val="333333"/>
                </a:solidFill>
                <a:effectLst/>
                <a:latin typeface="inherit"/>
              </a:rPr>
              <a:t>Everything after the first space is considered the sequence description</a:t>
            </a:r>
          </a:p>
          <a:p>
            <a:pPr algn="l" fontAlgn="base">
              <a:buFont typeface="+mj-lt"/>
              <a:buAutoNum type="arabicPeriod"/>
            </a:pPr>
            <a:r>
              <a:rPr lang="en-US" b="0" i="0" dirty="0">
                <a:solidFill>
                  <a:srgbClr val="333333"/>
                </a:solidFill>
                <a:effectLst/>
                <a:latin typeface="inherit"/>
              </a:rPr>
              <a:t>The second line is the sequence. </a:t>
            </a:r>
          </a:p>
          <a:p>
            <a:pPr algn="l" fontAlgn="base">
              <a:buFont typeface="+mj-lt"/>
              <a:buAutoNum type="arabicPeriod"/>
            </a:pPr>
            <a:r>
              <a:rPr lang="en-US" b="0" i="0" dirty="0">
                <a:solidFill>
                  <a:srgbClr val="333333"/>
                </a:solidFill>
                <a:effectLst/>
                <a:latin typeface="inherit"/>
              </a:rPr>
              <a:t>The third line starts with ‘+’ and can have the same sequence identifier appended (but usually doesn’t anymore).</a:t>
            </a:r>
          </a:p>
          <a:p>
            <a:pPr algn="l" fontAlgn="base">
              <a:buFont typeface="+mj-lt"/>
              <a:buAutoNum type="arabicPeriod"/>
            </a:pPr>
            <a:r>
              <a:rPr lang="en-US" b="0" i="0" dirty="0">
                <a:solidFill>
                  <a:srgbClr val="333333"/>
                </a:solidFill>
                <a:effectLst/>
                <a:latin typeface="inherit"/>
              </a:rPr>
              <a:t>The fourth line are the quality scores encodes as ASCI</a:t>
            </a:r>
          </a:p>
          <a:p>
            <a:pPr marL="285750" indent="-285750" algn="l" fontAlgn="base">
              <a:buFont typeface="Arial" panose="020B0604020202020204" pitchFamily="34" charset="0"/>
              <a:buChar char="•"/>
            </a:pPr>
            <a:endParaRPr dirty="0">
              <a:solidFill>
                <a:srgbClr val="333333"/>
              </a:solidFill>
            </a:endParaRPr>
          </a:p>
        </p:txBody>
      </p:sp>
      <p:sp>
        <p:nvSpPr>
          <p:cNvPr id="5" name="object 5"/>
          <p:cNvSpPr/>
          <p:nvPr/>
        </p:nvSpPr>
        <p:spPr>
          <a:xfrm>
            <a:off x="2819400" y="5029200"/>
            <a:ext cx="4595853" cy="112704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781" y="1057017"/>
            <a:ext cx="5440045" cy="505267"/>
          </a:xfrm>
          <a:prstGeom prst="rect">
            <a:avLst/>
          </a:prstGeom>
        </p:spPr>
        <p:txBody>
          <a:bodyPr vert="horz" wrap="square" lIns="0" tIns="12700" rIns="0" bIns="0" rtlCol="0">
            <a:spAutoFit/>
          </a:bodyPr>
          <a:lstStyle/>
          <a:p>
            <a:pPr marL="12700">
              <a:lnSpc>
                <a:spcPct val="100000"/>
              </a:lnSpc>
              <a:spcBef>
                <a:spcPts val="100"/>
              </a:spcBef>
            </a:pPr>
            <a:r>
              <a:rPr sz="3200" spc="-430" dirty="0">
                <a:latin typeface="+mn-lt"/>
              </a:rPr>
              <a:t> </a:t>
            </a:r>
            <a:r>
              <a:rPr sz="3200" spc="-25" dirty="0">
                <a:latin typeface="+mn-lt"/>
              </a:rPr>
              <a:t>FastQ </a:t>
            </a:r>
            <a:r>
              <a:rPr sz="3200" spc="50" dirty="0">
                <a:latin typeface="+mn-lt"/>
              </a:rPr>
              <a:t>header</a:t>
            </a:r>
            <a:endParaRPr sz="3200" dirty="0">
              <a:latin typeface="+mn-lt"/>
            </a:endParaRPr>
          </a:p>
        </p:txBody>
      </p:sp>
      <p:pic>
        <p:nvPicPr>
          <p:cNvPr id="8" name="Picture 7">
            <a:extLst>
              <a:ext uri="{FF2B5EF4-FFF2-40B4-BE49-F238E27FC236}">
                <a16:creationId xmlns:a16="http://schemas.microsoft.com/office/drawing/2014/main" id="{915127E6-3A8F-4CAB-BF62-2387847821AC}"/>
              </a:ext>
            </a:extLst>
          </p:cNvPr>
          <p:cNvPicPr>
            <a:picLocks noChangeAspect="1"/>
          </p:cNvPicPr>
          <p:nvPr/>
        </p:nvPicPr>
        <p:blipFill>
          <a:blip r:embed="rId2"/>
          <a:stretch>
            <a:fillRect/>
          </a:stretch>
        </p:blipFill>
        <p:spPr>
          <a:xfrm>
            <a:off x="895350" y="1754969"/>
            <a:ext cx="6115050" cy="41981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8441" y="1277320"/>
            <a:ext cx="5661025" cy="505267"/>
          </a:xfrm>
          <a:prstGeom prst="rect">
            <a:avLst/>
          </a:prstGeom>
        </p:spPr>
        <p:txBody>
          <a:bodyPr vert="horz" wrap="square" lIns="0" tIns="12700" rIns="0" bIns="0" rtlCol="0">
            <a:spAutoFit/>
          </a:bodyPr>
          <a:lstStyle/>
          <a:p>
            <a:pPr marL="12700">
              <a:lnSpc>
                <a:spcPct val="100000"/>
              </a:lnSpc>
              <a:spcBef>
                <a:spcPts val="100"/>
              </a:spcBef>
            </a:pPr>
            <a:r>
              <a:rPr sz="3200" spc="-434" dirty="0">
                <a:latin typeface="+mn-lt"/>
              </a:rPr>
              <a:t> </a:t>
            </a:r>
            <a:r>
              <a:rPr sz="3200" spc="-25" dirty="0">
                <a:latin typeface="+mn-lt"/>
              </a:rPr>
              <a:t>FastQ </a:t>
            </a:r>
            <a:r>
              <a:rPr sz="3200" spc="20" dirty="0">
                <a:latin typeface="+mn-lt"/>
              </a:rPr>
              <a:t>qualities</a:t>
            </a:r>
            <a:endParaRPr sz="3200" dirty="0">
              <a:latin typeface="+mn-lt"/>
            </a:endParaRPr>
          </a:p>
        </p:txBody>
      </p:sp>
      <p:sp>
        <p:nvSpPr>
          <p:cNvPr id="3" name="object 3"/>
          <p:cNvSpPr txBox="1"/>
          <p:nvPr/>
        </p:nvSpPr>
        <p:spPr>
          <a:xfrm>
            <a:off x="573954" y="4194175"/>
            <a:ext cx="5471795" cy="1282700"/>
          </a:xfrm>
          <a:prstGeom prst="rect">
            <a:avLst/>
          </a:prstGeom>
        </p:spPr>
        <p:txBody>
          <a:bodyPr vert="horz" wrap="square" lIns="0" tIns="52704" rIns="0" bIns="0" rtlCol="0">
            <a:spAutoFit/>
          </a:bodyPr>
          <a:lstStyle/>
          <a:p>
            <a:pPr marL="379095" indent="-367030">
              <a:lnSpc>
                <a:spcPct val="100000"/>
              </a:lnSpc>
              <a:spcBef>
                <a:spcPts val="414"/>
              </a:spcBef>
              <a:buChar char="●"/>
              <a:tabLst>
                <a:tab pos="379095" algn="l"/>
                <a:tab pos="379730" algn="l"/>
              </a:tabLst>
            </a:pPr>
            <a:r>
              <a:rPr sz="1800" spc="-35" dirty="0">
                <a:solidFill>
                  <a:srgbClr val="666666"/>
                </a:solidFill>
                <a:latin typeface="Arial"/>
                <a:cs typeface="Arial"/>
              </a:rPr>
              <a:t>Qualities</a:t>
            </a:r>
            <a:r>
              <a:rPr sz="1800" spc="-145" dirty="0">
                <a:solidFill>
                  <a:srgbClr val="666666"/>
                </a:solidFill>
                <a:latin typeface="Arial"/>
                <a:cs typeface="Arial"/>
              </a:rPr>
              <a:t> </a:t>
            </a:r>
            <a:r>
              <a:rPr sz="1800" spc="-55" dirty="0">
                <a:solidFill>
                  <a:srgbClr val="666666"/>
                </a:solidFill>
                <a:latin typeface="Arial"/>
                <a:cs typeface="Arial"/>
              </a:rPr>
              <a:t>come</a:t>
            </a:r>
            <a:r>
              <a:rPr sz="1800" spc="-140" dirty="0">
                <a:solidFill>
                  <a:srgbClr val="666666"/>
                </a:solidFill>
                <a:latin typeface="Arial"/>
                <a:cs typeface="Arial"/>
              </a:rPr>
              <a:t> </a:t>
            </a:r>
            <a:r>
              <a:rPr sz="1800" spc="-10" dirty="0">
                <a:solidFill>
                  <a:srgbClr val="666666"/>
                </a:solidFill>
                <a:latin typeface="Arial"/>
                <a:cs typeface="Arial"/>
              </a:rPr>
              <a:t>after</a:t>
            </a:r>
            <a:r>
              <a:rPr sz="1800" spc="-140" dirty="0">
                <a:solidFill>
                  <a:srgbClr val="666666"/>
                </a:solidFill>
                <a:latin typeface="Arial"/>
                <a:cs typeface="Arial"/>
              </a:rPr>
              <a:t> </a:t>
            </a:r>
            <a:r>
              <a:rPr sz="1800" spc="-10" dirty="0">
                <a:solidFill>
                  <a:srgbClr val="666666"/>
                </a:solidFill>
                <a:latin typeface="Arial"/>
                <a:cs typeface="Arial"/>
              </a:rPr>
              <a:t>the</a:t>
            </a:r>
            <a:r>
              <a:rPr sz="1800" spc="-140" dirty="0">
                <a:solidFill>
                  <a:srgbClr val="666666"/>
                </a:solidFill>
                <a:latin typeface="Arial"/>
                <a:cs typeface="Arial"/>
              </a:rPr>
              <a:t> </a:t>
            </a:r>
            <a:r>
              <a:rPr sz="1800" spc="30" dirty="0">
                <a:solidFill>
                  <a:srgbClr val="666666"/>
                </a:solidFill>
                <a:latin typeface="Arial"/>
                <a:cs typeface="Arial"/>
              </a:rPr>
              <a:t>"+"</a:t>
            </a:r>
            <a:r>
              <a:rPr sz="1800" spc="-140" dirty="0">
                <a:solidFill>
                  <a:srgbClr val="666666"/>
                </a:solidFill>
                <a:latin typeface="Arial"/>
                <a:cs typeface="Arial"/>
              </a:rPr>
              <a:t> </a:t>
            </a:r>
            <a:r>
              <a:rPr sz="1800" spc="-10" dirty="0">
                <a:solidFill>
                  <a:srgbClr val="666666"/>
                </a:solidFill>
                <a:latin typeface="Arial"/>
                <a:cs typeface="Arial"/>
              </a:rPr>
              <a:t>line</a:t>
            </a:r>
            <a:endParaRPr sz="1800" dirty="0">
              <a:latin typeface="Arial"/>
              <a:cs typeface="Arial"/>
            </a:endParaRPr>
          </a:p>
          <a:p>
            <a:pPr marL="379095" indent="-367030">
              <a:lnSpc>
                <a:spcPct val="100000"/>
              </a:lnSpc>
              <a:spcBef>
                <a:spcPts val="315"/>
              </a:spcBef>
              <a:buChar char="●"/>
              <a:tabLst>
                <a:tab pos="379095" algn="l"/>
                <a:tab pos="379730" algn="l"/>
              </a:tabLst>
            </a:pPr>
            <a:r>
              <a:rPr sz="1800" spc="-55" dirty="0">
                <a:solidFill>
                  <a:srgbClr val="666666"/>
                </a:solidFill>
                <a:latin typeface="Arial"/>
                <a:cs typeface="Arial"/>
              </a:rPr>
              <a:t>-log10</a:t>
            </a:r>
            <a:r>
              <a:rPr sz="1800" spc="-140" dirty="0">
                <a:solidFill>
                  <a:srgbClr val="666666"/>
                </a:solidFill>
                <a:latin typeface="Arial"/>
                <a:cs typeface="Arial"/>
              </a:rPr>
              <a:t> </a:t>
            </a:r>
            <a:r>
              <a:rPr sz="1800" spc="5" dirty="0">
                <a:solidFill>
                  <a:srgbClr val="666666"/>
                </a:solidFill>
                <a:latin typeface="Arial"/>
                <a:cs typeface="Arial"/>
              </a:rPr>
              <a:t>probability</a:t>
            </a:r>
            <a:r>
              <a:rPr sz="1800" spc="-140" dirty="0">
                <a:solidFill>
                  <a:srgbClr val="666666"/>
                </a:solidFill>
                <a:latin typeface="Arial"/>
                <a:cs typeface="Arial"/>
              </a:rPr>
              <a:t> </a:t>
            </a:r>
            <a:r>
              <a:rPr sz="1800" dirty="0">
                <a:solidFill>
                  <a:srgbClr val="666666"/>
                </a:solidFill>
                <a:latin typeface="Arial"/>
                <a:cs typeface="Arial"/>
              </a:rPr>
              <a:t>of</a:t>
            </a:r>
            <a:r>
              <a:rPr sz="1800" spc="-140" dirty="0">
                <a:solidFill>
                  <a:srgbClr val="666666"/>
                </a:solidFill>
                <a:latin typeface="Arial"/>
                <a:cs typeface="Arial"/>
              </a:rPr>
              <a:t> </a:t>
            </a:r>
            <a:r>
              <a:rPr sz="1800" spc="-75" dirty="0">
                <a:solidFill>
                  <a:srgbClr val="666666"/>
                </a:solidFill>
                <a:latin typeface="Arial"/>
                <a:cs typeface="Arial"/>
              </a:rPr>
              <a:t>sequence</a:t>
            </a:r>
            <a:r>
              <a:rPr sz="1800" spc="-140" dirty="0">
                <a:solidFill>
                  <a:srgbClr val="666666"/>
                </a:solidFill>
                <a:latin typeface="Arial"/>
                <a:cs typeface="Arial"/>
              </a:rPr>
              <a:t> </a:t>
            </a:r>
            <a:r>
              <a:rPr sz="1800" spc="-85" dirty="0">
                <a:solidFill>
                  <a:srgbClr val="666666"/>
                </a:solidFill>
                <a:latin typeface="Arial"/>
                <a:cs typeface="Arial"/>
              </a:rPr>
              <a:t>base</a:t>
            </a:r>
            <a:r>
              <a:rPr sz="1800" spc="-140" dirty="0">
                <a:solidFill>
                  <a:srgbClr val="666666"/>
                </a:solidFill>
                <a:latin typeface="Arial"/>
                <a:cs typeface="Arial"/>
              </a:rPr>
              <a:t> </a:t>
            </a:r>
            <a:r>
              <a:rPr sz="1800" spc="-40" dirty="0">
                <a:solidFill>
                  <a:srgbClr val="666666"/>
                </a:solidFill>
                <a:latin typeface="Arial"/>
                <a:cs typeface="Arial"/>
              </a:rPr>
              <a:t>being</a:t>
            </a:r>
            <a:r>
              <a:rPr sz="1800" spc="-140" dirty="0">
                <a:solidFill>
                  <a:srgbClr val="666666"/>
                </a:solidFill>
                <a:latin typeface="Arial"/>
                <a:cs typeface="Arial"/>
              </a:rPr>
              <a:t> </a:t>
            </a:r>
            <a:r>
              <a:rPr sz="1800" spc="-25" dirty="0">
                <a:solidFill>
                  <a:srgbClr val="666666"/>
                </a:solidFill>
                <a:latin typeface="Arial"/>
                <a:cs typeface="Arial"/>
              </a:rPr>
              <a:t>wrong</a:t>
            </a:r>
            <a:endParaRPr sz="1800" dirty="0">
              <a:latin typeface="Arial"/>
              <a:cs typeface="Arial"/>
            </a:endParaRPr>
          </a:p>
          <a:p>
            <a:pPr marL="379095" indent="-367030">
              <a:lnSpc>
                <a:spcPct val="100000"/>
              </a:lnSpc>
              <a:spcBef>
                <a:spcPts val="315"/>
              </a:spcBef>
              <a:buChar char="●"/>
              <a:tabLst>
                <a:tab pos="379095" algn="l"/>
                <a:tab pos="379730" algn="l"/>
              </a:tabLst>
            </a:pPr>
            <a:r>
              <a:rPr sz="1800" spc="-70" dirty="0">
                <a:solidFill>
                  <a:srgbClr val="666666"/>
                </a:solidFill>
                <a:latin typeface="Arial"/>
                <a:cs typeface="Arial"/>
              </a:rPr>
              <a:t>Encoded </a:t>
            </a:r>
            <a:r>
              <a:rPr sz="1800" spc="10" dirty="0">
                <a:solidFill>
                  <a:srgbClr val="666666"/>
                </a:solidFill>
                <a:latin typeface="Arial"/>
                <a:cs typeface="Arial"/>
              </a:rPr>
              <a:t>in </a:t>
            </a:r>
            <a:r>
              <a:rPr sz="1800" spc="-160" dirty="0">
                <a:solidFill>
                  <a:srgbClr val="666666"/>
                </a:solidFill>
                <a:latin typeface="Arial"/>
                <a:cs typeface="Arial"/>
              </a:rPr>
              <a:t>ASCII </a:t>
            </a:r>
            <a:r>
              <a:rPr sz="1800" spc="40" dirty="0">
                <a:solidFill>
                  <a:srgbClr val="666666"/>
                </a:solidFill>
                <a:latin typeface="Arial"/>
                <a:cs typeface="Arial"/>
              </a:rPr>
              <a:t>to</a:t>
            </a:r>
            <a:r>
              <a:rPr sz="1800" spc="-390" dirty="0">
                <a:solidFill>
                  <a:srgbClr val="666666"/>
                </a:solidFill>
                <a:latin typeface="Arial"/>
                <a:cs typeface="Arial"/>
              </a:rPr>
              <a:t> </a:t>
            </a:r>
            <a:r>
              <a:rPr sz="1800" spc="-100" dirty="0">
                <a:solidFill>
                  <a:srgbClr val="666666"/>
                </a:solidFill>
                <a:latin typeface="Arial"/>
                <a:cs typeface="Arial"/>
              </a:rPr>
              <a:t>save </a:t>
            </a:r>
            <a:r>
              <a:rPr sz="1800" spc="-85" dirty="0">
                <a:solidFill>
                  <a:srgbClr val="666666"/>
                </a:solidFill>
                <a:latin typeface="Arial"/>
                <a:cs typeface="Arial"/>
              </a:rPr>
              <a:t>space</a:t>
            </a:r>
            <a:endParaRPr sz="1800" dirty="0">
              <a:latin typeface="Arial"/>
              <a:cs typeface="Arial"/>
            </a:endParaRPr>
          </a:p>
          <a:p>
            <a:pPr marL="379095" indent="-367030">
              <a:lnSpc>
                <a:spcPct val="100000"/>
              </a:lnSpc>
              <a:spcBef>
                <a:spcPts val="315"/>
              </a:spcBef>
              <a:buChar char="●"/>
              <a:tabLst>
                <a:tab pos="379095" algn="l"/>
                <a:tab pos="379730" algn="l"/>
              </a:tabLst>
            </a:pPr>
            <a:r>
              <a:rPr sz="1800" spc="-100" dirty="0">
                <a:solidFill>
                  <a:srgbClr val="666666"/>
                </a:solidFill>
                <a:latin typeface="Arial"/>
                <a:cs typeface="Arial"/>
              </a:rPr>
              <a:t>Used</a:t>
            </a:r>
            <a:r>
              <a:rPr sz="1800" spc="-145" dirty="0">
                <a:solidFill>
                  <a:srgbClr val="666666"/>
                </a:solidFill>
                <a:latin typeface="Arial"/>
                <a:cs typeface="Arial"/>
              </a:rPr>
              <a:t> </a:t>
            </a:r>
            <a:r>
              <a:rPr sz="1800" spc="10" dirty="0">
                <a:solidFill>
                  <a:srgbClr val="666666"/>
                </a:solidFill>
                <a:latin typeface="Arial"/>
                <a:cs typeface="Arial"/>
              </a:rPr>
              <a:t>in</a:t>
            </a:r>
            <a:r>
              <a:rPr sz="1800" spc="-145" dirty="0">
                <a:solidFill>
                  <a:srgbClr val="666666"/>
                </a:solidFill>
                <a:latin typeface="Arial"/>
                <a:cs typeface="Arial"/>
              </a:rPr>
              <a:t> </a:t>
            </a:r>
            <a:r>
              <a:rPr sz="1800" spc="5" dirty="0">
                <a:solidFill>
                  <a:srgbClr val="666666"/>
                </a:solidFill>
                <a:latin typeface="Arial"/>
                <a:cs typeface="Arial"/>
              </a:rPr>
              <a:t>quality</a:t>
            </a:r>
            <a:r>
              <a:rPr sz="1800" spc="-140" dirty="0">
                <a:solidFill>
                  <a:srgbClr val="666666"/>
                </a:solidFill>
                <a:latin typeface="Arial"/>
                <a:cs typeface="Arial"/>
              </a:rPr>
              <a:t> </a:t>
            </a:r>
            <a:r>
              <a:rPr sz="1800" spc="-80" dirty="0">
                <a:solidFill>
                  <a:srgbClr val="666666"/>
                </a:solidFill>
                <a:latin typeface="Arial"/>
                <a:cs typeface="Arial"/>
              </a:rPr>
              <a:t>assessment</a:t>
            </a:r>
            <a:r>
              <a:rPr sz="1800" spc="-145" dirty="0">
                <a:solidFill>
                  <a:srgbClr val="666666"/>
                </a:solidFill>
                <a:latin typeface="Arial"/>
                <a:cs typeface="Arial"/>
              </a:rPr>
              <a:t> </a:t>
            </a:r>
            <a:r>
              <a:rPr sz="1800" spc="-35" dirty="0">
                <a:solidFill>
                  <a:srgbClr val="666666"/>
                </a:solidFill>
                <a:latin typeface="Arial"/>
                <a:cs typeface="Arial"/>
              </a:rPr>
              <a:t>and</a:t>
            </a:r>
            <a:r>
              <a:rPr sz="1800" spc="-140" dirty="0">
                <a:solidFill>
                  <a:srgbClr val="666666"/>
                </a:solidFill>
                <a:latin typeface="Arial"/>
                <a:cs typeface="Arial"/>
              </a:rPr>
              <a:t> </a:t>
            </a:r>
            <a:r>
              <a:rPr sz="1800" spc="-30" dirty="0">
                <a:solidFill>
                  <a:srgbClr val="666666"/>
                </a:solidFill>
                <a:latin typeface="Arial"/>
                <a:cs typeface="Arial"/>
              </a:rPr>
              <a:t>downstream</a:t>
            </a:r>
            <a:r>
              <a:rPr sz="1800" spc="-145" dirty="0">
                <a:solidFill>
                  <a:srgbClr val="666666"/>
                </a:solidFill>
                <a:latin typeface="Arial"/>
                <a:cs typeface="Arial"/>
              </a:rPr>
              <a:t> </a:t>
            </a:r>
            <a:r>
              <a:rPr sz="1800" spc="-55" dirty="0">
                <a:solidFill>
                  <a:srgbClr val="666666"/>
                </a:solidFill>
                <a:latin typeface="Arial"/>
                <a:cs typeface="Arial"/>
              </a:rPr>
              <a:t>analysis</a:t>
            </a:r>
            <a:endParaRPr sz="1800" dirty="0">
              <a:latin typeface="Arial"/>
              <a:cs typeface="Arial"/>
            </a:endParaRPr>
          </a:p>
        </p:txBody>
      </p:sp>
      <p:pic>
        <p:nvPicPr>
          <p:cNvPr id="6" name="Picture 5">
            <a:extLst>
              <a:ext uri="{FF2B5EF4-FFF2-40B4-BE49-F238E27FC236}">
                <a16:creationId xmlns:a16="http://schemas.microsoft.com/office/drawing/2014/main" id="{96647A7C-2101-40E0-99E9-C3D08947DB42}"/>
              </a:ext>
            </a:extLst>
          </p:cNvPr>
          <p:cNvPicPr>
            <a:picLocks noChangeAspect="1"/>
          </p:cNvPicPr>
          <p:nvPr/>
        </p:nvPicPr>
        <p:blipFill>
          <a:blip r:embed="rId2"/>
          <a:stretch>
            <a:fillRect/>
          </a:stretch>
        </p:blipFill>
        <p:spPr>
          <a:xfrm>
            <a:off x="685800" y="1905000"/>
            <a:ext cx="6829425" cy="2047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8441" y="1227654"/>
            <a:ext cx="4816475" cy="505267"/>
          </a:xfrm>
          <a:prstGeom prst="rect">
            <a:avLst/>
          </a:prstGeom>
        </p:spPr>
        <p:txBody>
          <a:bodyPr vert="horz" wrap="square" lIns="0" tIns="12700" rIns="0" bIns="0" rtlCol="0">
            <a:spAutoFit/>
          </a:bodyPr>
          <a:lstStyle/>
          <a:p>
            <a:pPr marL="12700">
              <a:lnSpc>
                <a:spcPct val="100000"/>
              </a:lnSpc>
              <a:spcBef>
                <a:spcPts val="100"/>
              </a:spcBef>
            </a:pPr>
            <a:r>
              <a:rPr sz="3200" spc="-60" dirty="0">
                <a:latin typeface="+mn-lt"/>
              </a:rPr>
              <a:t>SAM </a:t>
            </a:r>
            <a:r>
              <a:rPr lang="en-US" sz="3200" spc="55" dirty="0">
                <a:latin typeface="+mn-lt"/>
              </a:rPr>
              <a:t>F</a:t>
            </a:r>
            <a:r>
              <a:rPr sz="3200" spc="55" dirty="0">
                <a:latin typeface="+mn-lt"/>
              </a:rPr>
              <a:t>ormat</a:t>
            </a:r>
            <a:endParaRPr sz="3200" dirty="0">
              <a:latin typeface="+mn-lt"/>
            </a:endParaRPr>
          </a:p>
        </p:txBody>
      </p:sp>
      <p:sp>
        <p:nvSpPr>
          <p:cNvPr id="3" name="object 3"/>
          <p:cNvSpPr txBox="1"/>
          <p:nvPr/>
        </p:nvSpPr>
        <p:spPr>
          <a:xfrm>
            <a:off x="685800" y="1828800"/>
            <a:ext cx="8001000" cy="2435922"/>
          </a:xfrm>
          <a:prstGeom prst="rect">
            <a:avLst/>
          </a:prstGeom>
        </p:spPr>
        <p:txBody>
          <a:bodyPr vert="horz" wrap="square" lIns="0" tIns="52704" rIns="0" bIns="0" rtlCol="0">
            <a:spAutoFit/>
          </a:bodyPr>
          <a:lstStyle/>
          <a:p>
            <a:pPr marL="469900" indent="-367030">
              <a:lnSpc>
                <a:spcPct val="100000"/>
              </a:lnSpc>
              <a:spcBef>
                <a:spcPts val="414"/>
              </a:spcBef>
              <a:buChar char="●"/>
              <a:tabLst>
                <a:tab pos="469265" algn="l"/>
                <a:tab pos="469900" algn="l"/>
              </a:tabLst>
            </a:pPr>
            <a:r>
              <a:rPr sz="1800" spc="-220" dirty="0">
                <a:cs typeface="Arial"/>
              </a:rPr>
              <a:t>SAM </a:t>
            </a:r>
            <a:r>
              <a:rPr sz="1800" spc="-40" dirty="0">
                <a:cs typeface="Arial"/>
              </a:rPr>
              <a:t>- </a:t>
            </a:r>
            <a:r>
              <a:rPr sz="1800" spc="-90" dirty="0">
                <a:cs typeface="Arial"/>
              </a:rPr>
              <a:t>Sequence </a:t>
            </a:r>
            <a:r>
              <a:rPr sz="1800" spc="-30" dirty="0">
                <a:cs typeface="Arial"/>
              </a:rPr>
              <a:t>Alignment</a:t>
            </a:r>
            <a:r>
              <a:rPr sz="1800" spc="-215" dirty="0">
                <a:cs typeface="Arial"/>
              </a:rPr>
              <a:t> </a:t>
            </a:r>
            <a:r>
              <a:rPr sz="1800" spc="-95" dirty="0">
                <a:cs typeface="Arial"/>
              </a:rPr>
              <a:t>Map</a:t>
            </a:r>
            <a:endParaRPr lang="en-US" sz="1800" spc="-95" dirty="0">
              <a:cs typeface="Arial"/>
            </a:endParaRPr>
          </a:p>
          <a:p>
            <a:pPr marL="469900" indent="-367030">
              <a:lnSpc>
                <a:spcPct val="100000"/>
              </a:lnSpc>
              <a:spcBef>
                <a:spcPts val="414"/>
              </a:spcBef>
              <a:buChar char="●"/>
              <a:tabLst>
                <a:tab pos="469265" algn="l"/>
                <a:tab pos="469900" algn="l"/>
              </a:tabLst>
            </a:pPr>
            <a:r>
              <a:rPr lang="en-US" dirty="0"/>
              <a:t>Along with the </a:t>
            </a:r>
            <a:r>
              <a:rPr lang="en-US" i="0" dirty="0">
                <a:effectLst/>
              </a:rPr>
              <a:t> alignment it retains the associated quality scores, the original read itself, paired-end information, sample information, and many more features.</a:t>
            </a:r>
            <a:endParaRPr sz="1800" dirty="0">
              <a:cs typeface="Arial"/>
            </a:endParaRPr>
          </a:p>
          <a:p>
            <a:pPr marL="469900" indent="-367030">
              <a:lnSpc>
                <a:spcPct val="100000"/>
              </a:lnSpc>
              <a:spcBef>
                <a:spcPts val="315"/>
              </a:spcBef>
              <a:buChar char="●"/>
              <a:tabLst>
                <a:tab pos="469265" algn="l"/>
                <a:tab pos="469900" algn="l"/>
              </a:tabLst>
            </a:pPr>
            <a:r>
              <a:rPr sz="1800" spc="-40" dirty="0">
                <a:cs typeface="Arial"/>
              </a:rPr>
              <a:t>Standard</a:t>
            </a:r>
            <a:r>
              <a:rPr lang="en-US" sz="1800" spc="-40" dirty="0">
                <a:cs typeface="Arial"/>
              </a:rPr>
              <a:t> human readable </a:t>
            </a:r>
            <a:r>
              <a:rPr sz="1800" spc="-145" dirty="0">
                <a:cs typeface="Arial"/>
              </a:rPr>
              <a:t> </a:t>
            </a:r>
            <a:r>
              <a:rPr sz="1800" spc="5" dirty="0">
                <a:cs typeface="Arial"/>
              </a:rPr>
              <a:t>format</a:t>
            </a:r>
            <a:r>
              <a:rPr sz="1800" spc="-140" dirty="0">
                <a:cs typeface="Arial"/>
              </a:rPr>
              <a:t> </a:t>
            </a:r>
            <a:r>
              <a:rPr lang="en-US" spc="5" dirty="0">
                <a:cs typeface="Arial"/>
              </a:rPr>
              <a:t>of</a:t>
            </a:r>
            <a:r>
              <a:rPr sz="1800" spc="-140" dirty="0">
                <a:cs typeface="Arial"/>
              </a:rPr>
              <a:t> </a:t>
            </a:r>
            <a:r>
              <a:rPr sz="1800" spc="-75" dirty="0">
                <a:cs typeface="Arial"/>
              </a:rPr>
              <a:t>sequence</a:t>
            </a:r>
            <a:r>
              <a:rPr sz="1800" spc="-140" dirty="0">
                <a:cs typeface="Arial"/>
              </a:rPr>
              <a:t> </a:t>
            </a:r>
            <a:r>
              <a:rPr sz="1800" spc="-15" dirty="0">
                <a:cs typeface="Arial"/>
              </a:rPr>
              <a:t>data</a:t>
            </a:r>
            <a:endParaRPr sz="1800" dirty="0">
              <a:cs typeface="Arial"/>
            </a:endParaRPr>
          </a:p>
          <a:p>
            <a:pPr marL="469900" indent="-367030">
              <a:lnSpc>
                <a:spcPct val="100000"/>
              </a:lnSpc>
              <a:spcBef>
                <a:spcPts val="315"/>
              </a:spcBef>
              <a:buChar char="●"/>
              <a:tabLst>
                <a:tab pos="469265" algn="l"/>
                <a:tab pos="469900" algn="l"/>
              </a:tabLst>
            </a:pPr>
            <a:r>
              <a:rPr sz="1800" spc="-80" dirty="0">
                <a:cs typeface="Arial"/>
              </a:rPr>
              <a:t>Recognised</a:t>
            </a:r>
            <a:r>
              <a:rPr sz="1800" spc="-145" dirty="0">
                <a:cs typeface="Arial"/>
              </a:rPr>
              <a:t> </a:t>
            </a:r>
            <a:r>
              <a:rPr sz="1800" spc="-35" dirty="0">
                <a:cs typeface="Arial"/>
              </a:rPr>
              <a:t>by</a:t>
            </a:r>
            <a:r>
              <a:rPr sz="1800" spc="-145" dirty="0">
                <a:cs typeface="Arial"/>
              </a:rPr>
              <a:t> </a:t>
            </a:r>
            <a:r>
              <a:rPr sz="1800" spc="5" dirty="0">
                <a:cs typeface="Arial"/>
              </a:rPr>
              <a:t>majority</a:t>
            </a:r>
            <a:r>
              <a:rPr sz="1800" spc="-140" dirty="0">
                <a:cs typeface="Arial"/>
              </a:rPr>
              <a:t> </a:t>
            </a:r>
            <a:r>
              <a:rPr sz="1800" dirty="0">
                <a:cs typeface="Arial"/>
              </a:rPr>
              <a:t>of</a:t>
            </a:r>
            <a:r>
              <a:rPr sz="1800" spc="-145" dirty="0">
                <a:cs typeface="Arial"/>
              </a:rPr>
              <a:t> </a:t>
            </a:r>
            <a:r>
              <a:rPr sz="1800" spc="-30" dirty="0">
                <a:cs typeface="Arial"/>
              </a:rPr>
              <a:t>software</a:t>
            </a:r>
            <a:r>
              <a:rPr sz="1800" spc="-140" dirty="0">
                <a:cs typeface="Arial"/>
              </a:rPr>
              <a:t> </a:t>
            </a:r>
            <a:r>
              <a:rPr sz="1800" spc="-35" dirty="0">
                <a:cs typeface="Arial"/>
              </a:rPr>
              <a:t>and</a:t>
            </a:r>
            <a:r>
              <a:rPr sz="1800" spc="-145" dirty="0">
                <a:cs typeface="Arial"/>
              </a:rPr>
              <a:t> </a:t>
            </a:r>
            <a:r>
              <a:rPr sz="1800" spc="-50" dirty="0">
                <a:cs typeface="Arial"/>
              </a:rPr>
              <a:t>browsers</a:t>
            </a:r>
            <a:endParaRPr lang="en-US" sz="1800" spc="-50" dirty="0">
              <a:cs typeface="Arial"/>
            </a:endParaRPr>
          </a:p>
          <a:p>
            <a:pPr marL="469900" indent="-367030">
              <a:lnSpc>
                <a:spcPct val="100000"/>
              </a:lnSpc>
              <a:spcBef>
                <a:spcPts val="315"/>
              </a:spcBef>
              <a:buChar char="●"/>
              <a:tabLst>
                <a:tab pos="469265" algn="l"/>
                <a:tab pos="469900" algn="l"/>
              </a:tabLst>
            </a:pPr>
            <a:r>
              <a:rPr lang="en-US" i="0" dirty="0">
                <a:effectLst/>
              </a:rPr>
              <a:t>It consists of a header, a row for every read in your dataset, and 11 tab-delimited fields describing that read.</a:t>
            </a:r>
            <a:endParaRPr lang="en-IN" i="0" dirty="0">
              <a:effectLst/>
              <a:cs typeface="Arial"/>
            </a:endParaRPr>
          </a:p>
        </p:txBody>
      </p:sp>
      <p:pic>
        <p:nvPicPr>
          <p:cNvPr id="10" name="Picture 9">
            <a:extLst>
              <a:ext uri="{FF2B5EF4-FFF2-40B4-BE49-F238E27FC236}">
                <a16:creationId xmlns:a16="http://schemas.microsoft.com/office/drawing/2014/main" id="{02DB1D17-26B6-4A17-8592-E0AFDCA3AB92}"/>
              </a:ext>
            </a:extLst>
          </p:cNvPr>
          <p:cNvPicPr>
            <a:picLocks noChangeAspect="1"/>
          </p:cNvPicPr>
          <p:nvPr/>
        </p:nvPicPr>
        <p:blipFill>
          <a:blip r:embed="rId2"/>
          <a:stretch>
            <a:fillRect/>
          </a:stretch>
        </p:blipFill>
        <p:spPr>
          <a:xfrm>
            <a:off x="5609271" y="3962400"/>
            <a:ext cx="2168769" cy="2819400"/>
          </a:xfrm>
          <a:prstGeom prst="rect">
            <a:avLst/>
          </a:prstGeom>
        </p:spPr>
      </p:pic>
      <p:sp>
        <p:nvSpPr>
          <p:cNvPr id="11" name="TextBox 10">
            <a:extLst>
              <a:ext uri="{FF2B5EF4-FFF2-40B4-BE49-F238E27FC236}">
                <a16:creationId xmlns:a16="http://schemas.microsoft.com/office/drawing/2014/main" id="{513A5541-65D8-4460-9A00-8AAD00F002C6}"/>
              </a:ext>
            </a:extLst>
          </p:cNvPr>
          <p:cNvSpPr txBox="1"/>
          <p:nvPr/>
        </p:nvSpPr>
        <p:spPr>
          <a:xfrm>
            <a:off x="609601" y="4419600"/>
            <a:ext cx="4876800" cy="2239074"/>
          </a:xfrm>
          <a:prstGeom prst="rect">
            <a:avLst/>
          </a:prstGeom>
          <a:noFill/>
        </p:spPr>
        <p:txBody>
          <a:bodyPr wrap="square" rtlCol="0">
            <a:spAutoFit/>
          </a:bodyPr>
          <a:lstStyle/>
          <a:p>
            <a:pPr marL="102870">
              <a:lnSpc>
                <a:spcPct val="100000"/>
              </a:lnSpc>
              <a:spcBef>
                <a:spcPts val="315"/>
              </a:spcBef>
              <a:tabLst>
                <a:tab pos="469265" algn="l"/>
                <a:tab pos="469900" algn="l"/>
              </a:tabLst>
            </a:pPr>
            <a:r>
              <a:rPr lang="en-US" sz="2400" spc="-40" dirty="0">
                <a:cs typeface="Arial"/>
              </a:rPr>
              <a:t>SAM header</a:t>
            </a:r>
          </a:p>
          <a:p>
            <a:pPr marL="469900" marR="195580" indent="-367030">
              <a:spcBef>
                <a:spcPts val="315"/>
              </a:spcBef>
              <a:buChar char="●"/>
              <a:tabLst>
                <a:tab pos="469265" algn="l"/>
                <a:tab pos="469900" algn="l"/>
              </a:tabLst>
            </a:pPr>
            <a:r>
              <a:rPr lang="en-US" spc="-40" dirty="0">
                <a:cs typeface="Arial"/>
              </a:rPr>
              <a:t>SAM header contains information on alignment  and contigs used</a:t>
            </a:r>
          </a:p>
          <a:p>
            <a:pPr marL="469900" indent="-367030">
              <a:spcBef>
                <a:spcPts val="315"/>
              </a:spcBef>
              <a:buChar char="●"/>
              <a:tabLst>
                <a:tab pos="469265" algn="l"/>
                <a:tab pos="469900" algn="l"/>
              </a:tabLst>
            </a:pPr>
            <a:r>
              <a:rPr lang="en-US" spc="-40" dirty="0">
                <a:cs typeface="Arial"/>
              </a:rPr>
              <a:t>@HD - Version number and sorting information</a:t>
            </a:r>
          </a:p>
          <a:p>
            <a:pPr marL="469900" marR="168275" indent="-367030">
              <a:spcBef>
                <a:spcPts val="315"/>
              </a:spcBef>
              <a:buChar char="●"/>
              <a:tabLst>
                <a:tab pos="469265" algn="l"/>
                <a:tab pos="469900" algn="l"/>
              </a:tabLst>
            </a:pPr>
            <a:r>
              <a:rPr lang="en-US" spc="-40" dirty="0">
                <a:cs typeface="Arial"/>
              </a:rPr>
              <a:t>@SQ - Contig/Chromosome name and length of  sequence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205305"/>
            <a:ext cx="4816475" cy="505267"/>
          </a:xfrm>
          <a:prstGeom prst="rect">
            <a:avLst/>
          </a:prstGeom>
        </p:spPr>
        <p:txBody>
          <a:bodyPr vert="horz" wrap="square" lIns="0" tIns="12700" rIns="0" bIns="0" rtlCol="0">
            <a:spAutoFit/>
          </a:bodyPr>
          <a:lstStyle/>
          <a:p>
            <a:pPr marL="12700">
              <a:lnSpc>
                <a:spcPct val="100000"/>
              </a:lnSpc>
              <a:spcBef>
                <a:spcPts val="100"/>
              </a:spcBef>
            </a:pPr>
            <a:r>
              <a:rPr lang="en-IN" sz="3200" spc="-60" dirty="0">
                <a:latin typeface="+mn-lt"/>
              </a:rPr>
              <a:t>SAM </a:t>
            </a:r>
            <a:r>
              <a:rPr lang="en-IN" sz="3200" spc="55" dirty="0">
                <a:latin typeface="+mn-lt"/>
              </a:rPr>
              <a:t>Format</a:t>
            </a:r>
            <a:endParaRPr sz="3200" dirty="0"/>
          </a:p>
        </p:txBody>
      </p:sp>
      <p:sp>
        <p:nvSpPr>
          <p:cNvPr id="3" name="object 3"/>
          <p:cNvSpPr txBox="1"/>
          <p:nvPr/>
        </p:nvSpPr>
        <p:spPr>
          <a:xfrm>
            <a:off x="838200" y="1889010"/>
            <a:ext cx="1775460" cy="579646"/>
          </a:xfrm>
          <a:prstGeom prst="rect">
            <a:avLst/>
          </a:prstGeom>
        </p:spPr>
        <p:txBody>
          <a:bodyPr vert="horz" wrap="square" lIns="0" tIns="12700" rIns="0" bIns="0" rtlCol="0">
            <a:spAutoFit/>
          </a:bodyPr>
          <a:lstStyle/>
          <a:p>
            <a:pPr marL="12700">
              <a:spcBef>
                <a:spcPts val="100"/>
              </a:spcBef>
            </a:pPr>
            <a:r>
              <a:rPr lang="en-IN" b="1" i="0" dirty="0">
                <a:solidFill>
                  <a:srgbClr val="333333"/>
                </a:solidFill>
                <a:effectLst/>
                <a:latin typeface="Noto Serif"/>
              </a:rPr>
              <a:t>Field Descriptions</a:t>
            </a:r>
          </a:p>
          <a:p>
            <a:pPr marL="12700">
              <a:lnSpc>
                <a:spcPct val="100000"/>
              </a:lnSpc>
              <a:spcBef>
                <a:spcPts val="100"/>
              </a:spcBef>
            </a:pPr>
            <a:endParaRPr sz="1800" dirty="0">
              <a:cs typeface="Arial"/>
            </a:endParaRPr>
          </a:p>
        </p:txBody>
      </p:sp>
      <p:sp>
        <p:nvSpPr>
          <p:cNvPr id="4" name="object 4"/>
          <p:cNvSpPr txBox="1"/>
          <p:nvPr/>
        </p:nvSpPr>
        <p:spPr>
          <a:xfrm>
            <a:off x="457200" y="3950277"/>
            <a:ext cx="3048000" cy="1937069"/>
          </a:xfrm>
          <a:prstGeom prst="rect">
            <a:avLst/>
          </a:prstGeom>
        </p:spPr>
        <p:txBody>
          <a:bodyPr vert="horz" wrap="square" lIns="0" tIns="66675" rIns="0" bIns="0" rtlCol="0">
            <a:spAutoFit/>
          </a:bodyPr>
          <a:lstStyle/>
          <a:p>
            <a:pPr marL="379095" indent="-367030">
              <a:lnSpc>
                <a:spcPct val="100000"/>
              </a:lnSpc>
              <a:spcBef>
                <a:spcPts val="525"/>
              </a:spcBef>
              <a:buChar char="●"/>
              <a:tabLst>
                <a:tab pos="379095" algn="l"/>
                <a:tab pos="379730" algn="l"/>
              </a:tabLst>
            </a:pPr>
            <a:r>
              <a:rPr lang="en-US" b="0" i="0" dirty="0">
                <a:effectLst/>
              </a:rPr>
              <a:t>Each row contains 11 mandatory fields, which </a:t>
            </a:r>
            <a:r>
              <a:rPr sz="1800" spc="-55" dirty="0">
                <a:cs typeface="Arial"/>
              </a:rPr>
              <a:t>Contains</a:t>
            </a:r>
            <a:r>
              <a:rPr sz="1800" spc="-135" dirty="0">
                <a:cs typeface="Arial"/>
              </a:rPr>
              <a:t> </a:t>
            </a:r>
            <a:r>
              <a:rPr sz="1800" spc="-45" dirty="0">
                <a:cs typeface="Arial"/>
              </a:rPr>
              <a:t>read</a:t>
            </a:r>
            <a:r>
              <a:rPr sz="1800" spc="-135" dirty="0">
                <a:cs typeface="Arial"/>
              </a:rPr>
              <a:t> </a:t>
            </a:r>
            <a:r>
              <a:rPr sz="1800" spc="-35" dirty="0">
                <a:cs typeface="Arial"/>
              </a:rPr>
              <a:t>and</a:t>
            </a:r>
            <a:r>
              <a:rPr sz="1800" spc="-140" dirty="0">
                <a:cs typeface="Arial"/>
              </a:rPr>
              <a:t> </a:t>
            </a:r>
            <a:r>
              <a:rPr sz="1800" spc="-15" dirty="0">
                <a:cs typeface="Arial"/>
              </a:rPr>
              <a:t>alignment</a:t>
            </a:r>
            <a:r>
              <a:rPr sz="1800" spc="-135" dirty="0">
                <a:cs typeface="Arial"/>
              </a:rPr>
              <a:t> </a:t>
            </a:r>
            <a:r>
              <a:rPr sz="1800" spc="5" dirty="0">
                <a:cs typeface="Arial"/>
              </a:rPr>
              <a:t>information</a:t>
            </a:r>
            <a:r>
              <a:rPr sz="1800" spc="-135" dirty="0">
                <a:cs typeface="Arial"/>
              </a:rPr>
              <a:t> </a:t>
            </a:r>
            <a:r>
              <a:rPr sz="1800" spc="-35" dirty="0">
                <a:cs typeface="Arial"/>
              </a:rPr>
              <a:t>and</a:t>
            </a:r>
            <a:r>
              <a:rPr sz="1800" spc="-135" dirty="0">
                <a:cs typeface="Arial"/>
              </a:rPr>
              <a:t> </a:t>
            </a:r>
            <a:r>
              <a:rPr sz="1800" spc="-5" dirty="0">
                <a:cs typeface="Arial"/>
              </a:rPr>
              <a:t>location</a:t>
            </a:r>
            <a:endParaRPr sz="1800" dirty="0">
              <a:cs typeface="Arial"/>
            </a:endParaRPr>
          </a:p>
          <a:p>
            <a:pPr marL="836294" lvl="1" indent="-336550">
              <a:lnSpc>
                <a:spcPct val="100000"/>
              </a:lnSpc>
              <a:spcBef>
                <a:spcPts val="330"/>
              </a:spcBef>
              <a:buChar char="○"/>
              <a:tabLst>
                <a:tab pos="836294" algn="l"/>
                <a:tab pos="836930" algn="l"/>
              </a:tabLst>
            </a:pPr>
            <a:r>
              <a:rPr sz="1400" spc="-90" dirty="0">
                <a:solidFill>
                  <a:srgbClr val="DF6666"/>
                </a:solidFill>
                <a:cs typeface="Arial"/>
              </a:rPr>
              <a:t>Read</a:t>
            </a:r>
            <a:r>
              <a:rPr sz="1400" spc="-114" dirty="0">
                <a:solidFill>
                  <a:srgbClr val="DF6666"/>
                </a:solidFill>
                <a:cs typeface="Arial"/>
              </a:rPr>
              <a:t> </a:t>
            </a:r>
            <a:r>
              <a:rPr sz="1400" spc="-45" dirty="0">
                <a:solidFill>
                  <a:srgbClr val="DF6666"/>
                </a:solidFill>
                <a:cs typeface="Arial"/>
              </a:rPr>
              <a:t>name</a:t>
            </a:r>
            <a:endParaRPr sz="1400" dirty="0">
              <a:cs typeface="Arial"/>
            </a:endParaRPr>
          </a:p>
          <a:p>
            <a:pPr marL="836294" lvl="1" indent="-336550">
              <a:lnSpc>
                <a:spcPct val="100000"/>
              </a:lnSpc>
              <a:spcBef>
                <a:spcPts val="270"/>
              </a:spcBef>
              <a:buChar char="○"/>
              <a:tabLst>
                <a:tab pos="836294" algn="l"/>
                <a:tab pos="836930" algn="l"/>
              </a:tabLst>
            </a:pPr>
            <a:r>
              <a:rPr sz="1400" spc="-70" dirty="0">
                <a:solidFill>
                  <a:srgbClr val="3B77D8"/>
                </a:solidFill>
                <a:cs typeface="Arial"/>
              </a:rPr>
              <a:t>Sequence </a:t>
            </a:r>
            <a:r>
              <a:rPr sz="1400" dirty="0">
                <a:solidFill>
                  <a:srgbClr val="3B77D8"/>
                </a:solidFill>
                <a:cs typeface="Arial"/>
              </a:rPr>
              <a:t>of</a:t>
            </a:r>
            <a:r>
              <a:rPr sz="1400" spc="-155" dirty="0">
                <a:solidFill>
                  <a:srgbClr val="3B77D8"/>
                </a:solidFill>
                <a:cs typeface="Arial"/>
              </a:rPr>
              <a:t> </a:t>
            </a:r>
            <a:r>
              <a:rPr sz="1400" spc="-35" dirty="0">
                <a:solidFill>
                  <a:srgbClr val="3B77D8"/>
                </a:solidFill>
                <a:cs typeface="Arial"/>
              </a:rPr>
              <a:t>read</a:t>
            </a:r>
            <a:endParaRPr sz="1400" dirty="0">
              <a:cs typeface="Arial"/>
            </a:endParaRPr>
          </a:p>
          <a:p>
            <a:pPr marL="836294" lvl="1" indent="-336550">
              <a:lnSpc>
                <a:spcPct val="100000"/>
              </a:lnSpc>
              <a:spcBef>
                <a:spcPts val="270"/>
              </a:spcBef>
              <a:buChar char="○"/>
              <a:tabLst>
                <a:tab pos="836294" algn="l"/>
                <a:tab pos="836930" algn="l"/>
              </a:tabLst>
            </a:pPr>
            <a:r>
              <a:rPr sz="1400" spc="-55" dirty="0">
                <a:solidFill>
                  <a:srgbClr val="69A84F"/>
                </a:solidFill>
                <a:cs typeface="Arial"/>
              </a:rPr>
              <a:t>Encoded </a:t>
            </a:r>
            <a:r>
              <a:rPr sz="1400" spc="-60" dirty="0">
                <a:solidFill>
                  <a:srgbClr val="69A84F"/>
                </a:solidFill>
                <a:cs typeface="Arial"/>
              </a:rPr>
              <a:t>sequence</a:t>
            </a:r>
            <a:r>
              <a:rPr sz="1400" spc="-170" dirty="0">
                <a:solidFill>
                  <a:srgbClr val="69A84F"/>
                </a:solidFill>
                <a:cs typeface="Arial"/>
              </a:rPr>
              <a:t> </a:t>
            </a:r>
            <a:r>
              <a:rPr sz="1400" dirty="0">
                <a:solidFill>
                  <a:srgbClr val="69A84F"/>
                </a:solidFill>
                <a:cs typeface="Arial"/>
              </a:rPr>
              <a:t>quality</a:t>
            </a:r>
            <a:endParaRPr sz="1400" dirty="0">
              <a:cs typeface="Arial"/>
            </a:endParaRPr>
          </a:p>
        </p:txBody>
      </p:sp>
      <p:sp>
        <p:nvSpPr>
          <p:cNvPr id="5" name="object 5"/>
          <p:cNvSpPr/>
          <p:nvPr/>
        </p:nvSpPr>
        <p:spPr>
          <a:xfrm>
            <a:off x="457200" y="2354317"/>
            <a:ext cx="4816476" cy="1380297"/>
          </a:xfrm>
          <a:prstGeom prst="rect">
            <a:avLst/>
          </a:prstGeom>
          <a:blipFill>
            <a:blip r:embed="rId2" cstate="print"/>
            <a:stretch>
              <a:fillRect/>
            </a:stretch>
          </a:blipFill>
        </p:spPr>
        <p:txBody>
          <a:bodyPr wrap="square" lIns="0" tIns="0" rIns="0" bIns="0" rtlCol="0"/>
          <a:lstStyle/>
          <a:p>
            <a:endParaRPr/>
          </a:p>
        </p:txBody>
      </p:sp>
      <p:sp>
        <p:nvSpPr>
          <p:cNvPr id="7" name="Rectangle 1">
            <a:extLst>
              <a:ext uri="{FF2B5EF4-FFF2-40B4-BE49-F238E27FC236}">
                <a16:creationId xmlns:a16="http://schemas.microsoft.com/office/drawing/2014/main" id="{B1E72E75-19EB-40EC-8BD8-B1E618A2777E}"/>
              </a:ext>
            </a:extLst>
          </p:cNvPr>
          <p:cNvSpPr>
            <a:spLocks noChangeArrowheads="1"/>
          </p:cNvSpPr>
          <p:nvPr/>
        </p:nvSpPr>
        <p:spPr bwMode="auto">
          <a:xfrm>
            <a:off x="5028510" y="4347729"/>
            <a:ext cx="96356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C19828A-7E91-4713-9C31-46A553669D3C}"/>
              </a:ext>
            </a:extLst>
          </p:cNvPr>
          <p:cNvPicPr>
            <a:picLocks noChangeAspect="1"/>
          </p:cNvPicPr>
          <p:nvPr/>
        </p:nvPicPr>
        <p:blipFill>
          <a:blip r:embed="rId3"/>
          <a:stretch>
            <a:fillRect/>
          </a:stretch>
        </p:blipFill>
        <p:spPr>
          <a:xfrm>
            <a:off x="3810000" y="3813534"/>
            <a:ext cx="5050553" cy="1854401"/>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3348</TotalTime>
  <Words>2988</Words>
  <Application>Microsoft Office PowerPoint</Application>
  <PresentationFormat>On-screen Show (4:3)</PresentationFormat>
  <Paragraphs>223</Paragraphs>
  <Slides>48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Calibri Light</vt:lpstr>
      <vt:lpstr>inherit</vt:lpstr>
      <vt:lpstr>Noto Serif</vt:lpstr>
      <vt:lpstr>Open Sans</vt:lpstr>
      <vt:lpstr>Times New Roman</vt:lpstr>
      <vt:lpstr>Wingdings</vt:lpstr>
      <vt:lpstr>Retrospect</vt:lpstr>
      <vt:lpstr>Genomics Files Formats</vt:lpstr>
      <vt:lpstr>Overview</vt:lpstr>
      <vt:lpstr>FastA Format:</vt:lpstr>
      <vt:lpstr> </vt:lpstr>
      <vt:lpstr>FastQ</vt:lpstr>
      <vt:lpstr> FastQ header</vt:lpstr>
      <vt:lpstr> FastQ qualities</vt:lpstr>
      <vt:lpstr>SAM Format</vt:lpstr>
      <vt:lpstr>SAM Format</vt:lpstr>
      <vt:lpstr>SAM Format</vt:lpstr>
      <vt:lpstr> </vt:lpstr>
      <vt:lpstr>PowerPoint Presentation</vt:lpstr>
      <vt:lpstr>BED format </vt:lpstr>
      <vt:lpstr>PowerPoint Presentation</vt:lpstr>
      <vt:lpstr>bedGraph format </vt:lpstr>
      <vt:lpstr>GFF - genomic annotation</vt:lpstr>
      <vt:lpstr>GFF - genomic annotation</vt:lpstr>
      <vt:lpstr>VCF</vt:lpstr>
      <vt:lpstr>    </vt:lpstr>
      <vt:lpstr>Metadata - INFO</vt:lpstr>
      <vt:lpstr>Metadata - FILTERs </vt:lpstr>
      <vt:lpstr>Metadata - FORMAT  </vt:lpstr>
      <vt:lpstr>PowerPoint Presentation</vt:lpstr>
      <vt:lpstr>Header line syntax</vt:lpstr>
      <vt:lpstr>CHROM</vt:lpstr>
      <vt:lpstr>2. POS</vt:lpstr>
      <vt:lpstr>3. ID</vt:lpstr>
      <vt:lpstr>4. REF</vt:lpstr>
      <vt:lpstr>5. ALT</vt:lpstr>
      <vt:lpstr>6. QUAL</vt:lpstr>
      <vt:lpstr>7. FILTER</vt:lpstr>
      <vt:lpstr>8. INFO</vt:lpstr>
      <vt:lpstr>Example of VCF file</vt:lpstr>
      <vt:lpstr>Example 1 (Small insertion)</vt:lpstr>
      <vt:lpstr>Example 2 (Small insertion)</vt:lpstr>
      <vt:lpstr>Example 3</vt:lpstr>
      <vt:lpstr>Example 3</vt:lpstr>
      <vt:lpstr>Example 3</vt:lpstr>
      <vt:lpstr>Example 3</vt:lpstr>
      <vt:lpstr>Example 3</vt:lpstr>
      <vt:lpstr>Example 3</vt:lpstr>
      <vt:lpstr>“SYTYPE=BND”</vt:lpstr>
      <vt:lpstr>Example 4: Multiple mates</vt:lpstr>
      <vt:lpstr>Example 5: Explicit Partners</vt:lpstr>
      <vt:lpstr>Example 6: Inversion</vt:lpstr>
      <vt:lpstr>Example 6: Multi:Sample</vt:lpstr>
      <vt:lpstr>Getting help and more information</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genomes and common file  formats</dc:title>
  <dc:creator>Ganga Narasimhan</dc:creator>
  <cp:lastModifiedBy>Ganga N</cp:lastModifiedBy>
  <cp:revision>22</cp:revision>
  <dcterms:created xsi:type="dcterms:W3CDTF">2021-06-08T09:28:15Z</dcterms:created>
  <dcterms:modified xsi:type="dcterms:W3CDTF">2022-06-24T17:52:27Z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2021-06-08T00:00:00Z</vt:filetime>
  </property>
</Properties>
</file>