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7" r:id="rId2"/>
    <p:sldId id="258" r:id="rId3"/>
    <p:sldId id="259" r:id="rId4"/>
    <p:sldId id="260" r:id="rId5"/>
    <p:sldId id="261" r:id="rId6"/>
    <p:sldId id="262" r:id="rId7"/>
    <p:sldId id="264" r:id="rId8"/>
    <p:sldId id="265" r:id="rId9"/>
    <p:sldId id="266" r:id="rId10"/>
    <p:sldId id="267" r:id="rId11"/>
    <p:sldId id="269" r:id="rId12"/>
    <p:sldId id="270" r:id="rId13"/>
    <p:sldId id="271" r:id="rId14"/>
    <p:sldId id="290" r:id="rId15"/>
    <p:sldId id="288" r:id="rId16"/>
    <p:sldId id="289" r:id="rId17"/>
    <p:sldId id="29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2423494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13B15-1DDA-428E-818E-9352B655AC3E}"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112573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1218377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4946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507840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4240079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11612864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838857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1039137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2237219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410255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E13B15-1DDA-428E-818E-9352B655AC3E}"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104102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E13B15-1DDA-428E-818E-9352B655AC3E}"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2281505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1948759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4116095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9E13B15-1DDA-428E-818E-9352B655AC3E}" type="datetimeFigureOut">
              <a:rPr lang="en-IN" smtClean="0"/>
              <a:t>19-03-2025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2532870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E13B15-1DDA-428E-818E-9352B655AC3E}"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0EDCE3-FF94-47A8-A412-42806DF5D97E}" type="slidenum">
              <a:rPr lang="en-IN" smtClean="0"/>
              <a:t>‹#›</a:t>
            </a:fld>
            <a:endParaRPr lang="en-IN"/>
          </a:p>
        </p:txBody>
      </p:sp>
    </p:spTree>
    <p:extLst>
      <p:ext uri="{BB962C8B-B14F-4D97-AF65-F5344CB8AC3E}">
        <p14:creationId xmlns:p14="http://schemas.microsoft.com/office/powerpoint/2010/main" val="2446379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9E13B15-1DDA-428E-818E-9352B655AC3E}" type="datetimeFigureOut">
              <a:rPr lang="en-IN" smtClean="0"/>
              <a:t>19-03-2025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0EDCE3-FF94-47A8-A412-42806DF5D97E}" type="slidenum">
              <a:rPr lang="en-IN" smtClean="0"/>
              <a:t>‹#›</a:t>
            </a:fld>
            <a:endParaRPr lang="en-IN"/>
          </a:p>
        </p:txBody>
      </p:sp>
    </p:spTree>
    <p:extLst>
      <p:ext uri="{BB962C8B-B14F-4D97-AF65-F5344CB8AC3E}">
        <p14:creationId xmlns:p14="http://schemas.microsoft.com/office/powerpoint/2010/main" val="907425555"/>
      </p:ext>
    </p:extLst>
  </p:cSld>
  <p:clrMap bg1="dk1" tx1="lt1" bg2="dk2" tx2="lt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AI-Powered Assistive System for the Visually Impaired</a:t>
            </a:r>
            <a:endParaRPr lang="en-US" dirty="0"/>
          </a:p>
        </p:txBody>
      </p:sp>
    </p:spTree>
    <p:extLst>
      <p:ext uri="{BB962C8B-B14F-4D97-AF65-F5344CB8AC3E}">
        <p14:creationId xmlns:p14="http://schemas.microsoft.com/office/powerpoint/2010/main" val="2272915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Proposed System</a:t>
            </a:r>
          </a:p>
        </p:txBody>
      </p:sp>
      <p:sp>
        <p:nvSpPr>
          <p:cNvPr id="4" name="Rectangle 1"/>
          <p:cNvSpPr>
            <a:spLocks noGrp="1" noChangeArrowheads="1"/>
          </p:cNvSpPr>
          <p:nvPr>
            <p:ph idx="1"/>
          </p:nvPr>
        </p:nvSpPr>
        <p:spPr bwMode="auto">
          <a:xfrm>
            <a:off x="1574801" y="2515682"/>
            <a:ext cx="1022773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Sensory Search Module</a:t>
            </a:r>
            <a:r>
              <a:rPr kumimoji="0" lang="en-US" altLang="en-US" sz="1800" b="0" i="0" u="none" strike="noStrike" cap="none" normalizeH="0" baseline="0" dirty="0">
                <a:ln>
                  <a:noFill/>
                </a:ln>
                <a:solidFill>
                  <a:schemeClr val="tx1"/>
                </a:solidFill>
                <a:effectLst/>
                <a:latin typeface="Arial" panose="020B0604020202020204" pitchFamily="34" charset="0"/>
              </a:rPr>
              <a:t>: Identifies and retrieves environmental information for spatial awareness.</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Screen Description</a:t>
            </a:r>
            <a:r>
              <a:rPr kumimoji="0" lang="en-US" altLang="en-US" sz="1800" b="0" i="0" u="none" strike="noStrike" cap="none" normalizeH="0" baseline="0" dirty="0">
                <a:ln>
                  <a:noFill/>
                </a:ln>
                <a:solidFill>
                  <a:schemeClr val="tx1"/>
                </a:solidFill>
                <a:effectLst/>
                <a:latin typeface="Arial" panose="020B0604020202020204" pitchFamily="34" charset="0"/>
              </a:rPr>
              <a:t>: Provides auditory feedback of on-screen content for accessibility.</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SOS Alert System</a:t>
            </a:r>
            <a:r>
              <a:rPr kumimoji="0" lang="en-US" altLang="en-US" sz="1800" b="0" i="0" u="none" strike="noStrike" cap="none" normalizeH="0" baseline="0" dirty="0">
                <a:ln>
                  <a:noFill/>
                </a:ln>
                <a:solidFill>
                  <a:schemeClr val="tx1"/>
                </a:solidFill>
                <a:effectLst/>
                <a:latin typeface="Arial" panose="020B0604020202020204" pitchFamily="34" charset="0"/>
              </a:rPr>
              <a:t>: Sends emergency notifications with real-time location tracking.</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Optical Character Recognition (OCR)</a:t>
            </a:r>
            <a:r>
              <a:rPr kumimoji="0" lang="en-US" altLang="en-US" sz="1800" b="0" i="0" u="none" strike="noStrike" cap="none" normalizeH="0" baseline="0" dirty="0">
                <a:ln>
                  <a:noFill/>
                </a:ln>
                <a:solidFill>
                  <a:schemeClr val="tx1"/>
                </a:solidFill>
                <a:effectLst/>
                <a:latin typeface="Arial" panose="020B0604020202020204" pitchFamily="34" charset="0"/>
              </a:rPr>
              <a:t>: Converts text in images into digital formats.</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Facial Emotion Detection</a:t>
            </a:r>
            <a:r>
              <a:rPr kumimoji="0" lang="en-US" altLang="en-US" sz="1800" b="0" i="0" u="none" strike="noStrike" cap="none" normalizeH="0" baseline="0" dirty="0">
                <a:ln>
                  <a:noFill/>
                </a:ln>
                <a:solidFill>
                  <a:schemeClr val="tx1"/>
                </a:solidFill>
                <a:effectLst/>
                <a:latin typeface="Arial" panose="020B0604020202020204" pitchFamily="34" charset="0"/>
              </a:rPr>
              <a:t>: Recognizes emotions from facial expressions for social interaction.</a:t>
            </a:r>
          </a:p>
          <a:p>
            <a:pPr defTabSz="914400" eaLnBrk="0" fontAlgn="base" hangingPunct="0">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Ultrasonic Distance Estimation</a:t>
            </a:r>
            <a:r>
              <a:rPr kumimoji="0" lang="en-US" altLang="en-US" sz="1800" b="0" i="0" u="none" strike="noStrike" cap="none" normalizeH="0" baseline="0" dirty="0">
                <a:ln>
                  <a:noFill/>
                </a:ln>
                <a:solidFill>
                  <a:schemeClr val="tx1"/>
                </a:solidFill>
                <a:effectLst/>
                <a:latin typeface="Arial" panose="020B0604020202020204" pitchFamily="34" charset="0"/>
              </a:rPr>
              <a:t>: Measures distances to obstacles for safer navigation.</a:t>
            </a:r>
          </a:p>
        </p:txBody>
      </p:sp>
    </p:spTree>
    <p:extLst>
      <p:ext uri="{BB962C8B-B14F-4D97-AF65-F5344CB8AC3E}">
        <p14:creationId xmlns:p14="http://schemas.microsoft.com/office/powerpoint/2010/main" val="2098253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Proposed </a:t>
            </a:r>
            <a:r>
              <a:rPr lang="en-US" dirty="0"/>
              <a:t>block diagram</a:t>
            </a:r>
            <a:endParaRPr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1230284" y="2127425"/>
            <a:ext cx="9903177" cy="3813113"/>
          </a:xfrm>
          <a:prstGeom prst="rect">
            <a:avLst/>
          </a:prstGeom>
        </p:spPr>
      </p:pic>
    </p:spTree>
    <p:extLst>
      <p:ext uri="{BB962C8B-B14F-4D97-AF65-F5344CB8AC3E}">
        <p14:creationId xmlns:p14="http://schemas.microsoft.com/office/powerpoint/2010/main" val="68782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Advantages of Proposed System</a:t>
            </a:r>
          </a:p>
        </p:txBody>
      </p:sp>
      <p:sp>
        <p:nvSpPr>
          <p:cNvPr id="5" name="Rectangle 2">
            <a:extLst>
              <a:ext uri="{FF2B5EF4-FFF2-40B4-BE49-F238E27FC236}">
                <a16:creationId xmlns:a16="http://schemas.microsoft.com/office/drawing/2014/main" id="{3ABA1B53-DA83-E704-5AAA-686FA9575AAF}"/>
              </a:ext>
            </a:extLst>
          </p:cNvPr>
          <p:cNvSpPr>
            <a:spLocks noGrp="1" noChangeArrowheads="1"/>
          </p:cNvSpPr>
          <p:nvPr>
            <p:ph idx="1"/>
          </p:nvPr>
        </p:nvSpPr>
        <p:spPr bwMode="auto">
          <a:xfrm>
            <a:off x="1103312" y="3134996"/>
            <a:ext cx="96318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Enhanced Obstacle Detection:</a:t>
            </a:r>
            <a:r>
              <a:rPr kumimoji="0" lang="en-US" altLang="en-US" sz="1800" b="0" i="0" u="none" strike="noStrike" cap="none" normalizeH="0" baseline="0" dirty="0">
                <a:ln>
                  <a:noFill/>
                </a:ln>
                <a:solidFill>
                  <a:schemeClr val="tx1"/>
                </a:solidFill>
                <a:effectLst/>
                <a:latin typeface="Arial" panose="020B0604020202020204" pitchFamily="34" charset="0"/>
              </a:rPr>
              <a:t> Ultrasonic sensors ensure safer navigation.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Real-Time Image Processing:</a:t>
            </a:r>
            <a:r>
              <a:rPr kumimoji="0" lang="en-US" altLang="en-US" sz="1800" b="0" i="0" u="none" strike="noStrike" cap="none" normalizeH="0" baseline="0" dirty="0">
                <a:ln>
                  <a:noFill/>
                </a:ln>
                <a:solidFill>
                  <a:schemeClr val="tx1"/>
                </a:solidFill>
                <a:effectLst/>
                <a:latin typeface="Arial" panose="020B0604020202020204" pitchFamily="34" charset="0"/>
              </a:rPr>
              <a:t> ESP32-CAM enables OCR and facial emotion detection.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Voice-Controlled Interface:</a:t>
            </a:r>
            <a:r>
              <a:rPr kumimoji="0" lang="en-US" altLang="en-US" sz="1800" b="0" i="0" u="none" strike="noStrike" cap="none" normalizeH="0" baseline="0" dirty="0">
                <a:ln>
                  <a:noFill/>
                </a:ln>
                <a:solidFill>
                  <a:schemeClr val="tx1"/>
                </a:solidFill>
                <a:effectLst/>
                <a:latin typeface="Arial" panose="020B0604020202020204" pitchFamily="34" charset="0"/>
              </a:rPr>
              <a:t> Hands-free operation for better accessibility.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Sensory Search Module:</a:t>
            </a:r>
            <a:r>
              <a:rPr kumimoji="0" lang="en-US" altLang="en-US" sz="1800" b="0" i="0" u="none" strike="noStrike" cap="none" normalizeH="0" baseline="0" dirty="0">
                <a:ln>
                  <a:noFill/>
                </a:ln>
                <a:solidFill>
                  <a:schemeClr val="tx1"/>
                </a:solidFill>
                <a:effectLst/>
                <a:latin typeface="Arial" panose="020B0604020202020204" pitchFamily="34" charset="0"/>
              </a:rPr>
              <a:t> Assists in spatial awareness and movement.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SOS Alert System:</a:t>
            </a:r>
            <a:r>
              <a:rPr kumimoji="0" lang="en-US" altLang="en-US" sz="1800" b="0" i="0" u="none" strike="noStrike" cap="none" normalizeH="0" baseline="0" dirty="0">
                <a:ln>
                  <a:noFill/>
                </a:ln>
                <a:solidFill>
                  <a:schemeClr val="tx1"/>
                </a:solidFill>
                <a:effectLst/>
                <a:latin typeface="Arial" panose="020B0604020202020204" pitchFamily="34" charset="0"/>
              </a:rPr>
              <a:t> Sends emergency location to predefined contacts.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Centralized Server:</a:t>
            </a:r>
            <a:r>
              <a:rPr kumimoji="0" lang="en-US" altLang="en-US" sz="1800" b="0" i="0" u="none" strike="noStrike" cap="none" normalizeH="0" baseline="0" dirty="0">
                <a:ln>
                  <a:noFill/>
                </a:ln>
                <a:solidFill>
                  <a:schemeClr val="tx1"/>
                </a:solidFill>
                <a:effectLst/>
                <a:latin typeface="Arial" panose="020B0604020202020204" pitchFamily="34" charset="0"/>
              </a:rPr>
              <a:t> Efficient AI processing and real-time updates.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&amp; Scalable:</a:t>
            </a:r>
            <a:r>
              <a:rPr kumimoji="0" lang="en-US" altLang="en-US" sz="1800" b="0" i="0" u="none" strike="noStrike" cap="none" normalizeH="0" baseline="0" dirty="0">
                <a:ln>
                  <a:noFill/>
                </a:ln>
                <a:solidFill>
                  <a:schemeClr val="tx1"/>
                </a:solidFill>
                <a:effectLst/>
                <a:latin typeface="Arial" panose="020B0604020202020204" pitchFamily="34" charset="0"/>
              </a:rPr>
              <a:t> Lightweight, affordable, and easy to expand. </a:t>
            </a:r>
          </a:p>
        </p:txBody>
      </p:sp>
    </p:spTree>
    <p:extLst>
      <p:ext uri="{BB962C8B-B14F-4D97-AF65-F5344CB8AC3E}">
        <p14:creationId xmlns:p14="http://schemas.microsoft.com/office/powerpoint/2010/main" val="4198520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156395"/>
            <a:ext cx="6347713" cy="1320800"/>
          </a:xfrm>
        </p:spPr>
        <p:txBody>
          <a:bodyPr/>
          <a:lstStyle/>
          <a:p>
            <a:r>
              <a:t>Hardware and Software Requirements</a:t>
            </a:r>
          </a:p>
        </p:txBody>
      </p:sp>
      <p:sp>
        <p:nvSpPr>
          <p:cNvPr id="3" name="Content Placeholder 2"/>
          <p:cNvSpPr>
            <a:spLocks noGrp="1"/>
          </p:cNvSpPr>
          <p:nvPr>
            <p:ph idx="1"/>
          </p:nvPr>
        </p:nvSpPr>
        <p:spPr>
          <a:xfrm>
            <a:off x="2398705" y="1745673"/>
            <a:ext cx="3727775" cy="4604504"/>
          </a:xfrm>
        </p:spPr>
        <p:txBody>
          <a:bodyPr>
            <a:normAutofit/>
          </a:bodyPr>
          <a:lstStyle/>
          <a:p>
            <a:pPr marL="0" indent="0">
              <a:buNone/>
            </a:pPr>
            <a:r>
              <a:rPr lang="en-IN" b="1" dirty="0"/>
              <a:t>Hardware:</a:t>
            </a:r>
          </a:p>
          <a:p>
            <a:endParaRPr lang="en-SG" dirty="0"/>
          </a:p>
        </p:txBody>
      </p:sp>
      <p:sp>
        <p:nvSpPr>
          <p:cNvPr id="4" name="Rectangle 3"/>
          <p:cNvSpPr/>
          <p:nvPr/>
        </p:nvSpPr>
        <p:spPr>
          <a:xfrm>
            <a:off x="6640944" y="1895129"/>
            <a:ext cx="4265353" cy="646331"/>
          </a:xfrm>
          <a:prstGeom prst="rect">
            <a:avLst/>
          </a:prstGeom>
        </p:spPr>
        <p:txBody>
          <a:bodyPr wrap="square">
            <a:spAutoFit/>
          </a:bodyPr>
          <a:lstStyle/>
          <a:p>
            <a:r>
              <a:rPr lang="en-IN" b="1" dirty="0"/>
              <a:t>Software:</a:t>
            </a:r>
          </a:p>
          <a:p>
            <a:pPr marL="285750" indent="-285750">
              <a:buFont typeface="Arial" panose="020B0604020202020204" pitchFamily="34" charset="0"/>
              <a:buChar char="•"/>
            </a:pPr>
            <a:endParaRPr lang="en-IN" b="1" dirty="0"/>
          </a:p>
        </p:txBody>
      </p:sp>
      <p:sp>
        <p:nvSpPr>
          <p:cNvPr id="7" name="Rectangle 3">
            <a:extLst>
              <a:ext uri="{FF2B5EF4-FFF2-40B4-BE49-F238E27FC236}">
                <a16:creationId xmlns:a16="http://schemas.microsoft.com/office/drawing/2014/main" id="{766784C5-69AD-B9B4-929A-BA8C9A47A3CE}"/>
              </a:ext>
            </a:extLst>
          </p:cNvPr>
          <p:cNvSpPr>
            <a:spLocks noChangeArrowheads="1"/>
          </p:cNvSpPr>
          <p:nvPr/>
        </p:nvSpPr>
        <p:spPr bwMode="auto">
          <a:xfrm>
            <a:off x="697348" y="2552991"/>
            <a:ext cx="567297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ESP32</a:t>
            </a:r>
            <a:r>
              <a:rPr kumimoji="0" lang="en-US" altLang="en-US" sz="1800" b="0" i="0" u="none" strike="noStrike" cap="none" normalizeH="0" baseline="0" dirty="0">
                <a:ln>
                  <a:noFill/>
                </a:ln>
                <a:solidFill>
                  <a:schemeClr val="tx1"/>
                </a:solidFill>
                <a:effectLst/>
                <a:latin typeface="Arial" panose="020B0604020202020204" pitchFamily="34" charset="0"/>
              </a:rPr>
              <a:t> – Main microcontroller for processing and communication. </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ESP32-CAM</a:t>
            </a:r>
            <a:r>
              <a:rPr kumimoji="0" lang="en-US" altLang="en-US" sz="1800" b="0" i="0" u="none" strike="noStrike" cap="none" normalizeH="0" baseline="0" dirty="0">
                <a:ln>
                  <a:noFill/>
                </a:ln>
                <a:solidFill>
                  <a:schemeClr val="tx1"/>
                </a:solidFill>
                <a:effectLst/>
                <a:latin typeface="Arial" panose="020B0604020202020204" pitchFamily="34" charset="0"/>
              </a:rPr>
              <a:t> – For real-time image capture and processing. </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Ultrasonic Sensor</a:t>
            </a:r>
            <a:r>
              <a:rPr kumimoji="0" lang="en-US" altLang="en-US" sz="1800" b="0" i="0" u="none" strike="noStrike" cap="none" normalizeH="0" baseline="0" dirty="0">
                <a:ln>
                  <a:noFill/>
                </a:ln>
                <a:solidFill>
                  <a:schemeClr val="tx1"/>
                </a:solidFill>
                <a:effectLst/>
                <a:latin typeface="Arial" panose="020B0604020202020204" pitchFamily="34" charset="0"/>
              </a:rPr>
              <a:t> – For obstacle detection and distance estimation. </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System’s Microphone &amp; Speaker</a:t>
            </a:r>
            <a:r>
              <a:rPr kumimoji="0" lang="en-US" altLang="en-US" sz="1800" b="0" i="0" u="none" strike="noStrike" cap="none" normalizeH="0" baseline="0" dirty="0">
                <a:ln>
                  <a:noFill/>
                </a:ln>
                <a:solidFill>
                  <a:schemeClr val="tx1"/>
                </a:solidFill>
                <a:effectLst/>
                <a:latin typeface="Arial" panose="020B0604020202020204" pitchFamily="34" charset="0"/>
              </a:rPr>
              <a:t> – Used for voice commands and auditory feedback. </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Servo Motors</a:t>
            </a:r>
            <a:r>
              <a:rPr kumimoji="0" lang="en-US" altLang="en-US" sz="1800" b="0" i="0" u="none" strike="noStrike" cap="none" normalizeH="0" baseline="0" dirty="0">
                <a:ln>
                  <a:noFill/>
                </a:ln>
                <a:solidFill>
                  <a:schemeClr val="tx1"/>
                </a:solidFill>
                <a:effectLst/>
                <a:latin typeface="Arial" panose="020B0604020202020204" pitchFamily="34" charset="0"/>
              </a:rPr>
              <a:t> – Assists in movement and object interaction. </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Battery Pack</a:t>
            </a:r>
            <a:r>
              <a:rPr kumimoji="0" lang="en-US" altLang="en-US" sz="1800" b="0" i="0" u="none" strike="noStrike" cap="none" normalizeH="0" baseline="0" dirty="0">
                <a:ln>
                  <a:noFill/>
                </a:ln>
                <a:solidFill>
                  <a:schemeClr val="tx1"/>
                </a:solidFill>
                <a:effectLst/>
                <a:latin typeface="Arial" panose="020B0604020202020204" pitchFamily="34" charset="0"/>
              </a:rPr>
              <a:t> – Portable power supply for continuous operation. </a:t>
            </a:r>
          </a:p>
        </p:txBody>
      </p:sp>
      <p:sp>
        <p:nvSpPr>
          <p:cNvPr id="9" name="Rectangle 5">
            <a:extLst>
              <a:ext uri="{FF2B5EF4-FFF2-40B4-BE49-F238E27FC236}">
                <a16:creationId xmlns:a16="http://schemas.microsoft.com/office/drawing/2014/main" id="{73B33B9A-1E4D-AC0E-734D-13C0945554E6}"/>
              </a:ext>
            </a:extLst>
          </p:cNvPr>
          <p:cNvSpPr>
            <a:spLocks noChangeArrowheads="1"/>
          </p:cNvSpPr>
          <p:nvPr/>
        </p:nvSpPr>
        <p:spPr bwMode="auto">
          <a:xfrm>
            <a:off x="6640944" y="2413337"/>
            <a:ext cx="555105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Arduino IDE</a:t>
            </a:r>
            <a:r>
              <a:rPr kumimoji="0" lang="en-US" altLang="en-US" sz="1800" b="0" i="0" u="none" strike="noStrike" cap="none" normalizeH="0" baseline="0" dirty="0">
                <a:ln>
                  <a:noFill/>
                </a:ln>
                <a:solidFill>
                  <a:schemeClr val="tx1"/>
                </a:solidFill>
                <a:effectLst/>
                <a:latin typeface="Arial" panose="020B0604020202020204" pitchFamily="34" charset="0"/>
              </a:rPr>
              <a:t> – Programming ESP32 and ESP32-CAM.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 &amp; OpenCV</a:t>
            </a:r>
            <a:r>
              <a:rPr kumimoji="0" lang="en-US" altLang="en-US" sz="1800" b="0" i="0" u="none" strike="noStrike" cap="none" normalizeH="0" baseline="0" dirty="0">
                <a:ln>
                  <a:noFill/>
                </a:ln>
                <a:solidFill>
                  <a:schemeClr val="tx1"/>
                </a:solidFill>
                <a:effectLst/>
                <a:latin typeface="Arial" panose="020B0604020202020204" pitchFamily="34" charset="0"/>
              </a:rPr>
              <a:t> – For AI-based image processing (OCR &amp; Facial Detection) </a:t>
            </a:r>
          </a:p>
          <a:p>
            <a:pPr marL="0" marR="0" lvl="0" indent="0" algn="l" defTabSz="914400" rtl="0" eaLnBrk="0" fontAlgn="base" latinLnBrk="0" hangingPunct="0">
              <a:lnSpc>
                <a:spcPct val="100000"/>
              </a:lnSpc>
              <a:spcBef>
                <a:spcPct val="0"/>
              </a:spcBef>
              <a:spcAft>
                <a:spcPct val="0"/>
              </a:spcAft>
              <a:buClrTx/>
              <a:buSzTx/>
              <a:buFontTx/>
              <a:buChar char="•"/>
              <a:tabLst/>
            </a:pPr>
            <a:r>
              <a:rPr lang="en-US" b="1" dirty="0"/>
              <a:t>Text-to-Speech &amp; Speech Recognition API</a:t>
            </a:r>
            <a:r>
              <a:rPr lang="en-US" dirty="0"/>
              <a:t> – Converts text to speech and processes voice commands.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0927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B780-BC8D-6B7B-F3EB-18B5DAF17A28}"/>
              </a:ext>
            </a:extLst>
          </p:cNvPr>
          <p:cNvSpPr>
            <a:spLocks noGrp="1"/>
          </p:cNvSpPr>
          <p:nvPr>
            <p:ph type="title"/>
          </p:nvPr>
        </p:nvSpPr>
        <p:spPr/>
        <p:txBody>
          <a:bodyPr/>
          <a:lstStyle/>
          <a:p>
            <a:r>
              <a:rPr lang="en-US" dirty="0"/>
              <a:t>(a) Proposed Module Description and Design</a:t>
            </a:r>
            <a:endParaRPr lang="en-IN" dirty="0"/>
          </a:p>
        </p:txBody>
      </p:sp>
      <p:sp>
        <p:nvSpPr>
          <p:cNvPr id="3" name="Content Placeholder 2">
            <a:extLst>
              <a:ext uri="{FF2B5EF4-FFF2-40B4-BE49-F238E27FC236}">
                <a16:creationId xmlns:a16="http://schemas.microsoft.com/office/drawing/2014/main" id="{312087B4-4C75-2CC0-A5B8-F37B978C7F9B}"/>
              </a:ext>
            </a:extLst>
          </p:cNvPr>
          <p:cNvSpPr>
            <a:spLocks noGrp="1"/>
          </p:cNvSpPr>
          <p:nvPr>
            <p:ph idx="1"/>
          </p:nvPr>
        </p:nvSpPr>
        <p:spPr/>
        <p:txBody>
          <a:bodyPr>
            <a:noAutofit/>
          </a:bodyPr>
          <a:lstStyle/>
          <a:p>
            <a:pPr marL="0" indent="0">
              <a:buNone/>
            </a:pPr>
            <a:r>
              <a:rPr lang="en-US" sz="1400" dirty="0"/>
              <a:t>The proposed system consists of multiple assistive modules working together under a centralized server, allowing seamless interaction through voice commands. The main modules are:</a:t>
            </a:r>
          </a:p>
          <a:p>
            <a:r>
              <a:rPr lang="en-US" sz="1400" dirty="0"/>
              <a:t>1.	Sensory Search &amp; Scene Description – Uses LLM (Gemini) to describe the surroundings based on ESP32-CAM input, helping visually impaired users understand their environment.</a:t>
            </a:r>
          </a:p>
          <a:p>
            <a:r>
              <a:rPr lang="en-US" sz="1400" dirty="0"/>
              <a:t>2.	Face Recognition – Uses </a:t>
            </a:r>
            <a:r>
              <a:rPr lang="en-US" sz="1400" dirty="0" err="1"/>
              <a:t>face_recognition</a:t>
            </a:r>
            <a:r>
              <a:rPr lang="en-US" sz="1400" dirty="0"/>
              <a:t> &amp; OpenCV (cv2) to identify known individuals and provide auditory feedback about their identity.</a:t>
            </a:r>
          </a:p>
          <a:p>
            <a:r>
              <a:rPr lang="en-US" sz="1400" dirty="0"/>
              <a:t>3.	Emotion Detection – Uses a pretrained Haar Cascade model (custom XML) with OpenCV to analyze facial expressions and interpret emotions for social interaction.</a:t>
            </a:r>
          </a:p>
          <a:p>
            <a:r>
              <a:rPr lang="en-US" sz="1400" dirty="0"/>
              <a:t>4.	Obstacle Detection – Uses ultrasonic sensors to measure the distance of nearby objects, ensuring safe navigation.</a:t>
            </a:r>
          </a:p>
          <a:p>
            <a:r>
              <a:rPr lang="en-US" sz="1400" dirty="0"/>
              <a:t>5.	OCR (Optical Character Recognition) – Captures and reads text from images using OpenCV &amp; Tesseract OCR, converting printed text into speech.</a:t>
            </a:r>
          </a:p>
          <a:p>
            <a:r>
              <a:rPr lang="en-US" sz="1400" dirty="0"/>
              <a:t>6.	SOS Alert System – Enables emergency notifications via Twilio's cloud-based communication services, sending alerts to predefined contacts.</a:t>
            </a:r>
          </a:p>
          <a:p>
            <a:r>
              <a:rPr lang="en-US" sz="1400" dirty="0"/>
              <a:t>7.	Voice-Controlled Interface – Uses speech recognition models to trigger different functions based on keyword detection.</a:t>
            </a:r>
          </a:p>
        </p:txBody>
      </p:sp>
    </p:spTree>
    <p:extLst>
      <p:ext uri="{BB962C8B-B14F-4D97-AF65-F5344CB8AC3E}">
        <p14:creationId xmlns:p14="http://schemas.microsoft.com/office/powerpoint/2010/main" val="1149699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BFF8-D021-03FF-0710-BF7864E342AF}"/>
              </a:ext>
            </a:extLst>
          </p:cNvPr>
          <p:cNvSpPr>
            <a:spLocks noGrp="1"/>
          </p:cNvSpPr>
          <p:nvPr>
            <p:ph type="title"/>
          </p:nvPr>
        </p:nvSpPr>
        <p:spPr>
          <a:xfrm>
            <a:off x="645130" y="200791"/>
            <a:ext cx="9404723" cy="1400530"/>
          </a:xfrm>
        </p:spPr>
        <p:txBody>
          <a:bodyPr/>
          <a:lstStyle/>
          <a:p>
            <a:r>
              <a:rPr lang="en-US" dirty="0"/>
              <a:t>(b) Justification of the Algorithms Used for the Proposed System</a:t>
            </a:r>
            <a:endParaRPr lang="en-IN" dirty="0"/>
          </a:p>
        </p:txBody>
      </p:sp>
      <p:sp>
        <p:nvSpPr>
          <p:cNvPr id="3" name="Content Placeholder 2">
            <a:extLst>
              <a:ext uri="{FF2B5EF4-FFF2-40B4-BE49-F238E27FC236}">
                <a16:creationId xmlns:a16="http://schemas.microsoft.com/office/drawing/2014/main" id="{A21B214C-25E9-3555-B68D-68C51FA06F75}"/>
              </a:ext>
            </a:extLst>
          </p:cNvPr>
          <p:cNvSpPr>
            <a:spLocks noGrp="1"/>
          </p:cNvSpPr>
          <p:nvPr>
            <p:ph idx="1"/>
          </p:nvPr>
        </p:nvSpPr>
        <p:spPr>
          <a:xfrm>
            <a:off x="1103312" y="1763669"/>
            <a:ext cx="8946541" cy="4195481"/>
          </a:xfrm>
        </p:spPr>
        <p:txBody>
          <a:bodyPr>
            <a:noAutofit/>
          </a:bodyPr>
          <a:lstStyle/>
          <a:p>
            <a:pPr marL="342900" lvl="0" indent="-342900">
              <a:lnSpc>
                <a:spcPct val="115000"/>
              </a:lnSpc>
              <a:spcBef>
                <a:spcPts val="0"/>
              </a:spcBef>
              <a:buFont typeface="+mj-lt"/>
              <a:buAutoNum type="arabicPeriod"/>
              <a:tabLst>
                <a:tab pos="408940" algn="l"/>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LLM (Gemini) for Sensory Search &amp; Scene Description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866140" algn="l"/>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Justification: Capable of understanding complex scenes and providing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natural language descriptions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better accessibility.</a:t>
            </a:r>
          </a:p>
          <a:p>
            <a:pPr marL="342900" lvl="0" indent="-342900">
              <a:lnSpc>
                <a:spcPct val="115000"/>
              </a:lnSpc>
              <a:spcBef>
                <a:spcPts val="0"/>
              </a:spcBef>
              <a:buFont typeface="+mj-lt"/>
              <a:buAutoNum type="arabicPeriod"/>
              <a:tabLst>
                <a:tab pos="408940" algn="l"/>
                <a:tab pos="457200" algn="l"/>
              </a:tabLst>
            </a:pP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face_recognition</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&amp; OpenCV for Face Recognition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866140" algn="l"/>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Justification: A lightweight,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highly accurate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face recognition library optimized for real-time execution on edge devices.</a:t>
            </a:r>
          </a:p>
          <a:p>
            <a:pPr marL="342900" lvl="0" indent="-342900">
              <a:lnSpc>
                <a:spcPct val="115000"/>
              </a:lnSpc>
              <a:spcBef>
                <a:spcPts val="0"/>
              </a:spcBef>
              <a:buFont typeface="+mj-lt"/>
              <a:buAutoNum type="arabicPeriod"/>
              <a:tabLst>
                <a:tab pos="408940" algn="l"/>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Haar Cascade (Custom XML) for Emotion Detection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866140" algn="l"/>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Justification: A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pretrained model</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with fast execution, effective for detecting facial emotions in real-time.</a:t>
            </a:r>
          </a:p>
          <a:p>
            <a:pPr marL="342900" lvl="0" indent="-342900">
              <a:lnSpc>
                <a:spcPct val="115000"/>
              </a:lnSpc>
              <a:spcBef>
                <a:spcPts val="0"/>
              </a:spcBef>
              <a:buFont typeface="+mj-lt"/>
              <a:buAutoNum type="arabicPeriod"/>
              <a:tabLst>
                <a:tab pos="408940" algn="l"/>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Ultrasonic Sensors for Obstacle Detection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866140" algn="l"/>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Justification: Reliable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distance measurement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detecting obstacles, ensuring safe mobility.</a:t>
            </a:r>
          </a:p>
          <a:p>
            <a:pPr marL="342900" lvl="0" indent="-342900">
              <a:lnSpc>
                <a:spcPct val="115000"/>
              </a:lnSpc>
              <a:spcBef>
                <a:spcPts val="0"/>
              </a:spcBef>
              <a:buFont typeface="+mj-lt"/>
              <a:buAutoNum type="arabicPeriod"/>
              <a:tabLst>
                <a:tab pos="408940" algn="l"/>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Tesseract OCR for Text Recognition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866140" algn="l"/>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Justification: Open-source, highly efficient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text recognition engine</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that converts images into readable text.</a:t>
            </a:r>
          </a:p>
          <a:p>
            <a:pPr marL="342900" lvl="0" indent="-342900">
              <a:lnSpc>
                <a:spcPct val="115000"/>
              </a:lnSpc>
              <a:spcBef>
                <a:spcPts val="0"/>
              </a:spcBef>
              <a:buFont typeface="+mj-lt"/>
              <a:buAutoNum type="arabicPeriod"/>
              <a:tabLst>
                <a:tab pos="408940" algn="l"/>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Speech Recognition for Voice Commands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866140" algn="l"/>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Justification: Allows hands-free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natural interaction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improving accessibility for visually impaired users.</a:t>
            </a:r>
          </a:p>
          <a:p>
            <a:pPr>
              <a:spcBef>
                <a:spcPts val="0"/>
              </a:spcBef>
            </a:pPr>
            <a:endParaRPr lang="en-IN" sz="1600" dirty="0"/>
          </a:p>
        </p:txBody>
      </p:sp>
    </p:spTree>
    <p:extLst>
      <p:ext uri="{BB962C8B-B14F-4D97-AF65-F5344CB8AC3E}">
        <p14:creationId xmlns:p14="http://schemas.microsoft.com/office/powerpoint/2010/main" val="2365838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DCC8-AF67-B663-EDA5-FB1A79E0D691}"/>
              </a:ext>
            </a:extLst>
          </p:cNvPr>
          <p:cNvSpPr>
            <a:spLocks noGrp="1"/>
          </p:cNvSpPr>
          <p:nvPr>
            <p:ph type="title"/>
          </p:nvPr>
        </p:nvSpPr>
        <p:spPr>
          <a:xfrm>
            <a:off x="562135" y="219453"/>
            <a:ext cx="9404723" cy="1400530"/>
          </a:xfrm>
        </p:spPr>
        <p:txBody>
          <a:bodyPr/>
          <a:lstStyle/>
          <a:p>
            <a:r>
              <a:rPr lang="en-US" dirty="0"/>
              <a:t>(c) Description of Datasets Used in the Proposed Work</a:t>
            </a:r>
            <a:endParaRPr lang="en-IN" dirty="0"/>
          </a:p>
        </p:txBody>
      </p:sp>
      <p:sp>
        <p:nvSpPr>
          <p:cNvPr id="3" name="Content Placeholder 2">
            <a:extLst>
              <a:ext uri="{FF2B5EF4-FFF2-40B4-BE49-F238E27FC236}">
                <a16:creationId xmlns:a16="http://schemas.microsoft.com/office/drawing/2014/main" id="{5017F6AB-250A-13DA-18B6-8BEE4F876E8E}"/>
              </a:ext>
            </a:extLst>
          </p:cNvPr>
          <p:cNvSpPr>
            <a:spLocks noGrp="1"/>
          </p:cNvSpPr>
          <p:nvPr>
            <p:ph idx="1"/>
          </p:nvPr>
        </p:nvSpPr>
        <p:spPr/>
        <p:txBody>
          <a:bodyPr>
            <a:normAutofit/>
          </a:bodyPr>
          <a:lstStyle/>
          <a:p>
            <a:pPr marL="342900" lvl="0" indent="-342900">
              <a:lnSpc>
                <a:spcPct val="115000"/>
              </a:lnSpc>
              <a:spcBef>
                <a:spcPts val="0"/>
              </a:spcBef>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Face Recognition Dataset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Pre-collected images of individuals for training the </a:t>
            </a:r>
            <a:r>
              <a:rPr lang="en-IN" sz="1600" b="1" kern="100" dirty="0" err="1">
                <a:effectLst/>
                <a:latin typeface="Calibri" panose="020F0502020204030204" pitchFamily="34" charset="0"/>
                <a:ea typeface="Calibri" panose="020F0502020204030204" pitchFamily="34" charset="0"/>
                <a:cs typeface="Times New Roman" panose="02020603050405020304" pitchFamily="18" charset="0"/>
              </a:rPr>
              <a:t>face_recognition</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model.</a:t>
            </a:r>
          </a:p>
          <a:p>
            <a:pPr marL="342900" lvl="0" indent="-342900">
              <a:lnSpc>
                <a:spcPct val="115000"/>
              </a:lnSpc>
              <a:spcBef>
                <a:spcPts val="0"/>
              </a:spcBef>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Emotion Detection Dataset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9144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FER-2013 dataset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(or custom dataset) used to train the Haar Cascade XML for recognizing emotions.</a:t>
            </a:r>
          </a:p>
          <a:p>
            <a:pPr marL="342900" lvl="0" indent="-342900">
              <a:lnSpc>
                <a:spcPct val="115000"/>
              </a:lnSpc>
              <a:spcBef>
                <a:spcPts val="0"/>
              </a:spcBef>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Text Recognition Dataset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9144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Synthetic and real-world images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used for training the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OCR model</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to extract text from different fonts and surfaces.</a:t>
            </a:r>
          </a:p>
          <a:p>
            <a:pPr marL="342900" lvl="0" indent="-342900">
              <a:lnSpc>
                <a:spcPct val="115000"/>
              </a:lnSpc>
              <a:spcBef>
                <a:spcPts val="0"/>
              </a:spcBef>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Scene Description Dataset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Real-world image datasets used for training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LLM-based models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to generate scene descriptions.</a:t>
            </a:r>
          </a:p>
          <a:p>
            <a:pPr marL="342900" lvl="0" indent="-342900">
              <a:lnSpc>
                <a:spcPct val="115000"/>
              </a:lnSpc>
              <a:spcBef>
                <a:spcPts val="0"/>
              </a:spcBef>
              <a:buFont typeface="+mj-lt"/>
              <a:buAutoNum type="arabicPeriod"/>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Obstacle Detection Dataset</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lvl="1" indent="-285750">
              <a:lnSpc>
                <a:spcPct val="115000"/>
              </a:lnSpc>
              <a:spcBef>
                <a:spcPts val="0"/>
              </a:spcBef>
              <a:buSzPts val="1000"/>
              <a:buFont typeface="Courier New" panose="02070309020205020404" pitchFamily="49" charset="0"/>
              <a:buChar char="o"/>
              <a:tabLst>
                <a:tab pos="914400" algn="l"/>
              </a:tabLs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Collected </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ultrasonic sensor readings</a:t>
            </a: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for different environments to improve distance estimation accuracy.</a:t>
            </a:r>
          </a:p>
          <a:p>
            <a:pPr marL="0" indent="0">
              <a:spcBef>
                <a:spcPts val="0"/>
              </a:spcBef>
              <a:buNone/>
            </a:pPr>
            <a:endParaRPr lang="en-IN" sz="1600" dirty="0"/>
          </a:p>
        </p:txBody>
      </p:sp>
    </p:spTree>
    <p:extLst>
      <p:ext uri="{BB962C8B-B14F-4D97-AF65-F5344CB8AC3E}">
        <p14:creationId xmlns:p14="http://schemas.microsoft.com/office/powerpoint/2010/main" val="355033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8340-9CA4-19E7-A11F-D6A316E2EFD6}"/>
              </a:ext>
            </a:extLst>
          </p:cNvPr>
          <p:cNvSpPr>
            <a:spLocks noGrp="1"/>
          </p:cNvSpPr>
          <p:nvPr>
            <p:ph type="title"/>
          </p:nvPr>
        </p:nvSpPr>
        <p:spPr>
          <a:xfrm>
            <a:off x="646111" y="452718"/>
            <a:ext cx="9404723" cy="890890"/>
          </a:xfrm>
        </p:spPr>
        <p:txBody>
          <a:bodyPr/>
          <a:lstStyle/>
          <a:p>
            <a:r>
              <a:rPr lang="en-US" dirty="0"/>
              <a:t>(d) Parameters Used for Testing</a:t>
            </a:r>
            <a:endParaRPr lang="en-IN" dirty="0"/>
          </a:p>
        </p:txBody>
      </p:sp>
      <p:sp>
        <p:nvSpPr>
          <p:cNvPr id="3" name="Content Placeholder 2">
            <a:extLst>
              <a:ext uri="{FF2B5EF4-FFF2-40B4-BE49-F238E27FC236}">
                <a16:creationId xmlns:a16="http://schemas.microsoft.com/office/drawing/2014/main" id="{4285B2F5-2DBE-F00B-41C1-2521AC5F271C}"/>
              </a:ext>
            </a:extLst>
          </p:cNvPr>
          <p:cNvSpPr>
            <a:spLocks noGrp="1"/>
          </p:cNvSpPr>
          <p:nvPr>
            <p:ph idx="1"/>
          </p:nvPr>
        </p:nvSpPr>
        <p:spPr>
          <a:xfrm>
            <a:off x="1103312" y="1222310"/>
            <a:ext cx="8946541" cy="5026089"/>
          </a:xfrm>
        </p:spPr>
        <p:txBody>
          <a:bodyPr>
            <a:normAutofit fontScale="85000" lnSpcReduction="10000"/>
          </a:bodyPr>
          <a:lstStyle/>
          <a:p>
            <a:pPr marL="342900" lvl="0" indent="-342900">
              <a:lnSpc>
                <a:spcPct val="115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Face Recognition Accuracy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Evaluates the correctness of detected faces.</a:t>
            </a:r>
          </a:p>
          <a:p>
            <a:pPr marL="342900" lvl="0" indent="-342900">
              <a:lnSpc>
                <a:spcPct val="115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Emotion Detection Accuracy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Measures the precision of facial emotion classification.</a:t>
            </a:r>
          </a:p>
          <a:p>
            <a:pPr marL="342900" lvl="0" indent="-342900">
              <a:lnSpc>
                <a:spcPct val="115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OCR Text Recognition Accuracy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Determines the percentage of correctly extracted text.</a:t>
            </a:r>
          </a:p>
          <a:p>
            <a:pPr marL="342900" lvl="0" indent="-342900">
              <a:lnSpc>
                <a:spcPct val="115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Scene Description Coherence Score</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Assesses the relevance and clarity of LLM-generated descriptions.</a:t>
            </a:r>
          </a:p>
          <a:p>
            <a:pPr marL="342900" lvl="0" indent="-342900">
              <a:lnSpc>
                <a:spcPct val="115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Obstacle Detection Distance Error (cm)</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Compares estimated vs. actual obstacle distance.</a:t>
            </a:r>
          </a:p>
          <a:p>
            <a:pPr marL="342900" lvl="0" indent="-342900">
              <a:lnSpc>
                <a:spcPct val="115000"/>
              </a:lnSpc>
              <a:spcAft>
                <a:spcPts val="800"/>
              </a:spcAft>
              <a:buFont typeface="+mj-lt"/>
              <a:buAutoNum type="arabicPeriod"/>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Voice Command Response Time (</a:t>
            </a: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ms</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 Measures system responsiveness to voice triggers.</a:t>
            </a:r>
          </a:p>
          <a:p>
            <a:pPr marL="342900" lvl="0" indent="-342900">
              <a:lnSpc>
                <a:spcPct val="115000"/>
              </a:lnSpc>
              <a:spcAft>
                <a:spcPts val="800"/>
              </a:spcAft>
              <a:buFont typeface="+mj-lt"/>
              <a:buAutoNum type="arabicPeriod"/>
              <a:tabLst>
                <a:tab pos="457200" algn="l"/>
              </a:tabLst>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SOS Alert Trigger Success Rate (%)</a:t>
            </a:r>
            <a:r>
              <a:rPr lang="en-IN" sz="2000" kern="100">
                <a:effectLst/>
                <a:latin typeface="Calibri" panose="020F0502020204030204" pitchFamily="34" charset="0"/>
                <a:ea typeface="Calibri" panose="020F0502020204030204" pitchFamily="34" charset="0"/>
                <a:cs typeface="Times New Roman" panose="02020603050405020304" pitchFamily="18" charset="0"/>
              </a:rPr>
              <a:t> – Verifies successful emergency alert transmissions.</a:t>
            </a:r>
          </a:p>
          <a:p>
            <a:pPr marL="0" indent="0">
              <a:buNone/>
            </a:pPr>
            <a:endParaRPr lang="en-IN" dirty="0"/>
          </a:p>
        </p:txBody>
      </p:sp>
    </p:spTree>
    <p:extLst>
      <p:ext uri="{BB962C8B-B14F-4D97-AF65-F5344CB8AC3E}">
        <p14:creationId xmlns:p14="http://schemas.microsoft.com/office/powerpoint/2010/main" val="15161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rPr lang="en-US" dirty="0"/>
              <a:t>Visually impaired individuals require assistance in navigating environments, reading text, and accessing information. Existing solutions lack integration, hands-free control, and emergency response mechanisms. This project proposes a unified, AI-powered system that addresses these challenges using real-time IoT-based assistance.</a:t>
            </a:r>
            <a:endParaRPr dirty="0"/>
          </a:p>
        </p:txBody>
      </p:sp>
    </p:spTree>
    <p:extLst>
      <p:ext uri="{BB962C8B-B14F-4D97-AF65-F5344CB8AC3E}">
        <p14:creationId xmlns:p14="http://schemas.microsoft.com/office/powerpoint/2010/main" val="2347369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1</a:t>
            </a:r>
            <a:endParaRPr dirty="0"/>
          </a:p>
        </p:txBody>
      </p:sp>
      <p:sp>
        <p:nvSpPr>
          <p:cNvPr id="3" name="Content Placeholder 2"/>
          <p:cNvSpPr>
            <a:spLocks noGrp="1"/>
          </p:cNvSpPr>
          <p:nvPr>
            <p:ph idx="1"/>
          </p:nvPr>
        </p:nvSpPr>
        <p:spPr/>
        <p:txBody>
          <a:bodyPr>
            <a:normAutofit/>
          </a:bodyPr>
          <a:lstStyle/>
          <a:p>
            <a:r>
              <a:rPr lang="en-US" b="1" dirty="0"/>
              <a:t>Seeing AI – AI-Based Assistive App for the Blind</a:t>
            </a:r>
            <a:br>
              <a:rPr lang="en-US" dirty="0"/>
            </a:br>
            <a:r>
              <a:rPr lang="en-US" b="1" dirty="0"/>
              <a:t>Author:</a:t>
            </a:r>
            <a:r>
              <a:rPr lang="en-US" dirty="0"/>
              <a:t> Microsoft Research</a:t>
            </a:r>
            <a:br>
              <a:rPr lang="en-US" dirty="0"/>
            </a:br>
            <a:r>
              <a:rPr lang="en-US" b="1" dirty="0"/>
              <a:t>Year:</a:t>
            </a:r>
            <a:r>
              <a:rPr lang="en-US" dirty="0"/>
              <a:t> 2017</a:t>
            </a:r>
            <a:br>
              <a:rPr lang="en-US" dirty="0"/>
            </a:br>
            <a:r>
              <a:rPr lang="en-US" b="1" dirty="0"/>
              <a:t>Description:</a:t>
            </a:r>
            <a:r>
              <a:rPr lang="en-US" dirty="0"/>
              <a:t> This study introduces Seeing AI, a mobile application that helps visually impaired individuals by reading text, recognizing faces, and identifying objects using AI-based image processing and text-to-speech conversion.</a:t>
            </a:r>
            <a:endParaRPr lang="en-GB" dirty="0"/>
          </a:p>
        </p:txBody>
      </p:sp>
    </p:spTree>
    <p:extLst>
      <p:ext uri="{BB962C8B-B14F-4D97-AF65-F5344CB8AC3E}">
        <p14:creationId xmlns:p14="http://schemas.microsoft.com/office/powerpoint/2010/main" val="276581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Abstract</a:t>
            </a:r>
            <a:r>
              <a:rPr lang="en-US" dirty="0"/>
              <a:t> (existing)</a:t>
            </a:r>
            <a:endParaRPr dirty="0"/>
          </a:p>
        </p:txBody>
      </p:sp>
      <p:sp>
        <p:nvSpPr>
          <p:cNvPr id="3" name="Content Placeholder 2"/>
          <p:cNvSpPr>
            <a:spLocks noGrp="1"/>
          </p:cNvSpPr>
          <p:nvPr>
            <p:ph idx="1"/>
          </p:nvPr>
        </p:nvSpPr>
        <p:spPr/>
        <p:txBody>
          <a:bodyPr/>
          <a:lstStyle/>
          <a:p>
            <a:r>
              <a:rPr lang="en-US" dirty="0"/>
              <a:t>Traditional assistive technologies for visually impaired individuals primarily focus on navigation aids, screen readers, and text-to-speech systems. These systems lack centralized control and require multiple independent devices for different functionalities. Existing solutions often rely on manual input rather than real-time, automated assistance. While some advancements in object recognition and emergency alert systems exist, they are not integrated into a single, unified system. Moreover, most assistive technologies do not leverage voice commands for seamless operation, limiting their accessibility for users with mobility constraints. The absence of a centralized server-based architecture further restricts the scalability and efficiency of these systems in providing real-time assistance.</a:t>
            </a:r>
            <a:endParaRPr dirty="0"/>
          </a:p>
        </p:txBody>
      </p:sp>
    </p:spTree>
    <p:extLst>
      <p:ext uri="{BB962C8B-B14F-4D97-AF65-F5344CB8AC3E}">
        <p14:creationId xmlns:p14="http://schemas.microsoft.com/office/powerpoint/2010/main" val="2710651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2</a:t>
            </a:r>
            <a:endParaRPr dirty="0"/>
          </a:p>
        </p:txBody>
      </p:sp>
      <p:sp>
        <p:nvSpPr>
          <p:cNvPr id="5" name="Rectangle 2">
            <a:extLst>
              <a:ext uri="{FF2B5EF4-FFF2-40B4-BE49-F238E27FC236}">
                <a16:creationId xmlns:a16="http://schemas.microsoft.com/office/drawing/2014/main" id="{1986C4D3-589A-3582-0F9B-4316AE3334D9}"/>
              </a:ext>
            </a:extLst>
          </p:cNvPr>
          <p:cNvSpPr>
            <a:spLocks noGrp="1" noChangeArrowheads="1"/>
          </p:cNvSpPr>
          <p:nvPr>
            <p:ph idx="1"/>
          </p:nvPr>
        </p:nvSpPr>
        <p:spPr bwMode="auto">
          <a:xfrm>
            <a:off x="1103312" y="3134996"/>
            <a:ext cx="940472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OrCam </a:t>
            </a:r>
            <a:r>
              <a:rPr kumimoji="0" lang="en-US" altLang="en-US" sz="1800" b="1" i="0" u="none" strike="noStrike" cap="none" normalizeH="0" baseline="0" dirty="0" err="1">
                <a:ln>
                  <a:noFill/>
                </a:ln>
                <a:solidFill>
                  <a:schemeClr val="tx1"/>
                </a:solidFill>
                <a:effectLst/>
                <a:latin typeface="Arial" panose="020B0604020202020204" pitchFamily="34" charset="0"/>
              </a:rPr>
              <a:t>MyEye</a:t>
            </a:r>
            <a:r>
              <a:rPr kumimoji="0" lang="en-US" altLang="en-US" sz="1800" b="1" i="0" u="none" strike="noStrike" cap="none" normalizeH="0" baseline="0" dirty="0">
                <a:ln>
                  <a:noFill/>
                </a:ln>
                <a:solidFill>
                  <a:schemeClr val="tx1"/>
                </a:solidFill>
                <a:effectLst/>
                <a:latin typeface="Arial" panose="020B0604020202020204" pitchFamily="34" charset="0"/>
              </a:rPr>
              <a:t> – Wearable Assistive Technology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Author:</a:t>
            </a:r>
            <a:r>
              <a:rPr kumimoji="0" lang="en-US" altLang="en-US" sz="1800" b="0" i="0" u="none" strike="noStrike" cap="none" normalizeH="0" baseline="0" dirty="0">
                <a:ln>
                  <a:noFill/>
                </a:ln>
                <a:solidFill>
                  <a:schemeClr val="tx1"/>
                </a:solidFill>
                <a:effectLst/>
                <a:latin typeface="Arial" panose="020B0604020202020204" pitchFamily="34" charset="0"/>
              </a:rPr>
              <a:t> OrCam Technologies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Year:</a:t>
            </a:r>
            <a:r>
              <a:rPr kumimoji="0" lang="en-US" altLang="en-US" sz="1800" b="0" i="0" u="none" strike="noStrike" cap="none" normalizeH="0" baseline="0" dirty="0">
                <a:ln>
                  <a:noFill/>
                </a:ln>
                <a:solidFill>
                  <a:schemeClr val="tx1"/>
                </a:solidFill>
                <a:effectLst/>
                <a:latin typeface="Arial" panose="020B0604020202020204" pitchFamily="34" charset="0"/>
              </a:rPr>
              <a:t> 2018</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Description:</a:t>
            </a:r>
            <a:r>
              <a:rPr kumimoji="0" lang="en-US" altLang="en-US" sz="1800" b="0" i="0" u="none" strike="noStrike" cap="none" normalizeH="0" baseline="0" dirty="0">
                <a:ln>
                  <a:noFill/>
                </a:ln>
                <a:solidFill>
                  <a:schemeClr val="tx1"/>
                </a:solidFill>
                <a:effectLst/>
                <a:latin typeface="Arial" panose="020B0604020202020204" pitchFamily="34" charset="0"/>
              </a:rPr>
              <a:t> This research presents a wearable AI-powered device that converts visual information into real-time auditory feedback, allowing blind users to read printed text and recognize faces.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9926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3</a:t>
            </a:r>
            <a:endParaRPr dirty="0"/>
          </a:p>
        </p:txBody>
      </p:sp>
      <p:sp>
        <p:nvSpPr>
          <p:cNvPr id="3" name="Content Placeholder 2"/>
          <p:cNvSpPr>
            <a:spLocks noGrp="1"/>
          </p:cNvSpPr>
          <p:nvPr>
            <p:ph idx="1"/>
          </p:nvPr>
        </p:nvSpPr>
        <p:spPr/>
        <p:txBody>
          <a:bodyPr>
            <a:normAutofit/>
          </a:bodyPr>
          <a:lstStyle/>
          <a:p>
            <a:r>
              <a:rPr lang="en-US" b="1" dirty="0"/>
              <a:t>Smart Cane for the Visually Impaired</a:t>
            </a:r>
            <a:br>
              <a:rPr lang="en-US" dirty="0"/>
            </a:br>
            <a:r>
              <a:rPr lang="en-US" b="1" dirty="0"/>
              <a:t>Author:</a:t>
            </a:r>
            <a:r>
              <a:rPr lang="en-US" dirty="0"/>
              <a:t> R. Kumar, S. Verma</a:t>
            </a:r>
            <a:br>
              <a:rPr lang="en-US" dirty="0"/>
            </a:br>
            <a:r>
              <a:rPr lang="en-US" b="1" dirty="0"/>
              <a:t>Year:</a:t>
            </a:r>
            <a:r>
              <a:rPr lang="en-US" dirty="0"/>
              <a:t> 2019</a:t>
            </a:r>
            <a:br>
              <a:rPr lang="en-US" dirty="0"/>
            </a:br>
            <a:r>
              <a:rPr lang="en-US" b="1" dirty="0"/>
              <a:t>Description:</a:t>
            </a:r>
            <a:r>
              <a:rPr lang="en-US" dirty="0"/>
              <a:t> A smart cane equipped with ultrasonic sensors and haptic feedback to help visually impaired individuals navigate safely by detecting nearby obstacles and providing alerts.</a:t>
            </a:r>
            <a:endParaRPr lang="en-IN" dirty="0"/>
          </a:p>
        </p:txBody>
      </p:sp>
    </p:spTree>
    <p:extLst>
      <p:ext uri="{BB962C8B-B14F-4D97-AF65-F5344CB8AC3E}">
        <p14:creationId xmlns:p14="http://schemas.microsoft.com/office/powerpoint/2010/main" val="1270252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4</a:t>
            </a:r>
            <a:endParaRPr dirty="0"/>
          </a:p>
        </p:txBody>
      </p:sp>
      <p:sp>
        <p:nvSpPr>
          <p:cNvPr id="3" name="Content Placeholder 2"/>
          <p:cNvSpPr>
            <a:spLocks noGrp="1"/>
          </p:cNvSpPr>
          <p:nvPr>
            <p:ph idx="1"/>
          </p:nvPr>
        </p:nvSpPr>
        <p:spPr/>
        <p:txBody>
          <a:bodyPr>
            <a:normAutofit/>
          </a:bodyPr>
          <a:lstStyle/>
          <a:p>
            <a:r>
              <a:rPr lang="en-US" b="1" dirty="0"/>
              <a:t>AI-Based Object Detection for the Blind</a:t>
            </a:r>
            <a:br>
              <a:rPr lang="en-US" dirty="0"/>
            </a:br>
            <a:r>
              <a:rPr lang="en-US" b="1" dirty="0"/>
              <a:t>Author:</a:t>
            </a:r>
            <a:r>
              <a:rPr lang="en-US" dirty="0"/>
              <a:t> M. Hossain, L. Zaman</a:t>
            </a:r>
            <a:br>
              <a:rPr lang="en-US" dirty="0"/>
            </a:br>
            <a:r>
              <a:rPr lang="en-US" b="1" dirty="0"/>
              <a:t>Year:</a:t>
            </a:r>
            <a:r>
              <a:rPr lang="en-US" dirty="0"/>
              <a:t> 2020</a:t>
            </a:r>
            <a:br>
              <a:rPr lang="en-US" dirty="0"/>
            </a:br>
            <a:r>
              <a:rPr lang="en-US" b="1" dirty="0"/>
              <a:t>Description:</a:t>
            </a:r>
            <a:r>
              <a:rPr lang="en-US" dirty="0"/>
              <a:t> This study focuses on using deep learning models for real-time object recognition, enabling visually impaired individuals to identify objects in their environment through auditory feedback.</a:t>
            </a:r>
            <a:endParaRPr lang="en-IN" dirty="0"/>
          </a:p>
        </p:txBody>
      </p:sp>
    </p:spTree>
    <p:extLst>
      <p:ext uri="{BB962C8B-B14F-4D97-AF65-F5344CB8AC3E}">
        <p14:creationId xmlns:p14="http://schemas.microsoft.com/office/powerpoint/2010/main" val="2893148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5</a:t>
            </a:r>
            <a:endParaRPr dirty="0"/>
          </a:p>
        </p:txBody>
      </p:sp>
      <p:sp>
        <p:nvSpPr>
          <p:cNvPr id="3" name="Content Placeholder 2"/>
          <p:cNvSpPr>
            <a:spLocks noGrp="1"/>
          </p:cNvSpPr>
          <p:nvPr>
            <p:ph idx="1"/>
          </p:nvPr>
        </p:nvSpPr>
        <p:spPr/>
        <p:txBody>
          <a:bodyPr>
            <a:normAutofit/>
          </a:bodyPr>
          <a:lstStyle/>
          <a:p>
            <a:r>
              <a:rPr lang="en-US" b="1" dirty="0"/>
              <a:t>OCR-Based Text-to-Speech Systems</a:t>
            </a:r>
            <a:br>
              <a:rPr lang="en-US" dirty="0"/>
            </a:br>
            <a:r>
              <a:rPr lang="en-US" b="1" dirty="0"/>
              <a:t>Author:</a:t>
            </a:r>
            <a:r>
              <a:rPr lang="en-US" dirty="0"/>
              <a:t> T. Karthik, P. Rajesh</a:t>
            </a:r>
            <a:br>
              <a:rPr lang="en-US" dirty="0"/>
            </a:br>
            <a:r>
              <a:rPr lang="en-US" b="1" dirty="0"/>
              <a:t>Year:</a:t>
            </a:r>
            <a:r>
              <a:rPr lang="en-US" dirty="0"/>
              <a:t> 2020</a:t>
            </a:r>
            <a:br>
              <a:rPr lang="en-US" dirty="0"/>
            </a:br>
            <a:r>
              <a:rPr lang="en-US" b="1" dirty="0"/>
              <a:t>Description:</a:t>
            </a:r>
            <a:r>
              <a:rPr lang="en-US" dirty="0"/>
              <a:t> A review of Optical Character Recognition (OCR) technology used in assistive devices to convert printed text into speech, improving accessibility for blind users.</a:t>
            </a:r>
            <a:endParaRPr lang="en-GB" dirty="0"/>
          </a:p>
        </p:txBody>
      </p:sp>
    </p:spTree>
    <p:extLst>
      <p:ext uri="{BB962C8B-B14F-4D97-AF65-F5344CB8AC3E}">
        <p14:creationId xmlns:p14="http://schemas.microsoft.com/office/powerpoint/2010/main" val="514300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6</a:t>
            </a:r>
            <a:endParaRPr dirty="0"/>
          </a:p>
        </p:txBody>
      </p:sp>
      <p:sp>
        <p:nvSpPr>
          <p:cNvPr id="3" name="Content Placeholder 2"/>
          <p:cNvSpPr>
            <a:spLocks noGrp="1"/>
          </p:cNvSpPr>
          <p:nvPr>
            <p:ph idx="1"/>
          </p:nvPr>
        </p:nvSpPr>
        <p:spPr/>
        <p:txBody>
          <a:bodyPr>
            <a:normAutofit/>
          </a:bodyPr>
          <a:lstStyle/>
          <a:p>
            <a:r>
              <a:rPr lang="en-US" b="1" dirty="0"/>
              <a:t>Emotion Recognition for Social Interaction</a:t>
            </a:r>
            <a:br>
              <a:rPr lang="en-US" dirty="0"/>
            </a:br>
            <a:r>
              <a:rPr lang="en-US" b="1" dirty="0"/>
              <a:t>Author:</a:t>
            </a:r>
            <a:r>
              <a:rPr lang="en-US" dirty="0"/>
              <a:t> B. Singh, A. Patel</a:t>
            </a:r>
            <a:br>
              <a:rPr lang="en-US" dirty="0"/>
            </a:br>
            <a:r>
              <a:rPr lang="en-US" b="1" dirty="0"/>
              <a:t>Year:</a:t>
            </a:r>
            <a:r>
              <a:rPr lang="en-US" dirty="0"/>
              <a:t> 2021</a:t>
            </a:r>
            <a:br>
              <a:rPr lang="en-US" dirty="0"/>
            </a:br>
            <a:r>
              <a:rPr lang="en-US" b="1" dirty="0"/>
              <a:t>Description:</a:t>
            </a:r>
            <a:r>
              <a:rPr lang="en-US" dirty="0"/>
              <a:t> A study on AI-powered facial emotion detection that helps visually impaired users interpret social interactions by analyzing facial expressions and providing verbal cues.</a:t>
            </a:r>
            <a:endParaRPr lang="en-IN" dirty="0"/>
          </a:p>
        </p:txBody>
      </p:sp>
    </p:spTree>
    <p:extLst>
      <p:ext uri="{BB962C8B-B14F-4D97-AF65-F5344CB8AC3E}">
        <p14:creationId xmlns:p14="http://schemas.microsoft.com/office/powerpoint/2010/main" val="3499771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7</a:t>
            </a:r>
            <a:endParaRPr dirty="0"/>
          </a:p>
        </p:txBody>
      </p:sp>
      <p:sp>
        <p:nvSpPr>
          <p:cNvPr id="3" name="Content Placeholder 2"/>
          <p:cNvSpPr>
            <a:spLocks noGrp="1"/>
          </p:cNvSpPr>
          <p:nvPr>
            <p:ph idx="1"/>
          </p:nvPr>
        </p:nvSpPr>
        <p:spPr/>
        <p:txBody>
          <a:bodyPr>
            <a:normAutofit/>
          </a:bodyPr>
          <a:lstStyle/>
          <a:p>
            <a:r>
              <a:rPr lang="en-US" b="1" dirty="0"/>
              <a:t>Ultrasonic Sensor-Based Navigation System</a:t>
            </a:r>
            <a:br>
              <a:rPr lang="en-US" dirty="0"/>
            </a:br>
            <a:r>
              <a:rPr lang="en-US" b="1" dirty="0"/>
              <a:t>Author:</a:t>
            </a:r>
            <a:r>
              <a:rPr lang="en-US" dirty="0"/>
              <a:t> J. Park, S. Lee</a:t>
            </a:r>
            <a:br>
              <a:rPr lang="en-US" dirty="0"/>
            </a:br>
            <a:r>
              <a:rPr lang="en-US" b="1" dirty="0"/>
              <a:t>Year:</a:t>
            </a:r>
            <a:r>
              <a:rPr lang="en-US" dirty="0"/>
              <a:t> 2021</a:t>
            </a:r>
            <a:br>
              <a:rPr lang="en-US" dirty="0"/>
            </a:br>
            <a:r>
              <a:rPr lang="en-US" b="1" dirty="0"/>
              <a:t>Description:</a:t>
            </a:r>
            <a:r>
              <a:rPr lang="en-US" dirty="0"/>
              <a:t> Research on integrating ultrasonic sensors to measure distances and detect obstacles, enhancing navigation safety for visually impaired individuals.</a:t>
            </a:r>
            <a:endParaRPr lang="en-GB" dirty="0"/>
          </a:p>
        </p:txBody>
      </p:sp>
    </p:spTree>
    <p:extLst>
      <p:ext uri="{BB962C8B-B14F-4D97-AF65-F5344CB8AC3E}">
        <p14:creationId xmlns:p14="http://schemas.microsoft.com/office/powerpoint/2010/main" val="2578863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8</a:t>
            </a:r>
            <a:endParaRPr dirty="0"/>
          </a:p>
        </p:txBody>
      </p:sp>
      <p:sp>
        <p:nvSpPr>
          <p:cNvPr id="3" name="Content Placeholder 2"/>
          <p:cNvSpPr>
            <a:spLocks noGrp="1"/>
          </p:cNvSpPr>
          <p:nvPr>
            <p:ph idx="1"/>
          </p:nvPr>
        </p:nvSpPr>
        <p:spPr/>
        <p:txBody>
          <a:bodyPr>
            <a:normAutofit/>
          </a:bodyPr>
          <a:lstStyle/>
          <a:p>
            <a:r>
              <a:rPr lang="en-US" b="1" dirty="0"/>
              <a:t>IoT-Based Assistive Technologies for the Visually Impaired</a:t>
            </a:r>
            <a:br>
              <a:rPr lang="en-US" dirty="0"/>
            </a:br>
            <a:r>
              <a:rPr lang="en-US" b="1" dirty="0"/>
              <a:t>Author:</a:t>
            </a:r>
            <a:r>
              <a:rPr lang="en-US" dirty="0"/>
              <a:t> N. Williams, T. Johnson</a:t>
            </a:r>
            <a:br>
              <a:rPr lang="en-US" dirty="0"/>
            </a:br>
            <a:r>
              <a:rPr lang="en-US" b="1" dirty="0"/>
              <a:t>Year:</a:t>
            </a:r>
            <a:r>
              <a:rPr lang="en-US" dirty="0"/>
              <a:t> 2022</a:t>
            </a:r>
            <a:br>
              <a:rPr lang="en-US" dirty="0"/>
            </a:br>
            <a:r>
              <a:rPr lang="en-US" b="1" dirty="0"/>
              <a:t>Description:</a:t>
            </a:r>
            <a:r>
              <a:rPr lang="en-US" dirty="0"/>
              <a:t> A study on using IoT and cloud-based AI systems for real-time assistance, enabling voice-controlled operation and remote monitoring for blind individuals.</a:t>
            </a:r>
            <a:endParaRPr lang="en-GB" dirty="0"/>
          </a:p>
        </p:txBody>
      </p:sp>
    </p:spTree>
    <p:extLst>
      <p:ext uri="{BB962C8B-B14F-4D97-AF65-F5344CB8AC3E}">
        <p14:creationId xmlns:p14="http://schemas.microsoft.com/office/powerpoint/2010/main" val="1657585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9</a:t>
            </a:r>
            <a:endParaRPr dirty="0"/>
          </a:p>
        </p:txBody>
      </p:sp>
      <p:sp>
        <p:nvSpPr>
          <p:cNvPr id="3" name="Content Placeholder 2"/>
          <p:cNvSpPr>
            <a:spLocks noGrp="1"/>
          </p:cNvSpPr>
          <p:nvPr>
            <p:ph idx="1"/>
          </p:nvPr>
        </p:nvSpPr>
        <p:spPr/>
        <p:txBody>
          <a:bodyPr>
            <a:normAutofit/>
          </a:bodyPr>
          <a:lstStyle/>
          <a:p>
            <a:r>
              <a:rPr lang="en-US" b="1" dirty="0"/>
              <a:t>Voice-Controlled Assistive Devices</a:t>
            </a:r>
            <a:br>
              <a:rPr lang="en-US" dirty="0"/>
            </a:br>
            <a:r>
              <a:rPr lang="en-US" b="1" dirty="0"/>
              <a:t>Author:</a:t>
            </a:r>
            <a:r>
              <a:rPr lang="en-US" dirty="0"/>
              <a:t> C. Wang, M. Zhang</a:t>
            </a:r>
            <a:br>
              <a:rPr lang="en-US" dirty="0"/>
            </a:br>
            <a:r>
              <a:rPr lang="en-US" b="1" dirty="0"/>
              <a:t>Year:</a:t>
            </a:r>
            <a:r>
              <a:rPr lang="en-US" dirty="0"/>
              <a:t> 2022</a:t>
            </a:r>
            <a:br>
              <a:rPr lang="en-US" dirty="0"/>
            </a:br>
            <a:r>
              <a:rPr lang="en-US" b="1" dirty="0"/>
              <a:t>Description:</a:t>
            </a:r>
            <a:r>
              <a:rPr lang="en-US" dirty="0"/>
              <a:t> This paper explores speech recognition technology integrated into assistive systems, allowing hands-free operation for visually impaired users.</a:t>
            </a:r>
            <a:endParaRPr lang="en-GB" dirty="0"/>
          </a:p>
        </p:txBody>
      </p:sp>
    </p:spTree>
    <p:extLst>
      <p:ext uri="{BB962C8B-B14F-4D97-AF65-F5344CB8AC3E}">
        <p14:creationId xmlns:p14="http://schemas.microsoft.com/office/powerpoint/2010/main" val="66288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Literature Survey</a:t>
            </a:r>
            <a:r>
              <a:rPr lang="en-US" dirty="0"/>
              <a:t> 10</a:t>
            </a:r>
            <a:endParaRPr dirty="0"/>
          </a:p>
        </p:txBody>
      </p:sp>
      <p:sp>
        <p:nvSpPr>
          <p:cNvPr id="3" name="Content Placeholder 2"/>
          <p:cNvSpPr>
            <a:spLocks noGrp="1"/>
          </p:cNvSpPr>
          <p:nvPr>
            <p:ph idx="1"/>
          </p:nvPr>
        </p:nvSpPr>
        <p:spPr/>
        <p:txBody>
          <a:bodyPr>
            <a:normAutofit/>
          </a:bodyPr>
          <a:lstStyle/>
          <a:p>
            <a:r>
              <a:rPr lang="en-US" b="1" dirty="0"/>
              <a:t>Real-Time Audio Feedback Systems for the Blind</a:t>
            </a:r>
            <a:br>
              <a:rPr lang="en-US" dirty="0"/>
            </a:br>
            <a:r>
              <a:rPr lang="en-US" b="1" dirty="0"/>
              <a:t>Author:</a:t>
            </a:r>
            <a:r>
              <a:rPr lang="en-US" dirty="0"/>
              <a:t> L. Fernandez, R. K. Singh</a:t>
            </a:r>
            <a:br>
              <a:rPr lang="en-US" dirty="0"/>
            </a:br>
            <a:r>
              <a:rPr lang="en-US" b="1" dirty="0"/>
              <a:t>Year:</a:t>
            </a:r>
            <a:r>
              <a:rPr lang="en-US" dirty="0"/>
              <a:t> 2023</a:t>
            </a:r>
            <a:br>
              <a:rPr lang="en-US" dirty="0"/>
            </a:br>
            <a:r>
              <a:rPr lang="en-US" b="1" dirty="0"/>
              <a:t>Description:</a:t>
            </a:r>
            <a:r>
              <a:rPr lang="en-US" dirty="0"/>
              <a:t> A study on converting environmental data into auditory sign</a:t>
            </a:r>
            <a:endParaRPr lang="en-GB" dirty="0"/>
          </a:p>
        </p:txBody>
      </p:sp>
    </p:spTree>
    <p:extLst>
      <p:ext uri="{BB962C8B-B14F-4D97-AF65-F5344CB8AC3E}">
        <p14:creationId xmlns:p14="http://schemas.microsoft.com/office/powerpoint/2010/main" val="3265273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Literature Survey Summary Table</a:t>
            </a:r>
          </a:p>
        </p:txBody>
      </p:sp>
      <p:graphicFrame>
        <p:nvGraphicFramePr>
          <p:cNvPr id="3" name="Table 2"/>
          <p:cNvGraphicFramePr>
            <a:graphicFrameLocks noGrp="1"/>
          </p:cNvGraphicFramePr>
          <p:nvPr>
            <p:extLst>
              <p:ext uri="{D42A27DB-BD31-4B8C-83A1-F6EECF244321}">
                <p14:modId xmlns:p14="http://schemas.microsoft.com/office/powerpoint/2010/main" val="887107613"/>
              </p:ext>
            </p:extLst>
          </p:nvPr>
        </p:nvGraphicFramePr>
        <p:xfrm>
          <a:off x="1255222" y="1612668"/>
          <a:ext cx="10548852" cy="4729942"/>
        </p:xfrm>
        <a:graphic>
          <a:graphicData uri="http://schemas.openxmlformats.org/drawingml/2006/table">
            <a:tbl>
              <a:tblPr>
                <a:tableStyleId>{5C22544A-7EE6-4342-B048-85BDC9FD1C3A}</a:tableStyleId>
              </a:tblPr>
              <a:tblGrid>
                <a:gridCol w="1889347">
                  <a:extLst>
                    <a:ext uri="{9D8B030D-6E8A-4147-A177-3AD203B41FA5}">
                      <a16:colId xmlns:a16="http://schemas.microsoft.com/office/drawing/2014/main" val="20000"/>
                    </a:ext>
                  </a:extLst>
                </a:gridCol>
                <a:gridCol w="1889347">
                  <a:extLst>
                    <a:ext uri="{9D8B030D-6E8A-4147-A177-3AD203B41FA5}">
                      <a16:colId xmlns:a16="http://schemas.microsoft.com/office/drawing/2014/main" val="20001"/>
                    </a:ext>
                  </a:extLst>
                </a:gridCol>
                <a:gridCol w="1889347">
                  <a:extLst>
                    <a:ext uri="{9D8B030D-6E8A-4147-A177-3AD203B41FA5}">
                      <a16:colId xmlns:a16="http://schemas.microsoft.com/office/drawing/2014/main" val="20002"/>
                    </a:ext>
                  </a:extLst>
                </a:gridCol>
                <a:gridCol w="1889347">
                  <a:extLst>
                    <a:ext uri="{9D8B030D-6E8A-4147-A177-3AD203B41FA5}">
                      <a16:colId xmlns:a16="http://schemas.microsoft.com/office/drawing/2014/main" val="20003"/>
                    </a:ext>
                  </a:extLst>
                </a:gridCol>
                <a:gridCol w="2991464">
                  <a:extLst>
                    <a:ext uri="{9D8B030D-6E8A-4147-A177-3AD203B41FA5}">
                      <a16:colId xmlns:a16="http://schemas.microsoft.com/office/drawing/2014/main" val="20004"/>
                    </a:ext>
                  </a:extLst>
                </a:gridCol>
              </a:tblGrid>
              <a:tr h="270283">
                <a:tc>
                  <a:txBody>
                    <a:bodyPr/>
                    <a:lstStyle/>
                    <a:p>
                      <a:pPr algn="ctr" fontAlgn="ctr"/>
                      <a:r>
                        <a:rPr lang="en-IN" sz="1600" b="1" i="0" u="none" strike="noStrike">
                          <a:solidFill>
                            <a:srgbClr val="000000"/>
                          </a:solidFill>
                          <a:effectLst/>
                          <a:latin typeface="Calibri" panose="020F0502020204030204" pitchFamily="34" charset="0"/>
                        </a:rPr>
                        <a:t>S.No</a:t>
                      </a:r>
                    </a:p>
                  </a:txBody>
                  <a:tcPr marL="7620" marR="7620" marT="7620" marB="0" anchor="ctr"/>
                </a:tc>
                <a:tc>
                  <a:txBody>
                    <a:bodyPr/>
                    <a:lstStyle/>
                    <a:p>
                      <a:pPr algn="ctr" fontAlgn="ctr"/>
                      <a:r>
                        <a:rPr lang="en-IN" sz="1600" b="1" i="0" u="none" strike="noStrike">
                          <a:solidFill>
                            <a:srgbClr val="000000"/>
                          </a:solidFill>
                          <a:effectLst/>
                          <a:latin typeface="Calibri" panose="020F0502020204030204" pitchFamily="34" charset="0"/>
                        </a:rPr>
                        <a:t>Topic</a:t>
                      </a:r>
                    </a:p>
                  </a:txBody>
                  <a:tcPr marL="7620" marR="7620" marT="7620" marB="0" anchor="ctr"/>
                </a:tc>
                <a:tc>
                  <a:txBody>
                    <a:bodyPr/>
                    <a:lstStyle/>
                    <a:p>
                      <a:pPr algn="ctr" fontAlgn="ctr"/>
                      <a:r>
                        <a:rPr lang="en-IN" sz="1600" b="1" i="0" u="none" strike="noStrike">
                          <a:solidFill>
                            <a:srgbClr val="000000"/>
                          </a:solidFill>
                          <a:effectLst/>
                          <a:latin typeface="Calibri" panose="020F0502020204030204" pitchFamily="34" charset="0"/>
                        </a:rPr>
                        <a:t>Author(s)</a:t>
                      </a:r>
                    </a:p>
                  </a:txBody>
                  <a:tcPr marL="7620" marR="7620" marT="7620" marB="0" anchor="ctr"/>
                </a:tc>
                <a:tc>
                  <a:txBody>
                    <a:bodyPr/>
                    <a:lstStyle/>
                    <a:p>
                      <a:pPr algn="ctr" fontAlgn="ctr"/>
                      <a:r>
                        <a:rPr lang="en-IN" sz="1600" b="1" i="0" u="none" strike="noStrike">
                          <a:solidFill>
                            <a:srgbClr val="000000"/>
                          </a:solidFill>
                          <a:effectLst/>
                          <a:latin typeface="Calibri" panose="020F0502020204030204" pitchFamily="34" charset="0"/>
                        </a:rPr>
                        <a:t>Year</a:t>
                      </a:r>
                    </a:p>
                  </a:txBody>
                  <a:tcPr marL="7620" marR="7620" marT="7620" marB="0" anchor="ctr"/>
                </a:tc>
                <a:tc>
                  <a:txBody>
                    <a:bodyPr/>
                    <a:lstStyle/>
                    <a:p>
                      <a:pPr algn="ctr" fontAlgn="ctr"/>
                      <a:r>
                        <a:rPr lang="en-IN" sz="1600" b="1" i="0" u="none" strike="noStrike">
                          <a:solidFill>
                            <a:srgbClr val="000000"/>
                          </a:solidFill>
                          <a:effectLst/>
                          <a:latin typeface="Calibri" panose="020F0502020204030204" pitchFamily="34" charset="0"/>
                        </a:rPr>
                        <a:t>Description</a:t>
                      </a:r>
                    </a:p>
                  </a:txBody>
                  <a:tcPr marL="7620" marR="7620" marT="7620" marB="0" anchor="ctr"/>
                </a:tc>
                <a:extLst>
                  <a:ext uri="{0D108BD9-81ED-4DB2-BD59-A6C34878D82A}">
                    <a16:rowId xmlns:a16="http://schemas.microsoft.com/office/drawing/2014/main" val="10000"/>
                  </a:ext>
                </a:extLst>
              </a:tr>
              <a:tr h="1081129">
                <a:tc>
                  <a:txBody>
                    <a:bodyPr/>
                    <a:lstStyle/>
                    <a:p>
                      <a:pPr algn="ctr" fontAlgn="ctr"/>
                      <a:r>
                        <a:rPr lang="en-IN" sz="1600" b="0" i="0" u="none" strike="noStrike">
                          <a:solidFill>
                            <a:srgbClr val="000000"/>
                          </a:solidFill>
                          <a:effectLst/>
                          <a:latin typeface="Calibri" panose="020F0502020204030204" pitchFamily="34" charset="0"/>
                        </a:rPr>
                        <a:t>1</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Seeing AI – AI-Based Assistive App for the Blind</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Microsoft Research</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2017</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Mobile app that reads text, recognizes faces, and identifies objects using AI.</a:t>
                      </a:r>
                    </a:p>
                  </a:txBody>
                  <a:tcPr marL="7620" marR="7620" marT="7620" marB="0" anchor="ctr"/>
                </a:tc>
                <a:extLst>
                  <a:ext uri="{0D108BD9-81ED-4DB2-BD59-A6C34878D82A}">
                    <a16:rowId xmlns:a16="http://schemas.microsoft.com/office/drawing/2014/main" val="10001"/>
                  </a:ext>
                </a:extLst>
              </a:tr>
              <a:tr h="1216272">
                <a:tc>
                  <a:txBody>
                    <a:bodyPr/>
                    <a:lstStyle/>
                    <a:p>
                      <a:pPr algn="ctr" fontAlgn="ctr"/>
                      <a:r>
                        <a:rPr lang="en-IN" sz="1600" b="0" i="0" u="none" strike="noStrike">
                          <a:solidFill>
                            <a:srgbClr val="000000"/>
                          </a:solidFill>
                          <a:effectLst/>
                          <a:latin typeface="Calibri" panose="020F0502020204030204" pitchFamily="34" charset="0"/>
                        </a:rPr>
                        <a:t>2</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OrCam MyEye – Wearable Assistive Technology</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OrCam Technologies</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2018</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Wearable AI-powered device that converts visual information into auditory feedback.</a:t>
                      </a:r>
                    </a:p>
                  </a:txBody>
                  <a:tcPr marL="7620" marR="7620" marT="7620" marB="0" anchor="ctr"/>
                </a:tc>
                <a:extLst>
                  <a:ext uri="{0D108BD9-81ED-4DB2-BD59-A6C34878D82A}">
                    <a16:rowId xmlns:a16="http://schemas.microsoft.com/office/drawing/2014/main" val="10002"/>
                  </a:ext>
                </a:extLst>
              </a:tr>
              <a:tr h="1081129">
                <a:tc>
                  <a:txBody>
                    <a:bodyPr/>
                    <a:lstStyle/>
                    <a:p>
                      <a:pPr algn="ctr" fontAlgn="ctr"/>
                      <a:r>
                        <a:rPr lang="en-IN" sz="1600" b="0" i="0" u="none" strike="noStrike">
                          <a:solidFill>
                            <a:srgbClr val="000000"/>
                          </a:solidFill>
                          <a:effectLst/>
                          <a:latin typeface="Calibri" panose="020F0502020204030204" pitchFamily="34" charset="0"/>
                        </a:rPr>
                        <a:t>3</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Smart Cane for the Visually Impaired</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R. Kumar, S. Verma</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2019</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Smart cane with ultrasonic sensors and haptic feedback for obstacle detection.</a:t>
                      </a:r>
                    </a:p>
                  </a:txBody>
                  <a:tcPr marL="7620" marR="7620" marT="7620" marB="0" anchor="ctr"/>
                </a:tc>
                <a:extLst>
                  <a:ext uri="{0D108BD9-81ED-4DB2-BD59-A6C34878D82A}">
                    <a16:rowId xmlns:a16="http://schemas.microsoft.com/office/drawing/2014/main" val="10003"/>
                  </a:ext>
                </a:extLst>
              </a:tr>
              <a:tr h="1081129">
                <a:tc>
                  <a:txBody>
                    <a:bodyPr/>
                    <a:lstStyle/>
                    <a:p>
                      <a:pPr algn="ctr" fontAlgn="ctr"/>
                      <a:r>
                        <a:rPr lang="en-IN" sz="1600" b="0" i="0" u="none" strike="noStrike">
                          <a:solidFill>
                            <a:srgbClr val="000000"/>
                          </a:solidFill>
                          <a:effectLst/>
                          <a:latin typeface="Calibri" panose="020F0502020204030204" pitchFamily="34" charset="0"/>
                        </a:rPr>
                        <a:t>4</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AI-Based Object Detection for the Blind</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M. Hossain, L. Zaman</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2020</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Deep learning model for real-time object recognition with auditory feedback.</a:t>
                      </a:r>
                    </a:p>
                  </a:txBody>
                  <a:tcPr marL="7620" marR="7620" marT="762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6960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p:txBody>
          <a:bodyPr/>
          <a:lstStyle/>
          <a:p>
            <a:r>
              <a:rPr lang="en-US" dirty="0"/>
              <a:t>Visually impaired individuals face challenges in navigating their surroundings and accessing digital content. Traditional assistive devices provide limited functionality and require manual operation. This project leverages IoT and AI to create an interactive and voice-controlled assistive system, providing real-time sensory feedback and emergency support.</a:t>
            </a:r>
            <a:endParaRPr lang="en-GB" dirty="0"/>
          </a:p>
        </p:txBody>
      </p:sp>
    </p:spTree>
    <p:extLst>
      <p:ext uri="{BB962C8B-B14F-4D97-AF65-F5344CB8AC3E}">
        <p14:creationId xmlns:p14="http://schemas.microsoft.com/office/powerpoint/2010/main" val="3892940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6346405"/>
              </p:ext>
            </p:extLst>
          </p:nvPr>
        </p:nvGraphicFramePr>
        <p:xfrm>
          <a:off x="1745673" y="689958"/>
          <a:ext cx="10208028" cy="5694217"/>
        </p:xfrm>
        <a:graphic>
          <a:graphicData uri="http://schemas.openxmlformats.org/drawingml/2006/table">
            <a:tbl>
              <a:tblPr>
                <a:tableStyleId>{5C22544A-7EE6-4342-B048-85BDC9FD1C3A}</a:tableStyleId>
              </a:tblPr>
              <a:tblGrid>
                <a:gridCol w="1828302">
                  <a:extLst>
                    <a:ext uri="{9D8B030D-6E8A-4147-A177-3AD203B41FA5}">
                      <a16:colId xmlns:a16="http://schemas.microsoft.com/office/drawing/2014/main" val="20000"/>
                    </a:ext>
                  </a:extLst>
                </a:gridCol>
                <a:gridCol w="1828302">
                  <a:extLst>
                    <a:ext uri="{9D8B030D-6E8A-4147-A177-3AD203B41FA5}">
                      <a16:colId xmlns:a16="http://schemas.microsoft.com/office/drawing/2014/main" val="20001"/>
                    </a:ext>
                  </a:extLst>
                </a:gridCol>
                <a:gridCol w="1828302">
                  <a:extLst>
                    <a:ext uri="{9D8B030D-6E8A-4147-A177-3AD203B41FA5}">
                      <a16:colId xmlns:a16="http://schemas.microsoft.com/office/drawing/2014/main" val="20002"/>
                    </a:ext>
                  </a:extLst>
                </a:gridCol>
                <a:gridCol w="1828302">
                  <a:extLst>
                    <a:ext uri="{9D8B030D-6E8A-4147-A177-3AD203B41FA5}">
                      <a16:colId xmlns:a16="http://schemas.microsoft.com/office/drawing/2014/main" val="20003"/>
                    </a:ext>
                  </a:extLst>
                </a:gridCol>
                <a:gridCol w="2894820">
                  <a:extLst>
                    <a:ext uri="{9D8B030D-6E8A-4147-A177-3AD203B41FA5}">
                      <a16:colId xmlns:a16="http://schemas.microsoft.com/office/drawing/2014/main" val="20004"/>
                    </a:ext>
                  </a:extLst>
                </a:gridCol>
              </a:tblGrid>
              <a:tr h="859504">
                <a:tc>
                  <a:txBody>
                    <a:bodyPr/>
                    <a:lstStyle/>
                    <a:p>
                      <a:pPr algn="ctr" fontAlgn="ctr"/>
                      <a:r>
                        <a:rPr lang="en-IN" sz="1600" b="0" i="0" u="none" strike="noStrike">
                          <a:solidFill>
                            <a:srgbClr val="000000"/>
                          </a:solidFill>
                          <a:effectLst/>
                          <a:latin typeface="Calibri" panose="020F0502020204030204" pitchFamily="34" charset="0"/>
                        </a:rPr>
                        <a:t>5</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OCR-Based Text-to-Speech Systems</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T. Karthik, P. Rajesh</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2020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Converts printed text into speech using OCR technology for accessibility.</a:t>
                      </a:r>
                    </a:p>
                  </a:txBody>
                  <a:tcPr marL="7620" marR="7620" marT="7620" marB="0" anchor="ctr"/>
                </a:tc>
                <a:extLst>
                  <a:ext uri="{0D108BD9-81ED-4DB2-BD59-A6C34878D82A}">
                    <a16:rowId xmlns:a16="http://schemas.microsoft.com/office/drawing/2014/main" val="10000"/>
                  </a:ext>
                </a:extLst>
              </a:tr>
              <a:tr h="1074381">
                <a:tc>
                  <a:txBody>
                    <a:bodyPr/>
                    <a:lstStyle/>
                    <a:p>
                      <a:pPr algn="ctr" fontAlgn="ctr"/>
                      <a:r>
                        <a:rPr lang="en-IN" sz="1600" b="0" i="0" u="none" strike="noStrike">
                          <a:solidFill>
                            <a:srgbClr val="000000"/>
                          </a:solidFill>
                          <a:effectLst/>
                          <a:latin typeface="Calibri" panose="020F0502020204030204" pitchFamily="34" charset="0"/>
                        </a:rPr>
                        <a:t>6</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Emotion Recognition for Social Interaction</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B. Singh, A. Patel</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2021</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AI-powered facial emotion detection to help blind users interpret expressions.</a:t>
                      </a:r>
                    </a:p>
                  </a:txBody>
                  <a:tcPr marL="7620" marR="7620" marT="7620" marB="0" anchor="ctr"/>
                </a:tc>
                <a:extLst>
                  <a:ext uri="{0D108BD9-81ED-4DB2-BD59-A6C34878D82A}">
                    <a16:rowId xmlns:a16="http://schemas.microsoft.com/office/drawing/2014/main" val="10001"/>
                  </a:ext>
                </a:extLst>
              </a:tr>
              <a:tr h="859504">
                <a:tc>
                  <a:txBody>
                    <a:bodyPr/>
                    <a:lstStyle/>
                    <a:p>
                      <a:pPr algn="ctr" fontAlgn="ctr"/>
                      <a:r>
                        <a:rPr lang="en-IN" sz="1600" b="0" i="0" u="none" strike="noStrike">
                          <a:solidFill>
                            <a:srgbClr val="000000"/>
                          </a:solidFill>
                          <a:effectLst/>
                          <a:latin typeface="Calibri" panose="020F0502020204030204" pitchFamily="34" charset="0"/>
                        </a:rPr>
                        <a:t>7</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Ultrasonic Sensor-Based Navigation System</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J. Park, S. Lee</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2021</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Uses ultrasonic sensors to measure distances and detect obstacles for navigation.</a:t>
                      </a:r>
                    </a:p>
                  </a:txBody>
                  <a:tcPr marL="7620" marR="7620" marT="7620" marB="0" anchor="ctr"/>
                </a:tc>
                <a:extLst>
                  <a:ext uri="{0D108BD9-81ED-4DB2-BD59-A6C34878D82A}">
                    <a16:rowId xmlns:a16="http://schemas.microsoft.com/office/drawing/2014/main" val="10002"/>
                  </a:ext>
                </a:extLst>
              </a:tr>
              <a:tr h="859504">
                <a:tc>
                  <a:txBody>
                    <a:bodyPr/>
                    <a:lstStyle/>
                    <a:p>
                      <a:pPr algn="ctr" fontAlgn="ctr"/>
                      <a:r>
                        <a:rPr lang="en-IN" sz="1600" b="0" i="0" u="none" strike="noStrike">
                          <a:solidFill>
                            <a:srgbClr val="000000"/>
                          </a:solidFill>
                          <a:effectLst/>
                          <a:latin typeface="Calibri" panose="020F0502020204030204" pitchFamily="34" charset="0"/>
                        </a:rPr>
                        <a:t>8</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IoT-Based Assistive Technologies for the Visually Impaired</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N. Williams, T. Johnson</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2022</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IoT-powered assistive system for voice-controlled operation and remote monitoring.</a:t>
                      </a:r>
                    </a:p>
                  </a:txBody>
                  <a:tcPr marL="7620" marR="7620" marT="7620" marB="0" anchor="ctr"/>
                </a:tc>
                <a:extLst>
                  <a:ext uri="{0D108BD9-81ED-4DB2-BD59-A6C34878D82A}">
                    <a16:rowId xmlns:a16="http://schemas.microsoft.com/office/drawing/2014/main" val="10003"/>
                  </a:ext>
                </a:extLst>
              </a:tr>
              <a:tr h="859504">
                <a:tc>
                  <a:txBody>
                    <a:bodyPr/>
                    <a:lstStyle/>
                    <a:p>
                      <a:pPr algn="ctr" fontAlgn="ctr"/>
                      <a:r>
                        <a:rPr lang="en-IN" sz="1600" b="0" i="0" u="none" strike="noStrike">
                          <a:solidFill>
                            <a:srgbClr val="000000"/>
                          </a:solidFill>
                          <a:effectLst/>
                          <a:latin typeface="Calibri" panose="020F0502020204030204" pitchFamily="34" charset="0"/>
                        </a:rPr>
                        <a:t>9</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Voice-Controlled Assistive Devices</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C. Wang, M. Zhang</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2022</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Speech recognition technology for hands-free operation of assistive devices.</a:t>
                      </a:r>
                    </a:p>
                  </a:txBody>
                  <a:tcPr marL="7620" marR="7620" marT="7620" marB="0" anchor="ctr"/>
                </a:tc>
                <a:extLst>
                  <a:ext uri="{0D108BD9-81ED-4DB2-BD59-A6C34878D82A}">
                    <a16:rowId xmlns:a16="http://schemas.microsoft.com/office/drawing/2014/main" val="10004"/>
                  </a:ext>
                </a:extLst>
              </a:tr>
              <a:tr h="1181820">
                <a:tc>
                  <a:txBody>
                    <a:bodyPr/>
                    <a:lstStyle/>
                    <a:p>
                      <a:pPr algn="ctr" fontAlgn="ctr"/>
                      <a:r>
                        <a:rPr lang="en-IN" sz="1600" b="0" i="0" u="none" strike="noStrike">
                          <a:solidFill>
                            <a:srgbClr val="000000"/>
                          </a:solidFill>
                          <a:effectLst/>
                          <a:latin typeface="Calibri" panose="020F0502020204030204" pitchFamily="34" charset="0"/>
                        </a:rPr>
                        <a:t>10</a:t>
                      </a:r>
                    </a:p>
                  </a:txBody>
                  <a:tcPr marL="7620" marR="7620" marT="7620" marB="0" anchor="ctr"/>
                </a:tc>
                <a:tc>
                  <a:txBody>
                    <a:bodyPr/>
                    <a:lstStyle/>
                    <a:p>
                      <a:pPr algn="ctr" fontAlgn="ctr"/>
                      <a:r>
                        <a:rPr lang="en-US" sz="1600" b="0" i="0" u="none" strike="noStrike">
                          <a:solidFill>
                            <a:srgbClr val="000000"/>
                          </a:solidFill>
                          <a:effectLst/>
                          <a:latin typeface="Calibri" panose="020F0502020204030204" pitchFamily="34" charset="0"/>
                        </a:rPr>
                        <a:t>Real-Time Audio Feedback Systems for the Blind</a:t>
                      </a:r>
                    </a:p>
                  </a:txBody>
                  <a:tcPr marL="7620" marR="7620" marT="7620" marB="0" anchor="ctr"/>
                </a:tc>
                <a:tc>
                  <a:txBody>
                    <a:bodyPr/>
                    <a:lstStyle/>
                    <a:p>
                      <a:pPr algn="ctr" fontAlgn="ctr"/>
                      <a:r>
                        <a:rPr lang="pt-BR" sz="1600" b="0" i="0" u="none" strike="noStrike">
                          <a:solidFill>
                            <a:srgbClr val="000000"/>
                          </a:solidFill>
                          <a:effectLst/>
                          <a:latin typeface="Calibri" panose="020F0502020204030204" pitchFamily="34" charset="0"/>
                        </a:rPr>
                        <a:t>L. Fernandez, R. K. Singh</a:t>
                      </a:r>
                    </a:p>
                  </a:txBody>
                  <a:tcPr marL="7620" marR="7620" marT="7620" marB="0" anchor="ctr"/>
                </a:tc>
                <a:tc>
                  <a:txBody>
                    <a:bodyPr/>
                    <a:lstStyle/>
                    <a:p>
                      <a:pPr algn="ctr" fontAlgn="ctr"/>
                      <a:r>
                        <a:rPr lang="en-IN" sz="1600" b="0" i="0" u="none" strike="noStrike">
                          <a:solidFill>
                            <a:srgbClr val="000000"/>
                          </a:solidFill>
                          <a:effectLst/>
                          <a:latin typeface="Calibri" panose="020F0502020204030204" pitchFamily="34" charset="0"/>
                        </a:rPr>
                        <a:t>2023</a:t>
                      </a:r>
                    </a:p>
                  </a:txBody>
                  <a:tcPr marL="7620" marR="7620" marT="7620" marB="0" anchor="ctr"/>
                </a:tc>
                <a:tc>
                  <a:txBody>
                    <a:bodyPr/>
                    <a:lstStyle/>
                    <a:p>
                      <a:pPr algn="ctr" fontAlgn="ctr"/>
                      <a:r>
                        <a:rPr lang="en-US" sz="1600" b="0" i="0" u="none" strike="noStrike" dirty="0">
                          <a:solidFill>
                            <a:srgbClr val="000000"/>
                          </a:solidFill>
                          <a:effectLst/>
                          <a:latin typeface="Calibri" panose="020F0502020204030204" pitchFamily="34" charset="0"/>
                        </a:rPr>
                        <a:t>AI-based system converting environmental data into auditory signals for awareness.</a:t>
                      </a:r>
                    </a:p>
                  </a:txBody>
                  <a:tcPr marL="7620" marR="7620" marT="762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612372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r>
              <a:rPr lang="en-US" dirty="0"/>
              <a:t>The proposed assistive system aims to enhance the mobility, accessibility, and safety of visually impaired individuals by integrating advanced technologies such as </a:t>
            </a:r>
            <a:r>
              <a:rPr lang="en-US" b="1" dirty="0"/>
              <a:t>ultrasonic sensors, ESP32-CAM for real-time image processing, OCR for text recognition, and AI-based facial emotion detection.</a:t>
            </a:r>
            <a:r>
              <a:rPr lang="en-US" dirty="0"/>
              <a:t> Unlike existing systems that operate independently, this solution provides a </a:t>
            </a:r>
            <a:r>
              <a:rPr lang="en-US" b="1" dirty="0"/>
              <a:t>centralized, voice-controlled platform</a:t>
            </a:r>
            <a:r>
              <a:rPr lang="en-US" dirty="0"/>
              <a:t> for seamless interaction and navigation. The inclusion of </a:t>
            </a:r>
            <a:r>
              <a:rPr lang="en-US" b="1" dirty="0"/>
              <a:t>a sensory search module, real-time auditory feedback, and an SOS alert system</a:t>
            </a:r>
            <a:r>
              <a:rPr lang="en-US" dirty="0"/>
              <a:t> ensures a more intuitive and reliable experience. With its </a:t>
            </a:r>
            <a:r>
              <a:rPr lang="en-US" b="1" dirty="0"/>
              <a:t>cost-effectiveness, portability, and real-time processing capabilities,</a:t>
            </a:r>
            <a:r>
              <a:rPr lang="en-US" dirty="0"/>
              <a:t> the system empowers visually impaired individuals with greater independence, enabling them to navigate their surroundings confidently and safely.</a:t>
            </a:r>
            <a:endParaRPr dirty="0"/>
          </a:p>
        </p:txBody>
      </p:sp>
    </p:spTree>
    <p:extLst>
      <p:ext uri="{BB962C8B-B14F-4D97-AF65-F5344CB8AC3E}">
        <p14:creationId xmlns:p14="http://schemas.microsoft.com/office/powerpoint/2010/main" val="2355568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References</a:t>
            </a:r>
            <a:endParaRPr dirty="0"/>
          </a:p>
        </p:txBody>
      </p:sp>
      <p:sp>
        <p:nvSpPr>
          <p:cNvPr id="3" name="Rectangle 1"/>
          <p:cNvSpPr>
            <a:spLocks noGrp="1" noChangeArrowheads="1"/>
          </p:cNvSpPr>
          <p:nvPr>
            <p:ph idx="1"/>
          </p:nvPr>
        </p:nvSpPr>
        <p:spPr bwMode="auto">
          <a:xfrm>
            <a:off x="2918999" y="1954272"/>
            <a:ext cx="811424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M. Hossain and L. Zaman, "AI-Based Object Detection for the Blind," International Journal of Artificial Intelligence &amp; Vision, vol. 15, no. 4, pp. 210-225, 2020.</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B. Singh and A. Patel, "Emotion Recognition for Social Interaction in Assistive Technology," Journal of Assistive Technologies &amp; AI, vol. 12, no. 3, pp. 98-112, 2021.C.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Wang and M. Zhang, "Voice-Controlled Assistive Devices for Visually Impaired Users," IEEE Transactions on Human-Computer Interaction, vol. 18, no. 1, pp. 45-60, 2022.</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T. Karthik and P. Rajesh, "OCR-Based Text-to-Speech Conversion for Blind Users," International Journal of Embedded Systems &amp; AI, vol. 11, no. 5, pp. 332-347, 2020.</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latin typeface="Arial" panose="020B0604020202020204" pitchFamily="34" charset="0"/>
              </a:rPr>
              <a:t>L. Fernandez and R. K. Singh, "Real-Time Audio Feedback Systems for the Blind," IEEE Transactions on Assistive Technologies, vol. 20, no. 2, pp. 120-135, 2023.</a:t>
            </a:r>
          </a:p>
        </p:txBody>
      </p:sp>
    </p:spTree>
    <p:extLst>
      <p:ext uri="{BB962C8B-B14F-4D97-AF65-F5344CB8AC3E}">
        <p14:creationId xmlns:p14="http://schemas.microsoft.com/office/powerpoint/2010/main" val="4064506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rPr lang="en-US" dirty="0"/>
              <a:t>To develop an AI-powered assistive system that enhances spatial awareness and accessibility.</a:t>
            </a:r>
          </a:p>
          <a:p>
            <a:r>
              <a:rPr lang="en-US" dirty="0"/>
              <a:t>To integrate a centralized server managing multiple assistive features.</a:t>
            </a:r>
          </a:p>
          <a:p>
            <a:r>
              <a:rPr lang="en-US" dirty="0"/>
              <a:t>To enable voice-triggered commands for hands-free operation.</a:t>
            </a:r>
          </a:p>
          <a:p>
            <a:r>
              <a:rPr lang="en-US" dirty="0"/>
              <a:t>To provide real-time object recognition, screen description, and SOS alerts.</a:t>
            </a:r>
          </a:p>
          <a:p>
            <a:r>
              <a:rPr lang="en-US" dirty="0"/>
              <a:t>Use ultrasonic sensors for distance estimation and obstacle detection.</a:t>
            </a:r>
            <a:endParaRPr lang="en-GB" dirty="0"/>
          </a:p>
        </p:txBody>
      </p:sp>
    </p:spTree>
    <p:extLst>
      <p:ext uri="{BB962C8B-B14F-4D97-AF65-F5344CB8AC3E}">
        <p14:creationId xmlns:p14="http://schemas.microsoft.com/office/powerpoint/2010/main" val="2159710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Domain</a:t>
            </a:r>
          </a:p>
        </p:txBody>
      </p:sp>
      <p:sp>
        <p:nvSpPr>
          <p:cNvPr id="3" name="Rectangle 1">
            <a:extLst>
              <a:ext uri="{FF2B5EF4-FFF2-40B4-BE49-F238E27FC236}">
                <a16:creationId xmlns:a16="http://schemas.microsoft.com/office/drawing/2014/main" id="{99F6289B-ACC1-9B79-DA00-5EF7CA6136FD}"/>
              </a:ext>
            </a:extLst>
          </p:cNvPr>
          <p:cNvSpPr>
            <a:spLocks noGrp="1" noChangeArrowheads="1"/>
          </p:cNvSpPr>
          <p:nvPr>
            <p:ph idx="1"/>
          </p:nvPr>
        </p:nvSpPr>
        <p:spPr bwMode="auto">
          <a:xfrm>
            <a:off x="1270000" y="2365301"/>
            <a:ext cx="10200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Internet of Things (IoT):</a:t>
            </a:r>
            <a:r>
              <a:rPr kumimoji="0" lang="en-US" altLang="en-US" sz="1800" b="0" i="0" u="none" strike="noStrike" cap="none" normalizeH="0" baseline="0" dirty="0">
                <a:ln>
                  <a:noFill/>
                </a:ln>
                <a:solidFill>
                  <a:schemeClr val="tx1"/>
                </a:solidFill>
                <a:effectLst/>
                <a:latin typeface="Arial" panose="020B0604020202020204" pitchFamily="34" charset="0"/>
              </a:rPr>
              <a:t> Enables real-time data processing and communication.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Embedded Systems:</a:t>
            </a:r>
            <a:r>
              <a:rPr kumimoji="0" lang="en-US" altLang="en-US" sz="1800" b="0" i="0" u="none" strike="noStrike" cap="none" normalizeH="0" baseline="0" dirty="0">
                <a:ln>
                  <a:noFill/>
                </a:ln>
                <a:solidFill>
                  <a:schemeClr val="tx1"/>
                </a:solidFill>
                <a:effectLst/>
                <a:latin typeface="Arial" panose="020B0604020202020204" pitchFamily="34" charset="0"/>
              </a:rPr>
              <a:t> Uses ESP32 and ESP32-CAM for automation and vision-based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Enhances object recognition, facial emotion detection, and OCR. </a:t>
            </a:r>
          </a:p>
        </p:txBody>
      </p:sp>
    </p:spTree>
    <p:extLst>
      <p:ext uri="{BB962C8B-B14F-4D97-AF65-F5344CB8AC3E}">
        <p14:creationId xmlns:p14="http://schemas.microsoft.com/office/powerpoint/2010/main" val="928536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Existing Work</a:t>
            </a:r>
          </a:p>
        </p:txBody>
      </p:sp>
      <p:sp>
        <p:nvSpPr>
          <p:cNvPr id="4" name="Rectangle 1">
            <a:extLst>
              <a:ext uri="{FF2B5EF4-FFF2-40B4-BE49-F238E27FC236}">
                <a16:creationId xmlns:a16="http://schemas.microsoft.com/office/drawing/2014/main" id="{C3273531-B178-7A75-7D50-FB558D3020D9}"/>
              </a:ext>
            </a:extLst>
          </p:cNvPr>
          <p:cNvSpPr>
            <a:spLocks noGrp="1" noChangeArrowheads="1"/>
          </p:cNvSpPr>
          <p:nvPr>
            <p:ph idx="1"/>
          </p:nvPr>
        </p:nvSpPr>
        <p:spPr bwMode="auto">
          <a:xfrm>
            <a:off x="812800" y="3035330"/>
            <a:ext cx="1023112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a:t>A prototype of a </a:t>
            </a:r>
            <a:r>
              <a:rPr lang="en-US" sz="1600" b="1" dirty="0"/>
              <a:t>Blind Walking Stick</a:t>
            </a:r>
            <a:r>
              <a:rPr lang="en-US" sz="1600" dirty="0"/>
              <a:t> has been developed to assist visually impaired individuals with safe and independent navigation. It features ultrasonic sensors for obstacle detection, offering a quick response time, low cost, and high reliability. The system is lightweight and portable despite being equipped with various sensors. Enhancing it with wireless connectivity can improve obstacle detection range and calculate approaching object speed. This solution aims to empower blind individuals, particularly in developing nations, by providing an accessible and efficient mobility aid.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0072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diagram existing</a:t>
            </a:r>
            <a:endParaRPr lang="en-SG" dirty="0"/>
          </a:p>
        </p:txBody>
      </p:sp>
      <p:pic>
        <p:nvPicPr>
          <p:cNvPr id="5" name="Picture 4">
            <a:extLst>
              <a:ext uri="{FF2B5EF4-FFF2-40B4-BE49-F238E27FC236}">
                <a16:creationId xmlns:a16="http://schemas.microsoft.com/office/drawing/2014/main" id="{295AC5A7-E500-AD60-DF1C-5C138D9921F4}"/>
              </a:ext>
            </a:extLst>
          </p:cNvPr>
          <p:cNvPicPr>
            <a:picLocks noChangeAspect="1"/>
          </p:cNvPicPr>
          <p:nvPr/>
        </p:nvPicPr>
        <p:blipFill>
          <a:blip r:embed="rId2"/>
          <a:stretch>
            <a:fillRect/>
          </a:stretch>
        </p:blipFill>
        <p:spPr>
          <a:xfrm>
            <a:off x="2861547" y="1853248"/>
            <a:ext cx="5696745" cy="3943900"/>
          </a:xfrm>
          <a:prstGeom prst="rect">
            <a:avLst/>
          </a:prstGeom>
        </p:spPr>
      </p:pic>
    </p:spTree>
    <p:extLst>
      <p:ext uri="{BB962C8B-B14F-4D97-AF65-F5344CB8AC3E}">
        <p14:creationId xmlns:p14="http://schemas.microsoft.com/office/powerpoint/2010/main" val="3998169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 of existing</a:t>
            </a:r>
            <a:br>
              <a:rPr lang="en-US" dirty="0"/>
            </a:br>
            <a:endParaRPr lang="en-SG" dirty="0"/>
          </a:p>
        </p:txBody>
      </p:sp>
      <p:sp>
        <p:nvSpPr>
          <p:cNvPr id="4" name="Rectangle 1">
            <a:extLst>
              <a:ext uri="{FF2B5EF4-FFF2-40B4-BE49-F238E27FC236}">
                <a16:creationId xmlns:a16="http://schemas.microsoft.com/office/drawing/2014/main" id="{CE3C46FB-EDED-1236-4988-117DD2BCB942}"/>
              </a:ext>
            </a:extLst>
          </p:cNvPr>
          <p:cNvSpPr>
            <a:spLocks noGrp="1" noChangeArrowheads="1"/>
          </p:cNvSpPr>
          <p:nvPr>
            <p:ph idx="1"/>
          </p:nvPr>
        </p:nvSpPr>
        <p:spPr bwMode="auto">
          <a:xfrm>
            <a:off x="881380" y="2637398"/>
            <a:ext cx="1069086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Limited Obstacle Detection Range:</a:t>
            </a:r>
            <a:r>
              <a:rPr kumimoji="0" lang="en-US" altLang="en-US" sz="1800" b="0" i="0" u="none" strike="noStrike" cap="none" normalizeH="0" baseline="0" dirty="0">
                <a:ln>
                  <a:noFill/>
                </a:ln>
                <a:solidFill>
                  <a:schemeClr val="tx1"/>
                </a:solidFill>
                <a:effectLst/>
                <a:latin typeface="Arial" panose="020B0604020202020204" pitchFamily="34" charset="0"/>
              </a:rPr>
              <a:t> Ultrasonic sensors may not detect obstacles beyond a certain distance.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Difficulty in Identifying Object Type:</a:t>
            </a:r>
            <a:r>
              <a:rPr kumimoji="0" lang="en-US" altLang="en-US" sz="1800" b="0" i="0" u="none" strike="noStrike" cap="none" normalizeH="0" baseline="0" dirty="0">
                <a:ln>
                  <a:noFill/>
                </a:ln>
                <a:solidFill>
                  <a:schemeClr val="tx1"/>
                </a:solidFill>
                <a:effectLst/>
                <a:latin typeface="Arial" panose="020B0604020202020204" pitchFamily="34" charset="0"/>
              </a:rPr>
              <a:t> The system can detect objects but cannot distinguish between them.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Real-Time Communication:</a:t>
            </a:r>
            <a:r>
              <a:rPr kumimoji="0" lang="en-US" altLang="en-US" sz="1800" b="0" i="0" u="none" strike="noStrike" cap="none" normalizeH="0" baseline="0" dirty="0">
                <a:ln>
                  <a:noFill/>
                </a:ln>
                <a:solidFill>
                  <a:schemeClr val="tx1"/>
                </a:solidFill>
                <a:effectLst/>
                <a:latin typeface="Arial" panose="020B0604020202020204" pitchFamily="34" charset="0"/>
              </a:rPr>
              <a:t> Lack of IoT integration limits remote assistance and advanced navigation.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Limited Automation</a:t>
            </a:r>
            <a:r>
              <a:rPr kumimoji="0" lang="en-US" altLang="en-US" sz="1800" b="0" i="0" u="none" strike="noStrike" cap="none" normalizeH="0" baseline="0" dirty="0">
                <a:ln>
                  <a:noFill/>
                </a:ln>
                <a:solidFill>
                  <a:schemeClr val="tx1"/>
                </a:solidFill>
                <a:effectLst/>
                <a:latin typeface="Arial" panose="020B0604020202020204" pitchFamily="34" charset="0"/>
              </a:rPr>
              <a:t>: Relies on physical input rather than voice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Centralized Management</a:t>
            </a:r>
            <a:r>
              <a:rPr kumimoji="0" lang="en-US" altLang="en-US" sz="1800" b="0" i="0" u="none" strike="noStrike" cap="none" normalizeH="0" baseline="0" dirty="0">
                <a:ln>
                  <a:noFill/>
                </a:ln>
                <a:solidFill>
                  <a:schemeClr val="tx1"/>
                </a:solidFill>
                <a:effectLst/>
                <a:latin typeface="Arial" panose="020B0604020202020204" pitchFamily="34" charset="0"/>
              </a:rPr>
              <a:t>: Independent functionalities require separate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Lack of Emergency Response</a:t>
            </a:r>
            <a:r>
              <a:rPr kumimoji="0" lang="en-US" altLang="en-US" sz="1800" b="0" i="0" u="none" strike="noStrike" cap="none" normalizeH="0" baseline="0" dirty="0">
                <a:ln>
                  <a:noFill/>
                </a:ln>
                <a:solidFill>
                  <a:schemeClr val="tx1"/>
                </a:solidFill>
                <a:effectLst/>
                <a:latin typeface="Arial" panose="020B0604020202020204" pitchFamily="34" charset="0"/>
              </a:rPr>
              <a:t>: No real-time SOS alert with location tracking.</a:t>
            </a:r>
          </a:p>
        </p:txBody>
      </p:sp>
    </p:spTree>
    <p:extLst>
      <p:ext uri="{BB962C8B-B14F-4D97-AF65-F5344CB8AC3E}">
        <p14:creationId xmlns:p14="http://schemas.microsoft.com/office/powerpoint/2010/main" val="305205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641" y="109819"/>
            <a:ext cx="7797662" cy="1151965"/>
          </a:xfrm>
        </p:spPr>
        <p:txBody>
          <a:bodyPr/>
          <a:lstStyle/>
          <a:p>
            <a:r>
              <a:rPr dirty="0"/>
              <a:t>Abstract</a:t>
            </a:r>
            <a:r>
              <a:rPr lang="en-US" dirty="0"/>
              <a:t> proposed</a:t>
            </a:r>
            <a:endParaRPr dirty="0"/>
          </a:p>
        </p:txBody>
      </p:sp>
      <p:sp>
        <p:nvSpPr>
          <p:cNvPr id="3" name="Content Placeholder 2"/>
          <p:cNvSpPr>
            <a:spLocks noGrp="1"/>
          </p:cNvSpPr>
          <p:nvPr>
            <p:ph idx="1"/>
          </p:nvPr>
        </p:nvSpPr>
        <p:spPr>
          <a:xfrm>
            <a:off x="1485378" y="2217747"/>
            <a:ext cx="8522898" cy="4086594"/>
          </a:xfrm>
        </p:spPr>
        <p:txBody>
          <a:bodyPr>
            <a:normAutofit/>
          </a:bodyPr>
          <a:lstStyle/>
          <a:p>
            <a:r>
              <a:rPr lang="en-US" dirty="0"/>
              <a:t>The proposed system is an advanced assistive device for visually impaired individuals, integrating ultrasonic sensors for obstacle detection, ESP32-CAM for real-time image processing, and a voice-controlled interface for seamless interaction. It includes Optical Character Recognition (OCR) for reading text, a Sensory Search Module for spatial awareness, and Facial Emotion Detection to assist in social interactions. An SOS alert system ensures emergency communication by sending the user’s location to predefined contacts. All components are connected to a centralized server for real-time data processing, making the system efficient, lightweight, and cost-effective, ultimately enhancing mobility, independence, and safety.</a:t>
            </a:r>
            <a:endParaRPr dirty="0">
              <a:latin typeface="Bahnschrift SemiBold" panose="020B0502040204020203" pitchFamily="34" charset="0"/>
            </a:endParaRPr>
          </a:p>
        </p:txBody>
      </p:sp>
    </p:spTree>
    <p:extLst>
      <p:ext uri="{BB962C8B-B14F-4D97-AF65-F5344CB8AC3E}">
        <p14:creationId xmlns:p14="http://schemas.microsoft.com/office/powerpoint/2010/main" val="1782924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91</TotalTime>
  <Words>2511</Words>
  <Application>Microsoft Office PowerPoint</Application>
  <PresentationFormat>Widescreen</PresentationFormat>
  <Paragraphs>182</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Bahnschrift SemiBold</vt:lpstr>
      <vt:lpstr>Calibri</vt:lpstr>
      <vt:lpstr>Century Gothic</vt:lpstr>
      <vt:lpstr>Courier New</vt:lpstr>
      <vt:lpstr>Wingdings</vt:lpstr>
      <vt:lpstr>Wingdings 3</vt:lpstr>
      <vt:lpstr>Ion</vt:lpstr>
      <vt:lpstr>AI-Powered Assistive System for the Visually Impaired</vt:lpstr>
      <vt:lpstr>Abstract (existing)</vt:lpstr>
      <vt:lpstr>Introduction</vt:lpstr>
      <vt:lpstr>Objective</vt:lpstr>
      <vt:lpstr>Domain</vt:lpstr>
      <vt:lpstr>Existing Work</vt:lpstr>
      <vt:lpstr>Block diagram existing</vt:lpstr>
      <vt:lpstr>Disadvantage of existing </vt:lpstr>
      <vt:lpstr>Abstract proposed</vt:lpstr>
      <vt:lpstr>Proposed System</vt:lpstr>
      <vt:lpstr>Proposed block diagram</vt:lpstr>
      <vt:lpstr>Advantages of Proposed System</vt:lpstr>
      <vt:lpstr>Hardware and Software Requirements</vt:lpstr>
      <vt:lpstr>(a) Proposed Module Description and Design</vt:lpstr>
      <vt:lpstr>(b) Justification of the Algorithms Used for the Proposed System</vt:lpstr>
      <vt:lpstr>(c) Description of Datasets Used in the Proposed Work</vt:lpstr>
      <vt:lpstr>(d) Parameters Used for Testing</vt:lpstr>
      <vt:lpstr>Problem Statement</vt:lpstr>
      <vt:lpstr>Literature Survey 1</vt:lpstr>
      <vt:lpstr>Literature Survey 2</vt:lpstr>
      <vt:lpstr>Literature Survey 3</vt:lpstr>
      <vt:lpstr>Literature Survey 4</vt:lpstr>
      <vt:lpstr>Literature Survey 5</vt:lpstr>
      <vt:lpstr>Literature Survey 6</vt:lpstr>
      <vt:lpstr>Literature Survey 7</vt:lpstr>
      <vt:lpstr>Literature Survey 8</vt:lpstr>
      <vt:lpstr>Literature Survey 9</vt:lpstr>
      <vt:lpstr>Literature Survey 10</vt:lpstr>
      <vt:lpstr>Literature Survey Summary Table</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Solar Panel System with Disaster Protection Using IoT</dc:title>
  <dc:creator>Microsoft account</dc:creator>
  <cp:lastModifiedBy>SRIKANTH V</cp:lastModifiedBy>
  <cp:revision>5</cp:revision>
  <dcterms:created xsi:type="dcterms:W3CDTF">2025-03-12T14:35:59Z</dcterms:created>
  <dcterms:modified xsi:type="dcterms:W3CDTF">2025-03-19T01:05:40Z</dcterms:modified>
</cp:coreProperties>
</file>