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2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56" r:id="rId3"/>
    <p:sldId id="257" r:id="rId4"/>
    <p:sldId id="258" r:id="rId5"/>
    <p:sldId id="259" r:id="rId6"/>
    <p:sldId id="260" r:id="rId7"/>
    <p:sldId id="281" r:id="rId8"/>
    <p:sldId id="282" r:id="rId9"/>
    <p:sldId id="297" r:id="rId10"/>
    <p:sldId id="261" r:id="rId11"/>
    <p:sldId id="262" r:id="rId12"/>
    <p:sldId id="263" r:id="rId13"/>
    <p:sldId id="264" r:id="rId14"/>
    <p:sldId id="265" r:id="rId15"/>
    <p:sldId id="266" r:id="rId16"/>
    <p:sldId id="267" r:id="rId17"/>
    <p:sldId id="271" r:id="rId18"/>
    <p:sldId id="272" r:id="rId19"/>
    <p:sldId id="273" r:id="rId20"/>
    <p:sldId id="274" r:id="rId21"/>
    <p:sldId id="275" r:id="rId22"/>
    <p:sldId id="276" r:id="rId23"/>
    <p:sldId id="277" r:id="rId24"/>
    <p:sldId id="278" r:id="rId25"/>
    <p:sldId id="279" r:id="rId26"/>
    <p:sldId id="280" r:id="rId27"/>
    <p:sldId id="283" r:id="rId28"/>
    <p:sldId id="284" r:id="rId29"/>
    <p:sldId id="285" r:id="rId30"/>
    <p:sldId id="286" r:id="rId31"/>
    <p:sldId id="287" r:id="rId32"/>
    <p:sldId id="288" r:id="rId33"/>
    <p:sldId id="296" r:id="rId34"/>
    <p:sldId id="289" r:id="rId35"/>
    <p:sldId id="290" r:id="rId36"/>
    <p:sldId id="291" r:id="rId37"/>
    <p:sldId id="292" r:id="rId38"/>
    <p:sldId id="293" r:id="rId39"/>
    <p:sldId id="294" r:id="rId40"/>
    <p:sldId id="295"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468" autoAdjust="0"/>
    <p:restoredTop sz="94671" autoAdjust="0"/>
  </p:normalViewPr>
  <p:slideViewPr>
    <p:cSldViewPr>
      <p:cViewPr varScale="1">
        <p:scale>
          <a:sx n="92" d="100"/>
          <a:sy n="92" d="100"/>
        </p:scale>
        <p:origin x="-161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E0422-BE31-4CFF-AB5F-65AE3FD41445}" type="datetimeFigureOut">
              <a:rPr lang="en-US" smtClean="0"/>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37E92-1115-48BD-B56E-CB7BAA2C28E1}" type="slidenum">
              <a:rPr lang="en-US" smtClean="0"/>
              <a:t>‹#›</a:t>
            </a:fld>
            <a:endParaRPr lang="en-US"/>
          </a:p>
        </p:txBody>
      </p:sp>
    </p:spTree>
    <p:extLst>
      <p:ext uri="{BB962C8B-B14F-4D97-AF65-F5344CB8AC3E}">
        <p14:creationId xmlns:p14="http://schemas.microsoft.com/office/powerpoint/2010/main" val="314935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37E92-1115-48BD-B56E-CB7BAA2C28E1}" type="slidenum">
              <a:rPr lang="en-US" smtClean="0"/>
              <a:t>1</a:t>
            </a:fld>
            <a:endParaRPr lang="en-US"/>
          </a:p>
        </p:txBody>
      </p:sp>
    </p:spTree>
    <p:extLst>
      <p:ext uri="{BB962C8B-B14F-4D97-AF65-F5344CB8AC3E}">
        <p14:creationId xmlns:p14="http://schemas.microsoft.com/office/powerpoint/2010/main" val="241258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30D819-5426-4B1C-917C-BCC5F52673B8}" type="datetime4">
              <a:rPr lang="en-US" smtClean="0"/>
              <a:t>October 15, 2018</a:t>
            </a:fld>
            <a:endParaRPr lang="en-US"/>
          </a:p>
        </p:txBody>
      </p:sp>
      <p:sp>
        <p:nvSpPr>
          <p:cNvPr id="5" name="Footer Placeholder 4"/>
          <p:cNvSpPr>
            <a:spLocks noGrp="1"/>
          </p:cNvSpPr>
          <p:nvPr>
            <p:ph type="ftr" sz="quarter" idx="11"/>
          </p:nvPr>
        </p:nvSpPr>
        <p:spPr/>
        <p:txBody>
          <a:bodyPr/>
          <a:lstStyle/>
          <a:p>
            <a:r>
              <a:rPr lang="en-US" smtClean="0"/>
              <a:t>Capgemini Internal</a:t>
            </a:r>
            <a:endParaRPr lang="en-US"/>
          </a:p>
        </p:txBody>
      </p:sp>
      <p:sp>
        <p:nvSpPr>
          <p:cNvPr id="6" name="Slide Number Placeholder 5"/>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218935862"/>
      </p:ext>
    </p:extLst>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72717-3103-4D72-A3E5-AA5B892A4630}" type="datetime4">
              <a:rPr lang="en-US" smtClean="0"/>
              <a:t>October 15,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279349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4EB7A-3CEA-4CF5-8792-BE324CFA206C}" type="datetime4">
              <a:rPr lang="en-US" smtClean="0"/>
              <a:t>October 15,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55940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A30D819-5426-4B1C-917C-BCC5F52673B8}" type="datetime4">
              <a:rPr lang="en-US" smtClean="0"/>
              <a:t>October 15, 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6AE84D-5C31-455F-9C69-47259BA0D91A}" type="datetime4">
              <a:rPr lang="en-US" smtClean="0"/>
              <a:t>October 15, 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D57A6F-D51E-43FF-912D-9BCAAA1042DD}" type="datetime4">
              <a:rPr lang="en-US" smtClean="0"/>
              <a:t>October 15, 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D8F1D1-D58A-4E34-A52A-D43DDBA761DE}" type="datetime4">
              <a:rPr lang="en-US" smtClean="0"/>
              <a:t>October 15, 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103A41-E400-4969-9C72-A47CA477C284}" type="datetime4">
              <a:rPr lang="en-US" smtClean="0"/>
              <a:t>October 15, 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A01FBA7-6231-4CC4-A2D8-0A7FD3ED34E2}" type="datetime4">
              <a:rPr lang="en-US" smtClean="0"/>
              <a:t>October 15, 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611F6A0-E9AE-40CD-A3EF-4C4547C57B00}" type="datetime4">
              <a:rPr lang="en-US" smtClean="0"/>
              <a:t>October 15, 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111E97-04D1-4A10-A292-7C865B3D940C}" type="datetime4">
              <a:rPr lang="en-US" smtClean="0"/>
              <a:t>October 15, 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AE84D-5C31-455F-9C69-47259BA0D91A}" type="datetime4">
              <a:rPr lang="en-US" smtClean="0"/>
              <a:t>October 15,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3742022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40CE87-4B99-4CE6-A4BD-1E7103DE98F8}" type="datetime4">
              <a:rPr lang="en-US" smtClean="0"/>
              <a:t>October 15, 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52CFC-4140-4723-B74B-C1B1337C40C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F72717-3103-4D72-A3E5-AA5B892A4630}" type="datetime4">
              <a:rPr lang="en-US" smtClean="0"/>
              <a:t>October 15, 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B4EB7A-3CEA-4CF5-8792-BE324CFA206C}" type="datetime4">
              <a:rPr lang="en-US" smtClean="0"/>
              <a:t>October 15, 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52CFC-4140-4723-B74B-C1B1337C40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57A6F-D51E-43FF-912D-9BCAAA1042DD}" type="datetime4">
              <a:rPr lang="en-US" smtClean="0"/>
              <a:t>October 15,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115524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D8F1D1-D58A-4E34-A52A-D43DDBA761DE}" type="datetime4">
              <a:rPr lang="en-US" smtClean="0"/>
              <a:t>October 15,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246546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103A41-E400-4969-9C72-A47CA477C284}" type="datetime4">
              <a:rPr lang="en-US" smtClean="0"/>
              <a:t>October 15,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53251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1FBA7-6231-4CC4-A2D8-0A7FD3ED34E2}" type="datetime4">
              <a:rPr lang="en-US" smtClean="0"/>
              <a:t>October 15,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177147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1F6A0-E9AE-40CD-A3EF-4C4547C57B00}" type="datetime4">
              <a:rPr lang="en-US" smtClean="0"/>
              <a:t>October 15,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126240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11E97-04D1-4A10-A292-7C865B3D940C}" type="datetime4">
              <a:rPr lang="en-US" smtClean="0"/>
              <a:t>October 15,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132462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0CE87-4B99-4CE6-A4BD-1E7103DE98F8}" type="datetime4">
              <a:rPr lang="en-US" smtClean="0"/>
              <a:t>October 15,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52CFC-4140-4723-B74B-C1B1337C40CB}" type="slidenum">
              <a:rPr lang="en-US" smtClean="0"/>
              <a:t>‹#›</a:t>
            </a:fld>
            <a:endParaRPr lang="en-US"/>
          </a:p>
        </p:txBody>
      </p:sp>
    </p:spTree>
    <p:extLst>
      <p:ext uri="{BB962C8B-B14F-4D97-AF65-F5344CB8AC3E}">
        <p14:creationId xmlns:p14="http://schemas.microsoft.com/office/powerpoint/2010/main" val="297138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FCE2E-8963-4919-8B15-0B71D9C84B69}" type="datetime4">
              <a:rPr lang="en-US" smtClean="0"/>
              <a:t>October 15, 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Capgemini Internal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52CFC-4140-4723-B74B-C1B1337C40CB}" type="slidenum">
              <a:rPr lang="en-US" smtClean="0"/>
              <a:t>‹#›</a:t>
            </a:fld>
            <a:endParaRPr lang="en-US"/>
          </a:p>
        </p:txBody>
      </p:sp>
    </p:spTree>
    <p:extLst>
      <p:ext uri="{BB962C8B-B14F-4D97-AF65-F5344CB8AC3E}">
        <p14:creationId xmlns:p14="http://schemas.microsoft.com/office/powerpoint/2010/main" val="1802557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31FCE2E-8963-4919-8B15-0B71D9C84B69}" type="datetime4">
              <a:rPr lang="en-US" smtClean="0"/>
              <a:t>October 15, 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F352CFC-4140-4723-B74B-C1B1337C40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500"/>
                    </a14:imgEffect>
                    <a14:imgEffect>
                      <a14:brightnessContrast contrast="28000"/>
                    </a14:imgEffect>
                  </a14:imgLayer>
                </a14:imgProps>
              </a:ext>
              <a:ext uri="{28A0092B-C50C-407E-A947-70E740481C1C}">
                <a14:useLocalDpi xmlns:a14="http://schemas.microsoft.com/office/drawing/2010/main" val="0"/>
              </a:ext>
            </a:extLst>
          </a:blip>
          <a:stretch>
            <a:fillRect/>
          </a:stretch>
        </p:blipFill>
        <p:spPr>
          <a:xfrm>
            <a:off x="0" y="914400"/>
            <a:ext cx="9144000" cy="5257800"/>
          </a:xfrm>
          <a:prstGeom prst="rect">
            <a:avLst/>
          </a:prstGeom>
          <a:effectLst>
            <a:glow rad="127000">
              <a:schemeClr val="bg1"/>
            </a:glow>
          </a:effectLst>
          <a:scene3d>
            <a:camera prst="orthographicFront">
              <a:rot lat="0" lon="10799999" rev="0"/>
            </a:camera>
            <a:lightRig rig="threePt" dir="t"/>
          </a:scene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043" y="6338455"/>
            <a:ext cx="3246582" cy="4572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 y="152400"/>
            <a:ext cx="2438400" cy="533400"/>
          </a:xfrm>
          <a:prstGeom prst="rect">
            <a:avLst/>
          </a:prstGeom>
        </p:spPr>
      </p:pic>
      <p:sp>
        <p:nvSpPr>
          <p:cNvPr id="3" name="TextBox 2"/>
          <p:cNvSpPr txBox="1"/>
          <p:nvPr/>
        </p:nvSpPr>
        <p:spPr>
          <a:xfrm>
            <a:off x="6891740" y="5430798"/>
            <a:ext cx="2029716" cy="369332"/>
          </a:xfrm>
          <a:prstGeom prst="rect">
            <a:avLst/>
          </a:prstGeom>
          <a:noFill/>
        </p:spPr>
        <p:txBody>
          <a:bodyPr wrap="square" rtlCol="0">
            <a:spAutoFit/>
          </a:bodyPr>
          <a:lstStyle/>
          <a:p>
            <a:r>
              <a:rPr lang="en-US" b="1" dirty="0" smtClean="0">
                <a:solidFill>
                  <a:schemeClr val="bg1"/>
                </a:solidFill>
              </a:rPr>
              <a:t>Rajasekhar </a:t>
            </a:r>
            <a:r>
              <a:rPr lang="en-US" b="1" dirty="0" smtClean="0">
                <a:solidFill>
                  <a:schemeClr val="bg1"/>
                </a:solidFill>
              </a:rPr>
              <a:t>. </a:t>
            </a:r>
            <a:r>
              <a:rPr lang="en-US" b="1" dirty="0">
                <a:solidFill>
                  <a:schemeClr val="bg1"/>
                </a:solidFill>
              </a:rPr>
              <a:t>B</a:t>
            </a:r>
          </a:p>
        </p:txBody>
      </p:sp>
      <p:sp>
        <p:nvSpPr>
          <p:cNvPr id="4" name="TextBox 3"/>
          <p:cNvSpPr txBox="1"/>
          <p:nvPr/>
        </p:nvSpPr>
        <p:spPr>
          <a:xfrm>
            <a:off x="3733800" y="2667000"/>
            <a:ext cx="5187656" cy="1569660"/>
          </a:xfrm>
          <a:prstGeom prst="rect">
            <a:avLst/>
          </a:prstGeom>
          <a:noFill/>
        </p:spPr>
        <p:txBody>
          <a:bodyPr wrap="square" rtlCol="0">
            <a:spAutoFit/>
          </a:bodyPr>
          <a:lstStyle/>
          <a:p>
            <a:pPr algn="ctr"/>
            <a:r>
              <a:rPr lang="en-US" sz="4800" dirty="0" smtClean="0">
                <a:solidFill>
                  <a:schemeClr val="bg1"/>
                </a:solidFill>
                <a:latin typeface="+mj-lt"/>
              </a:rPr>
              <a:t>Data Validation Option</a:t>
            </a:r>
            <a:endParaRPr lang="en-US" sz="4800" dirty="0">
              <a:solidFill>
                <a:schemeClr val="bg1"/>
              </a:solidFill>
              <a:latin typeface="+mj-lt"/>
            </a:endParaRPr>
          </a:p>
        </p:txBody>
      </p:sp>
    </p:spTree>
    <p:extLst>
      <p:ext uri="{BB962C8B-B14F-4D97-AF65-F5344CB8AC3E}">
        <p14:creationId xmlns:p14="http://schemas.microsoft.com/office/powerpoint/2010/main" val="3006341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7480" y="3385066"/>
            <a:ext cx="35306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Table A/B </a:t>
            </a:r>
          </a:p>
          <a:p>
            <a:pPr marL="285750" indent="-285750" algn="just">
              <a:buFont typeface="Arial" panose="020B0604020202020204" pitchFamily="34" charset="0"/>
              <a:buChar char="•"/>
            </a:pPr>
            <a:r>
              <a:rPr lang="en-US" dirty="0" smtClean="0"/>
              <a:t>Conn A/B</a:t>
            </a:r>
          </a:p>
          <a:p>
            <a:pPr marL="285750" indent="-285750" algn="just">
              <a:buFont typeface="Arial" panose="020B0604020202020204" pitchFamily="34" charset="0"/>
              <a:buChar char="•"/>
            </a:pPr>
            <a:r>
              <a:rPr lang="en-US" dirty="0" smtClean="0"/>
              <a:t>XML Group A</a:t>
            </a:r>
            <a:endParaRPr lang="en-US" dirty="0"/>
          </a:p>
          <a:p>
            <a:pPr marL="285750" indent="-285750">
              <a:buFont typeface="Arial" panose="020B0604020202020204" pitchFamily="34" charset="0"/>
              <a:buChar char="•"/>
            </a:pPr>
            <a:r>
              <a:rPr lang="en-US" dirty="0" smtClean="0"/>
              <a:t>Where Clause A/B</a:t>
            </a:r>
          </a:p>
          <a:p>
            <a:pPr marL="285750" indent="-285750">
              <a:buFont typeface="Arial" panose="020B0604020202020204" pitchFamily="34" charset="0"/>
              <a:buChar char="•"/>
            </a:pPr>
            <a:r>
              <a:rPr lang="en-US" dirty="0" smtClean="0"/>
              <a:t>Execute Where clause in DB  </a:t>
            </a:r>
          </a:p>
          <a:p>
            <a:pPr marL="285750" indent="-285750">
              <a:buFont typeface="Arial" panose="020B0604020202020204" pitchFamily="34" charset="0"/>
              <a:buChar char="•"/>
            </a:pPr>
            <a:r>
              <a:rPr lang="en-US" dirty="0" smtClean="0"/>
              <a:t>Optimization Level  </a:t>
            </a:r>
            <a:endParaRPr lang="en-US" dirty="0"/>
          </a:p>
        </p:txBody>
      </p:sp>
      <p:sp>
        <p:nvSpPr>
          <p:cNvPr id="6" name="Rectangle 5"/>
          <p:cNvSpPr/>
          <p:nvPr/>
        </p:nvSpPr>
        <p:spPr>
          <a:xfrm>
            <a:off x="1006204" y="3015734"/>
            <a:ext cx="1457643" cy="369332"/>
          </a:xfrm>
          <a:prstGeom prst="rect">
            <a:avLst/>
          </a:prstGeom>
        </p:spPr>
        <p:txBody>
          <a:bodyPr wrap="none">
            <a:spAutoFit/>
          </a:bodyPr>
          <a:lstStyle/>
          <a:p>
            <a:pPr marL="342900" indent="-342900">
              <a:buFont typeface="Wingdings" panose="05000000000000000000" pitchFamily="2" charset="2"/>
              <a:buChar char="§"/>
            </a:pPr>
            <a:r>
              <a:rPr lang="en-US" b="1" dirty="0">
                <a:solidFill>
                  <a:schemeClr val="tx2">
                    <a:lumMod val="75000"/>
                  </a:schemeClr>
                </a:solidFill>
              </a:rPr>
              <a:t>Table A/B</a:t>
            </a:r>
          </a:p>
        </p:txBody>
      </p:sp>
      <p:sp>
        <p:nvSpPr>
          <p:cNvPr id="12" name="TextBox 11"/>
          <p:cNvSpPr txBox="1"/>
          <p:nvPr/>
        </p:nvSpPr>
        <p:spPr>
          <a:xfrm>
            <a:off x="949876" y="1524000"/>
            <a:ext cx="7836408" cy="2616101"/>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smtClean="0">
                <a:solidFill>
                  <a:schemeClr val="tx2">
                    <a:lumMod val="75000"/>
                  </a:schemeClr>
                </a:solidFill>
              </a:rPr>
              <a:t>Description</a:t>
            </a:r>
            <a:endParaRPr lang="en-US" dirty="0"/>
          </a:p>
          <a:p>
            <a:endParaRPr lang="en-US" dirty="0" smtClean="0"/>
          </a:p>
          <a:p>
            <a:r>
              <a:rPr lang="en-US" dirty="0" smtClean="0"/>
              <a:t>Table </a:t>
            </a:r>
            <a:r>
              <a:rPr lang="en-US" dirty="0"/>
              <a:t>pair description. By default, Data Validation Option uses "Joined &lt;Table </a:t>
            </a:r>
            <a:r>
              <a:rPr lang="en-US" dirty="0" smtClean="0"/>
              <a:t>A</a:t>
            </a:r>
            <a:r>
              <a:rPr lang="en-US" dirty="0"/>
              <a:t>&gt;-&lt;Table B&gt;" for joined table pairs. </a:t>
            </a:r>
            <a:endParaRPr lang="en-US" dirty="0" smtClean="0"/>
          </a:p>
          <a:p>
            <a:endParaRPr lang="en-US" dirty="0"/>
          </a:p>
          <a:p>
            <a:endParaRPr lang="en-US" dirty="0"/>
          </a:p>
          <a:p>
            <a:endParaRPr lang="en-US" dirty="0" smtClean="0"/>
          </a:p>
          <a:p>
            <a:pPr marL="285750" indent="-285750">
              <a:buFont typeface="Arial" panose="020B0604020202020204" pitchFamily="34" charset="0"/>
              <a:buChar char="•"/>
            </a:pPr>
            <a:endParaRPr lang="en-US" dirty="0"/>
          </a:p>
          <a:p>
            <a:endParaRPr lang="en-US" dirty="0" smtClean="0"/>
          </a:p>
        </p:txBody>
      </p:sp>
      <p:sp>
        <p:nvSpPr>
          <p:cNvPr id="3" name="TextBox 2"/>
          <p:cNvSpPr txBox="1"/>
          <p:nvPr/>
        </p:nvSpPr>
        <p:spPr>
          <a:xfrm>
            <a:off x="2895600" y="533400"/>
            <a:ext cx="3671037" cy="523220"/>
          </a:xfrm>
          <a:prstGeom prst="rect">
            <a:avLst/>
          </a:prstGeom>
          <a:noFill/>
        </p:spPr>
        <p:txBody>
          <a:bodyPr wrap="square" rtlCol="0">
            <a:spAutoFit/>
          </a:bodyPr>
          <a:lstStyle>
            <a:defPPr>
              <a:defRPr lang="en-US"/>
            </a:defPPr>
            <a:lvl1pPr algn="ctr">
              <a:defRPr sz="2800">
                <a:latin typeface="+mj-lt"/>
              </a:defRPr>
            </a:lvl1pPr>
          </a:lstStyle>
          <a:p>
            <a:r>
              <a:rPr lang="en-US" dirty="0" smtClean="0"/>
              <a:t>BASIC PROPERTIES</a:t>
            </a:r>
            <a:endParaRPr lang="en-US" dirty="0"/>
          </a:p>
        </p:txBody>
      </p:sp>
    </p:spTree>
    <p:extLst>
      <p:ext uri="{BB962C8B-B14F-4D97-AF65-F5344CB8AC3E}">
        <p14:creationId xmlns:p14="http://schemas.microsoft.com/office/powerpoint/2010/main" val="193828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7812" y="1439838"/>
            <a:ext cx="7391400" cy="1569660"/>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solidFill>
                  <a:schemeClr val="tx2">
                    <a:lumMod val="75000"/>
                  </a:schemeClr>
                </a:solidFill>
              </a:rPr>
              <a:t>Table </a:t>
            </a:r>
            <a:r>
              <a:rPr lang="en-US" sz="2000" b="1" dirty="0" smtClean="0">
                <a:solidFill>
                  <a:schemeClr val="tx2">
                    <a:lumMod val="75000"/>
                  </a:schemeClr>
                </a:solidFill>
              </a:rPr>
              <a:t>Join</a:t>
            </a:r>
          </a:p>
          <a:p>
            <a:endParaRPr lang="en-US" sz="2000" dirty="0"/>
          </a:p>
          <a:p>
            <a:pPr algn="just"/>
            <a:r>
              <a:rPr lang="en-US" dirty="0" smtClean="0"/>
              <a:t>        </a:t>
            </a:r>
            <a:endParaRPr lang="en-US" sz="2000" b="1" dirty="0">
              <a:solidFill>
                <a:schemeClr val="tx2">
                  <a:lumMod val="75000"/>
                </a:schemeClr>
              </a:solidFill>
            </a:endParaRPr>
          </a:p>
          <a:p>
            <a:pPr marL="285750" indent="-285750">
              <a:buFont typeface="Arial" panose="020B0604020202020204" pitchFamily="34" charset="0"/>
              <a:buChar char="•"/>
            </a:pPr>
            <a:endParaRPr lang="en-US" dirty="0"/>
          </a:p>
          <a:p>
            <a:pPr marL="342900" indent="-342900">
              <a:buFont typeface="Wingdings" panose="05000000000000000000" pitchFamily="2" charset="2"/>
              <a:buChar char="§"/>
            </a:pPr>
            <a:r>
              <a:rPr lang="en-US" sz="2000" b="1" dirty="0">
                <a:solidFill>
                  <a:schemeClr val="tx2">
                    <a:lumMod val="75000"/>
                  </a:schemeClr>
                </a:solidFill>
              </a:rPr>
              <a:t>External ID</a:t>
            </a:r>
          </a:p>
        </p:txBody>
      </p:sp>
      <p:sp>
        <p:nvSpPr>
          <p:cNvPr id="8" name="TextBox 7"/>
          <p:cNvSpPr txBox="1"/>
          <p:nvPr/>
        </p:nvSpPr>
        <p:spPr>
          <a:xfrm>
            <a:off x="1397000" y="1763003"/>
            <a:ext cx="2819400" cy="923330"/>
          </a:xfrm>
          <a:prstGeom prst="rect">
            <a:avLst/>
          </a:prstGeom>
          <a:noFill/>
        </p:spPr>
        <p:txBody>
          <a:bodyPr wrap="square" rtlCol="0">
            <a:spAutoFit/>
          </a:bodyPr>
          <a:lstStyle/>
          <a:p>
            <a:endParaRPr lang="en-US" dirty="0"/>
          </a:p>
          <a:p>
            <a:pPr marL="285750" indent="-285750" algn="just">
              <a:buFont typeface="Arial" panose="020B0604020202020204" pitchFamily="34" charset="0"/>
              <a:buChar char="•"/>
            </a:pPr>
            <a:r>
              <a:rPr lang="en-US" dirty="0"/>
              <a:t>Join Field A/B</a:t>
            </a:r>
          </a:p>
          <a:p>
            <a:endParaRPr lang="en-US" dirty="0"/>
          </a:p>
        </p:txBody>
      </p:sp>
    </p:spTree>
    <p:extLst>
      <p:ext uri="{BB962C8B-B14F-4D97-AF65-F5344CB8AC3E}">
        <p14:creationId xmlns:p14="http://schemas.microsoft.com/office/powerpoint/2010/main" val="405239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76500" y="533400"/>
            <a:ext cx="4267200" cy="523220"/>
          </a:xfrm>
          <a:prstGeom prst="rect">
            <a:avLst/>
          </a:prstGeom>
          <a:noFill/>
        </p:spPr>
        <p:txBody>
          <a:bodyPr wrap="square" rtlCol="0">
            <a:spAutoFit/>
          </a:bodyPr>
          <a:lstStyle>
            <a:defPPr>
              <a:defRPr lang="en-US"/>
            </a:defPPr>
            <a:lvl1pPr algn="ctr">
              <a:defRPr sz="2800">
                <a:latin typeface="+mj-lt"/>
              </a:defRPr>
            </a:lvl1pPr>
          </a:lstStyle>
          <a:p>
            <a:r>
              <a:rPr lang="en-US" dirty="0"/>
              <a:t>ADVANCED PROPERTIES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1" y="1213933"/>
            <a:ext cx="6705600" cy="4577268"/>
          </a:xfrm>
          <a:prstGeom prst="rect">
            <a:avLst/>
          </a:prstGeom>
        </p:spPr>
      </p:pic>
    </p:spTree>
    <p:extLst>
      <p:ext uri="{BB962C8B-B14F-4D97-AF65-F5344CB8AC3E}">
        <p14:creationId xmlns:p14="http://schemas.microsoft.com/office/powerpoint/2010/main" val="1330619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371600"/>
            <a:ext cx="7760208" cy="1631216"/>
          </a:xfrm>
          <a:prstGeom prst="rect">
            <a:avLst/>
          </a:prstGeom>
          <a:noFill/>
        </p:spPr>
        <p:txBody>
          <a:bodyPr wrap="square" rtlCol="0">
            <a:spAutoFit/>
          </a:bodyPr>
          <a:lstStyle>
            <a:defPPr>
              <a:defRPr lang="en-US"/>
            </a:defPPr>
            <a:lvl1pPr marL="342900" indent="-342900">
              <a:buFont typeface="Wingdings" panose="05000000000000000000" pitchFamily="2" charset="2"/>
              <a:buChar char="§"/>
              <a:defRPr sz="2000" b="1">
                <a:solidFill>
                  <a:schemeClr val="tx2">
                    <a:lumMod val="75000"/>
                  </a:schemeClr>
                </a:solidFill>
              </a:defRPr>
            </a:lvl1pPr>
          </a:lstStyle>
          <a:p>
            <a:r>
              <a:rPr lang="en-US" dirty="0"/>
              <a:t>Bad </a:t>
            </a:r>
            <a:r>
              <a:rPr lang="en-US" dirty="0" smtClean="0"/>
              <a:t>Records</a:t>
            </a:r>
          </a:p>
          <a:p>
            <a:endParaRPr lang="en-US" dirty="0"/>
          </a:p>
          <a:p>
            <a:pPr marL="0" indent="0">
              <a:buNone/>
            </a:pPr>
            <a:r>
              <a:rPr lang="en-US" dirty="0" smtClean="0"/>
              <a:t> </a:t>
            </a:r>
            <a:r>
              <a:rPr lang="en-US" b="0" dirty="0">
                <a:solidFill>
                  <a:schemeClr val="tx1"/>
                </a:solidFill>
              </a:rPr>
              <a:t>F</a:t>
            </a:r>
            <a:r>
              <a:rPr lang="en-US" b="0" dirty="0" smtClean="0">
                <a:solidFill>
                  <a:schemeClr val="tx1"/>
                </a:solidFill>
              </a:rPr>
              <a:t>ollowing </a:t>
            </a:r>
            <a:r>
              <a:rPr lang="en-US" b="0" dirty="0">
                <a:solidFill>
                  <a:schemeClr val="tx1"/>
                </a:solidFill>
              </a:rPr>
              <a:t>properties </a:t>
            </a:r>
            <a:r>
              <a:rPr lang="en-US" b="0" dirty="0" smtClean="0">
                <a:solidFill>
                  <a:schemeClr val="tx1"/>
                </a:solidFill>
              </a:rPr>
              <a:t>can be configured for </a:t>
            </a:r>
            <a:r>
              <a:rPr lang="en-US" b="0" dirty="0">
                <a:solidFill>
                  <a:schemeClr val="tx1"/>
                </a:solidFill>
              </a:rPr>
              <a:t>bad records</a:t>
            </a:r>
            <a:r>
              <a:rPr lang="en-US" b="0" dirty="0" smtClean="0">
                <a:solidFill>
                  <a:schemeClr val="tx1"/>
                </a:solidFill>
              </a:rPr>
              <a:t>:</a:t>
            </a:r>
          </a:p>
          <a:p>
            <a:pPr marL="0" indent="0">
              <a:buNone/>
            </a:pPr>
            <a:endParaRPr lang="en-US" b="0" dirty="0">
              <a:solidFill>
                <a:schemeClr val="tx1"/>
              </a:solidFill>
            </a:endParaRPr>
          </a:p>
          <a:p>
            <a:pPr marL="0" indent="0">
              <a:buNone/>
            </a:pPr>
            <a:endParaRPr lang="en-US" dirty="0">
              <a:solidFill>
                <a:schemeClr val="tx1"/>
              </a:solidFill>
            </a:endParaRPr>
          </a:p>
        </p:txBody>
      </p:sp>
      <p:sp>
        <p:nvSpPr>
          <p:cNvPr id="10" name="TextBox 9"/>
          <p:cNvSpPr txBox="1"/>
          <p:nvPr/>
        </p:nvSpPr>
        <p:spPr>
          <a:xfrm>
            <a:off x="990600" y="2362200"/>
            <a:ext cx="5867400"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Save All Bad Records for Test </a:t>
            </a:r>
            <a:r>
              <a:rPr lang="en-US" dirty="0" smtClean="0"/>
              <a:t>Execution</a:t>
            </a:r>
          </a:p>
          <a:p>
            <a:endParaRPr lang="en-US" dirty="0"/>
          </a:p>
          <a:p>
            <a:pPr marL="285750" indent="-285750">
              <a:buFont typeface="Arial" panose="020B0604020202020204" pitchFamily="34" charset="0"/>
              <a:buChar char="•"/>
            </a:pPr>
            <a:r>
              <a:rPr lang="en-US" dirty="0"/>
              <a:t>Write Bad Records to</a:t>
            </a:r>
            <a:r>
              <a:rPr lang="en-US" dirty="0" smtClean="0"/>
              <a:t>:</a:t>
            </a:r>
          </a:p>
          <a:p>
            <a:endParaRPr lang="en-US" dirty="0"/>
          </a:p>
          <a:p>
            <a:pPr marL="285750" indent="-285750">
              <a:buFont typeface="Arial" panose="020B0604020202020204" pitchFamily="34" charset="0"/>
              <a:buChar char="•"/>
            </a:pPr>
            <a:r>
              <a:rPr lang="en-US" dirty="0"/>
              <a:t>File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1" name="TextBox 10"/>
          <p:cNvSpPr txBox="1"/>
          <p:nvPr/>
        </p:nvSpPr>
        <p:spPr>
          <a:xfrm>
            <a:off x="685800" y="4184095"/>
            <a:ext cx="7086600" cy="1538883"/>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solidFill>
                  <a:schemeClr val="tx2">
                    <a:lumMod val="75000"/>
                  </a:schemeClr>
                </a:solidFill>
              </a:rPr>
              <a:t>Parameters</a:t>
            </a:r>
            <a:endParaRPr lang="en-US" sz="2000" dirty="0"/>
          </a:p>
          <a:p>
            <a:endParaRPr lang="en-US" dirty="0" smtClean="0"/>
          </a:p>
          <a:p>
            <a:r>
              <a:rPr lang="en-US" dirty="0" smtClean="0"/>
              <a:t>Name </a:t>
            </a:r>
            <a:r>
              <a:rPr lang="en-US" dirty="0"/>
              <a:t>of the parameter file. Click Add to add a parameter file. Click Delete to delete the selected parameter file.</a:t>
            </a:r>
          </a:p>
          <a:p>
            <a:pPr marL="342900" indent="-342900">
              <a:buFont typeface="Arial" panose="020B0604020202020204" pitchFamily="34" charset="0"/>
              <a:buChar char="•"/>
            </a:pPr>
            <a:endParaRPr lang="en-US" sz="2000" b="1" dirty="0">
              <a:solidFill>
                <a:schemeClr val="tx2">
                  <a:lumMod val="75000"/>
                </a:schemeClr>
              </a:solidFill>
            </a:endParaRPr>
          </a:p>
        </p:txBody>
      </p:sp>
    </p:spTree>
    <p:extLst>
      <p:ext uri="{BB962C8B-B14F-4D97-AF65-F5344CB8AC3E}">
        <p14:creationId xmlns:p14="http://schemas.microsoft.com/office/powerpoint/2010/main" val="2454697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0" y="1295400"/>
            <a:ext cx="6477000" cy="5016758"/>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solidFill>
                  <a:schemeClr val="tx2">
                    <a:lumMod val="75000"/>
                  </a:schemeClr>
                </a:solidFill>
              </a:rPr>
              <a:t>Data </a:t>
            </a:r>
            <a:r>
              <a:rPr lang="en-US" sz="2000" b="1" dirty="0" smtClean="0">
                <a:solidFill>
                  <a:schemeClr val="tx2">
                    <a:lumMod val="75000"/>
                  </a:schemeClr>
                </a:solidFill>
              </a:rPr>
              <a:t>Sampling</a:t>
            </a:r>
          </a:p>
          <a:p>
            <a:pPr marL="342900" indent="-342900">
              <a:buFont typeface="Wingdings" panose="05000000000000000000" pitchFamily="2" charset="2"/>
              <a:buChar char="§"/>
            </a:pPr>
            <a:endParaRPr lang="en-US" sz="2000" b="1" dirty="0">
              <a:solidFill>
                <a:schemeClr val="tx2">
                  <a:lumMod val="75000"/>
                </a:schemeClr>
              </a:solidFill>
            </a:endParaRPr>
          </a:p>
          <a:p>
            <a:r>
              <a:rPr lang="en-US" sz="2000" dirty="0"/>
              <a:t> Following properties can be configured for </a:t>
            </a:r>
            <a:r>
              <a:rPr lang="en-US" sz="2000" dirty="0" smtClean="0"/>
              <a:t>data sampling:</a:t>
            </a:r>
          </a:p>
          <a:p>
            <a:endParaRPr lang="en-US" sz="2000" dirty="0"/>
          </a:p>
          <a:p>
            <a:pPr marL="285750" indent="-285750">
              <a:buFont typeface="Arial" panose="020B0604020202020204" pitchFamily="34" charset="0"/>
              <a:buChar char="•"/>
            </a:pPr>
            <a:r>
              <a:rPr lang="en-US" dirty="0"/>
              <a:t>Enable Data Sampling</a:t>
            </a:r>
          </a:p>
          <a:p>
            <a:endParaRPr lang="en-US" dirty="0"/>
          </a:p>
          <a:p>
            <a:pPr marL="285750" indent="-285750">
              <a:buFont typeface="Arial" panose="020B0604020202020204" pitchFamily="34" charset="0"/>
              <a:buChar char="•"/>
            </a:pPr>
            <a:r>
              <a:rPr lang="en-US" dirty="0"/>
              <a:t>Apply Sampling on:</a:t>
            </a:r>
          </a:p>
          <a:p>
            <a:r>
              <a:rPr lang="en-US" dirty="0" smtClean="0"/>
              <a:t>     The </a:t>
            </a:r>
            <a:r>
              <a:rPr lang="en-US" dirty="0"/>
              <a:t>table on which you want to apply sampling.</a:t>
            </a:r>
          </a:p>
          <a:p>
            <a:endParaRPr lang="en-US" dirty="0"/>
          </a:p>
          <a:p>
            <a:pPr marL="285750" indent="-285750">
              <a:buFont typeface="Arial" panose="020B0604020202020204" pitchFamily="34" charset="0"/>
              <a:buChar char="•"/>
            </a:pPr>
            <a:r>
              <a:rPr lang="en-US" dirty="0"/>
              <a:t>Percentage of Rows</a:t>
            </a:r>
          </a:p>
          <a:p>
            <a:endParaRPr lang="en-US" dirty="0"/>
          </a:p>
          <a:p>
            <a:pPr marL="285750" indent="-285750">
              <a:buFont typeface="Arial" panose="020B0604020202020204" pitchFamily="34" charset="0"/>
              <a:buChar char="•"/>
            </a:pPr>
            <a:r>
              <a:rPr lang="en-US" dirty="0"/>
              <a:t>Seed Value</a:t>
            </a:r>
          </a:p>
          <a:p>
            <a:endParaRPr lang="en-US" dirty="0"/>
          </a:p>
          <a:p>
            <a:pPr marL="285750" indent="-285750">
              <a:buFont typeface="Arial" panose="020B0604020202020204" pitchFamily="34" charset="0"/>
              <a:buChar char="•"/>
            </a:pPr>
            <a:r>
              <a:rPr lang="en-US" dirty="0"/>
              <a:t>Use Native Sampling</a:t>
            </a:r>
          </a:p>
          <a:p>
            <a:endParaRPr lang="en-US" sz="2000" dirty="0"/>
          </a:p>
          <a:p>
            <a:pPr marL="342900" indent="-342900">
              <a:buFont typeface="Wingdings" panose="05000000000000000000" pitchFamily="2" charset="2"/>
              <a:buChar char="§"/>
            </a:pPr>
            <a:endParaRPr lang="en-US" sz="2000" b="1" dirty="0" smtClean="0">
              <a:solidFill>
                <a:schemeClr val="tx2">
                  <a:lumMod val="75000"/>
                </a:schemeClr>
              </a:solidFill>
            </a:endParaRPr>
          </a:p>
          <a:p>
            <a:endParaRPr lang="en-US" sz="2000" b="1" dirty="0">
              <a:solidFill>
                <a:schemeClr val="tx2">
                  <a:lumMod val="75000"/>
                </a:schemeClr>
              </a:solidFill>
            </a:endParaRPr>
          </a:p>
        </p:txBody>
      </p:sp>
    </p:spTree>
    <p:extLst>
      <p:ext uri="{BB962C8B-B14F-4D97-AF65-F5344CB8AC3E}">
        <p14:creationId xmlns:p14="http://schemas.microsoft.com/office/powerpoint/2010/main" val="1647690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 y="1371600"/>
            <a:ext cx="7836408"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solidFill>
                  <a:schemeClr val="tx2">
                    <a:lumMod val="75000"/>
                  </a:schemeClr>
                </a:solidFill>
              </a:rPr>
              <a:t>Cache </a:t>
            </a:r>
            <a:r>
              <a:rPr lang="en-US" sz="2000" b="1" dirty="0" smtClean="0">
                <a:solidFill>
                  <a:schemeClr val="tx2">
                    <a:lumMod val="75000"/>
                  </a:schemeClr>
                </a:solidFill>
              </a:rPr>
              <a:t>Size</a:t>
            </a:r>
            <a:endParaRPr lang="en-US" sz="2000" b="1" dirty="0">
              <a:solidFill>
                <a:schemeClr val="tx2">
                  <a:lumMod val="75000"/>
                </a:schemeClr>
              </a:solidFill>
            </a:endParaRPr>
          </a:p>
          <a:p>
            <a:endParaRPr lang="en-US" sz="2000" dirty="0"/>
          </a:p>
          <a:p>
            <a:r>
              <a:rPr lang="en-US" sz="2000" dirty="0"/>
              <a:t>Total cache used to run a PowerCenter session associated with the table pair</a:t>
            </a:r>
            <a:r>
              <a:rPr lang="en-US" sz="2000" dirty="0" smtClean="0"/>
              <a:t>. Select </a:t>
            </a:r>
            <a:r>
              <a:rPr lang="en-US" sz="2000" b="1" dirty="0"/>
              <a:t>Automatic </a:t>
            </a:r>
            <a:r>
              <a:rPr lang="en-US" sz="2000" dirty="0"/>
              <a:t>to enable PowerCenter to compute the cache size.</a:t>
            </a:r>
          </a:p>
          <a:p>
            <a:r>
              <a:rPr lang="en-US" sz="2000" dirty="0" smtClean="0"/>
              <a:t> </a:t>
            </a:r>
            <a:endParaRPr lang="en-US" sz="2000" dirty="0"/>
          </a:p>
          <a:p>
            <a:endParaRPr lang="en-US" sz="2000" b="1" dirty="0">
              <a:solidFill>
                <a:schemeClr val="tx2">
                  <a:lumMod val="75000"/>
                </a:schemeClr>
              </a:solidFill>
            </a:endParaRPr>
          </a:p>
        </p:txBody>
      </p:sp>
    </p:spTree>
    <p:extLst>
      <p:ext uri="{BB962C8B-B14F-4D97-AF65-F5344CB8AC3E}">
        <p14:creationId xmlns:p14="http://schemas.microsoft.com/office/powerpoint/2010/main" val="1843636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8200" y="457200"/>
            <a:ext cx="7848600" cy="461665"/>
          </a:xfrm>
          <a:prstGeom prst="rect">
            <a:avLst/>
          </a:prstGeom>
          <a:noFill/>
        </p:spPr>
        <p:txBody>
          <a:bodyPr wrap="square" rtlCol="0">
            <a:spAutoFit/>
          </a:bodyPr>
          <a:lstStyle>
            <a:defPPr>
              <a:defRPr lang="en-US"/>
            </a:defPPr>
            <a:lvl1pPr algn="ctr">
              <a:defRPr sz="2800">
                <a:latin typeface="+mj-lt"/>
              </a:defRPr>
            </a:lvl1pPr>
          </a:lstStyle>
          <a:p>
            <a:r>
              <a:rPr lang="en-US" sz="2400" dirty="0" smtClean="0"/>
              <a:t>TESTS GENERATED FROM TABLE PAIR COMPARISONS</a:t>
            </a:r>
            <a:endParaRPr lang="en-US" sz="2400" dirty="0"/>
          </a:p>
        </p:txBody>
      </p:sp>
      <p:sp>
        <p:nvSpPr>
          <p:cNvPr id="8" name="TextBox 7"/>
          <p:cNvSpPr txBox="1"/>
          <p:nvPr/>
        </p:nvSpPr>
        <p:spPr>
          <a:xfrm>
            <a:off x="609600" y="1219200"/>
            <a:ext cx="7836408" cy="880369"/>
          </a:xfrm>
          <a:prstGeom prst="rect">
            <a:avLst/>
          </a:prstGeom>
          <a:noFill/>
        </p:spPr>
        <p:txBody>
          <a:bodyPr wrap="square" rtlCol="0">
            <a:spAutoFit/>
          </a:bodyPr>
          <a:lstStyle>
            <a:defPPr>
              <a:defRPr lang="en-US"/>
            </a:defPPr>
            <a:lvl1pPr>
              <a:lnSpc>
                <a:spcPct val="250000"/>
              </a:lnSpc>
            </a:lvl1pPr>
          </a:lstStyle>
          <a:p>
            <a:pPr marL="285750" indent="-285750">
              <a:lnSpc>
                <a:spcPct val="150000"/>
              </a:lnSpc>
              <a:buFont typeface="Arial" panose="020B0604020202020204" pitchFamily="34" charset="0"/>
              <a:buChar char="•"/>
            </a:pPr>
            <a:r>
              <a:rPr lang="en-US" dirty="0"/>
              <a:t>To generate table pair tests, right click the table pair.</a:t>
            </a:r>
          </a:p>
          <a:p>
            <a:pPr marL="285750" indent="-285750">
              <a:lnSpc>
                <a:spcPct val="150000"/>
              </a:lnSpc>
              <a:buFont typeface="Arial" panose="020B0604020202020204" pitchFamily="34" charset="0"/>
              <a:buChar char="•"/>
            </a:pPr>
            <a:r>
              <a:rPr lang="en-US" dirty="0"/>
              <a:t>The following dialog box will appear.</a:t>
            </a:r>
          </a:p>
        </p:txBody>
      </p:sp>
      <p:pic>
        <p:nvPicPr>
          <p:cNvPr id="10" name="Picture 9"/>
          <p:cNvPicPr>
            <a:picLocks noChangeAspect="1"/>
          </p:cNvPicPr>
          <p:nvPr/>
        </p:nvPicPr>
        <p:blipFill>
          <a:blip r:embed="rId4"/>
          <a:stretch>
            <a:fillRect/>
          </a:stretch>
        </p:blipFill>
        <p:spPr>
          <a:xfrm>
            <a:off x="2895600" y="2419529"/>
            <a:ext cx="2895599" cy="3524071"/>
          </a:xfrm>
          <a:prstGeom prst="rect">
            <a:avLst/>
          </a:prstGeom>
        </p:spPr>
      </p:pic>
    </p:spTree>
    <p:extLst>
      <p:ext uri="{BB962C8B-B14F-4D97-AF65-F5344CB8AC3E}">
        <p14:creationId xmlns:p14="http://schemas.microsoft.com/office/powerpoint/2010/main" val="3426404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 y="1600200"/>
            <a:ext cx="7620000" cy="1338828"/>
          </a:xfrm>
          <a:prstGeom prst="rect">
            <a:avLst/>
          </a:prstGeom>
          <a:noFill/>
        </p:spPr>
        <p:txBody>
          <a:bodyPr wrap="square" rtlCol="0">
            <a:spAutoFit/>
          </a:bodyPr>
          <a:lstStyle>
            <a:defPPr>
              <a:defRPr lang="en-US"/>
            </a:defPPr>
            <a:lvl1pPr>
              <a:lnSpc>
                <a:spcPct val="250000"/>
              </a:lnSpc>
            </a:lvl1pPr>
          </a:lstStyle>
          <a:p>
            <a:pPr marL="285750" indent="-285750">
              <a:lnSpc>
                <a:spcPct val="100000"/>
              </a:lnSpc>
              <a:buFont typeface="Arial" panose="020B0604020202020204" pitchFamily="34" charset="0"/>
              <a:buChar char="•"/>
            </a:pPr>
            <a:r>
              <a:rPr lang="en-US" dirty="0"/>
              <a:t>Now select the Generate Value </a:t>
            </a:r>
            <a:r>
              <a:rPr lang="en-US" dirty="0" smtClean="0"/>
              <a:t>Tests </a:t>
            </a:r>
            <a:r>
              <a:rPr lang="en-US" dirty="0"/>
              <a:t>option</a:t>
            </a:r>
          </a:p>
          <a:p>
            <a:pPr>
              <a:lnSpc>
                <a:spcPct val="100000"/>
              </a:lnSpc>
            </a:pPr>
            <a:endParaRPr lang="en-US" dirty="0"/>
          </a:p>
          <a:p>
            <a:pPr marL="285750" indent="-285750">
              <a:lnSpc>
                <a:spcPct val="100000"/>
              </a:lnSpc>
              <a:buFont typeface="Arial" panose="020B0604020202020204" pitchFamily="34" charset="0"/>
              <a:buChar char="•"/>
            </a:pPr>
            <a:r>
              <a:rPr lang="en-US" dirty="0"/>
              <a:t>A dialog box will appear.</a:t>
            </a:r>
          </a:p>
          <a:p>
            <a:pPr>
              <a:lnSpc>
                <a:spcPct val="150000"/>
              </a:lnSpc>
            </a:pPr>
            <a:endParaRPr lang="en-US" dirty="0"/>
          </a:p>
        </p:txBody>
      </p:sp>
      <p:sp>
        <p:nvSpPr>
          <p:cNvPr id="11" name="Rectangle 10"/>
          <p:cNvSpPr/>
          <p:nvPr/>
        </p:nvSpPr>
        <p:spPr>
          <a:xfrm>
            <a:off x="705134" y="2819400"/>
            <a:ext cx="73914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Need to configure whether to match columns based on the column name or column position. </a:t>
            </a:r>
          </a:p>
          <a:p>
            <a:pPr>
              <a:lnSpc>
                <a:spcPct val="150000"/>
              </a:lnSpc>
            </a:pPr>
            <a:endParaRPr lang="en-US" dirty="0"/>
          </a:p>
          <a:p>
            <a:pPr marL="285750" indent="-285750">
              <a:lnSpc>
                <a:spcPct val="150000"/>
              </a:lnSpc>
              <a:buFont typeface="Arial" panose="020B0604020202020204" pitchFamily="34" charset="0"/>
              <a:buChar char="•"/>
            </a:pPr>
            <a:r>
              <a:rPr lang="en-US" dirty="0"/>
              <a:t>If column name is selected, the following window will appear.</a:t>
            </a:r>
          </a:p>
        </p:txBody>
      </p:sp>
    </p:spTree>
    <p:extLst>
      <p:ext uri="{BB962C8B-B14F-4D97-AF65-F5344CB8AC3E}">
        <p14:creationId xmlns:p14="http://schemas.microsoft.com/office/powerpoint/2010/main" val="1859366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274" y="1219201"/>
            <a:ext cx="4967652" cy="4648200"/>
          </a:xfrm>
          <a:prstGeom prst="rect">
            <a:avLst/>
          </a:prstGeom>
        </p:spPr>
      </p:pic>
    </p:spTree>
    <p:extLst>
      <p:ext uri="{BB962C8B-B14F-4D97-AF65-F5344CB8AC3E}">
        <p14:creationId xmlns:p14="http://schemas.microsoft.com/office/powerpoint/2010/main" val="3837464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143000"/>
            <a:ext cx="6629400" cy="4812336"/>
          </a:xfrm>
          <a:prstGeom prst="rect">
            <a:avLst/>
          </a:prstGeom>
        </p:spPr>
      </p:pic>
    </p:spTree>
    <p:extLst>
      <p:ext uri="{BB962C8B-B14F-4D97-AF65-F5344CB8AC3E}">
        <p14:creationId xmlns:p14="http://schemas.microsoft.com/office/powerpoint/2010/main" val="1053036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sp>
        <p:nvSpPr>
          <p:cNvPr id="7" name="TextBox 6"/>
          <p:cNvSpPr txBox="1"/>
          <p:nvPr/>
        </p:nvSpPr>
        <p:spPr>
          <a:xfrm>
            <a:off x="533400" y="1265493"/>
            <a:ext cx="8077200" cy="4969053"/>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000000"/>
              </a:solidFill>
            </a:endParaRPr>
          </a:p>
          <a:p>
            <a:pPr marL="285750" indent="-285750">
              <a:lnSpc>
                <a:spcPct val="150000"/>
              </a:lnSpc>
              <a:buFont typeface="Arial" panose="020B0604020202020204" pitchFamily="34" charset="0"/>
              <a:buChar char="•"/>
            </a:pPr>
            <a:r>
              <a:rPr lang="en-US" sz="2000" dirty="0"/>
              <a:t>Data validation is the process of verifying the accuracy and completeness of data after a data migration, replication, integration or other similar movement or transformation exercise. </a:t>
            </a:r>
            <a:endParaRPr lang="en-US" sz="2000" dirty="0">
              <a:solidFill>
                <a:srgbClr val="000000"/>
              </a:solidFill>
            </a:endParaRPr>
          </a:p>
          <a:p>
            <a:pPr marL="285750" indent="-285750">
              <a:lnSpc>
                <a:spcPct val="150000"/>
              </a:lnSpc>
              <a:buFont typeface="Arial" panose="020B0604020202020204" pitchFamily="34" charset="0"/>
              <a:buChar char="•"/>
            </a:pPr>
            <a:endParaRPr lang="en-US" sz="2000" dirty="0" smtClean="0">
              <a:solidFill>
                <a:srgbClr val="000000"/>
              </a:solidFill>
            </a:endParaRPr>
          </a:p>
          <a:p>
            <a:pPr marL="285750" indent="-285750">
              <a:lnSpc>
                <a:spcPct val="150000"/>
              </a:lnSpc>
              <a:buFont typeface="Arial" panose="020B0604020202020204" pitchFamily="34" charset="0"/>
              <a:buChar char="•"/>
            </a:pPr>
            <a:r>
              <a:rPr lang="en-US" sz="2000" dirty="0"/>
              <a:t>Data Validation Option automates data validation and makes tests repeatable. </a:t>
            </a:r>
            <a:endParaRPr lang="en-US" sz="2000" dirty="0" smtClean="0"/>
          </a:p>
          <a:p>
            <a:pPr marL="285750" indent="-285750">
              <a:lnSpc>
                <a:spcPct val="150000"/>
              </a:lnSpc>
              <a:buFont typeface="Arial" panose="020B0604020202020204" pitchFamily="34" charset="0"/>
              <a:buChar char="•"/>
            </a:pPr>
            <a:endParaRPr lang="en-US" sz="2000" dirty="0">
              <a:solidFill>
                <a:srgbClr val="000000"/>
              </a:solidFill>
            </a:endParaRPr>
          </a:p>
          <a:p>
            <a:pPr marL="285750" indent="-285750">
              <a:lnSpc>
                <a:spcPct val="150000"/>
              </a:lnSpc>
              <a:buFont typeface="Arial" panose="020B0604020202020204" pitchFamily="34" charset="0"/>
              <a:buChar char="•"/>
            </a:pPr>
            <a:r>
              <a:rPr lang="en-US" sz="2000" dirty="0"/>
              <a:t>C</a:t>
            </a:r>
            <a:r>
              <a:rPr lang="en-US" sz="2000" dirty="0" smtClean="0"/>
              <a:t>an </a:t>
            </a:r>
            <a:r>
              <a:rPr lang="en-US" sz="2000" dirty="0"/>
              <a:t>compare data in the source and target by running table pair tests. </a:t>
            </a:r>
            <a:endParaRPr lang="en-US" sz="2000" dirty="0" smtClean="0"/>
          </a:p>
          <a:p>
            <a:pPr>
              <a:lnSpc>
                <a:spcPct val="150000"/>
              </a:lnSpc>
            </a:pPr>
            <a:endParaRPr lang="en-US" sz="2000" dirty="0">
              <a:solidFill>
                <a:srgbClr val="000000"/>
              </a:solidFill>
            </a:endParaRPr>
          </a:p>
          <a:p>
            <a:pPr marL="285750" indent="-285750">
              <a:lnSpc>
                <a:spcPct val="150000"/>
              </a:lnSpc>
              <a:buFont typeface="Arial" panose="020B0604020202020204" pitchFamily="34" charset="0"/>
              <a:buChar char="•"/>
            </a:pPr>
            <a:endParaRPr lang="en-US" sz="2000" dirty="0"/>
          </a:p>
        </p:txBody>
      </p:sp>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95600" y="457200"/>
            <a:ext cx="3429000" cy="523220"/>
          </a:xfrm>
          <a:prstGeom prst="rect">
            <a:avLst/>
          </a:prstGeom>
          <a:noFill/>
        </p:spPr>
        <p:txBody>
          <a:bodyPr wrap="square" rtlCol="0">
            <a:spAutoFit/>
          </a:bodyPr>
          <a:lstStyle/>
          <a:p>
            <a:pPr algn="ctr"/>
            <a:r>
              <a:rPr lang="en-US" sz="2800" dirty="0" smtClean="0">
                <a:solidFill>
                  <a:schemeClr val="bg2">
                    <a:lumMod val="10000"/>
                  </a:schemeClr>
                </a:solidFill>
                <a:latin typeface="+mj-lt"/>
              </a:rPr>
              <a:t>OVERVIEW</a:t>
            </a:r>
            <a:endParaRPr lang="en-US" sz="2800" dirty="0">
              <a:solidFill>
                <a:schemeClr val="bg2">
                  <a:lumMod val="10000"/>
                </a:schemeClr>
              </a:solidFill>
              <a:latin typeface="+mj-lt"/>
            </a:endParaRPr>
          </a:p>
        </p:txBody>
      </p:sp>
    </p:spTree>
    <p:extLst>
      <p:ext uri="{BB962C8B-B14F-4D97-AF65-F5344CB8AC3E}">
        <p14:creationId xmlns:p14="http://schemas.microsoft.com/office/powerpoint/2010/main" val="6949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 y="1905000"/>
            <a:ext cx="7836408" cy="2308324"/>
          </a:xfrm>
          <a:prstGeom prst="rect">
            <a:avLst/>
          </a:prstGeom>
          <a:noFill/>
        </p:spPr>
        <p:txBody>
          <a:bodyPr wrap="square" rtlCol="0">
            <a:spAutoFit/>
          </a:bodyPr>
          <a:lstStyle>
            <a:defPPr>
              <a:defRPr lang="en-US"/>
            </a:defPPr>
            <a:lvl1pPr marL="285750" indent="-285750">
              <a:lnSpc>
                <a:spcPct val="100000"/>
              </a:lnSpc>
              <a:buFont typeface="Arial" panose="020B0604020202020204" pitchFamily="34" charset="0"/>
              <a:buChar char="•"/>
            </a:lvl1pPr>
          </a:lstStyle>
          <a:p>
            <a:r>
              <a:rPr lang="en-US" dirty="0"/>
              <a:t>Columns from Table A should be matched with Table B to form a test.</a:t>
            </a:r>
          </a:p>
          <a:p>
            <a:endParaRPr lang="en-US" dirty="0"/>
          </a:p>
          <a:p>
            <a:r>
              <a:rPr lang="en-US" dirty="0"/>
              <a:t>By default,  when table comparison is run, DVO generates OUTER_VALUE, VALUE, and COUNT_ROWS tests</a:t>
            </a:r>
            <a:r>
              <a:rPr lang="en-US" dirty="0" smtClean="0"/>
              <a:t>.</a:t>
            </a:r>
          </a:p>
          <a:p>
            <a:endParaRPr lang="en-US" dirty="0"/>
          </a:p>
          <a:p>
            <a:r>
              <a:rPr lang="en-US" dirty="0" smtClean="0"/>
              <a:t>Once the tests are created, click </a:t>
            </a:r>
            <a:r>
              <a:rPr lang="en-US" b="1" dirty="0" smtClean="0"/>
              <a:t>Finish</a:t>
            </a:r>
          </a:p>
          <a:p>
            <a:endParaRPr lang="en-US" b="1" dirty="0"/>
          </a:p>
          <a:p>
            <a:endParaRPr lang="en-US" b="1" dirty="0"/>
          </a:p>
        </p:txBody>
      </p:sp>
    </p:spTree>
    <p:extLst>
      <p:ext uri="{BB962C8B-B14F-4D97-AF65-F5344CB8AC3E}">
        <p14:creationId xmlns:p14="http://schemas.microsoft.com/office/powerpoint/2010/main" val="3723234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600200" y="533400"/>
            <a:ext cx="6324600" cy="461665"/>
          </a:xfrm>
          <a:prstGeom prst="rect">
            <a:avLst/>
          </a:prstGeom>
          <a:noFill/>
        </p:spPr>
        <p:txBody>
          <a:bodyPr wrap="square" rtlCol="0">
            <a:spAutoFit/>
          </a:bodyPr>
          <a:lstStyle>
            <a:defPPr>
              <a:defRPr lang="en-US"/>
            </a:defPPr>
            <a:lvl1pPr algn="ctr">
              <a:defRPr sz="2400">
                <a:latin typeface="+mj-lt"/>
              </a:defRPr>
            </a:lvl1pPr>
          </a:lstStyle>
          <a:p>
            <a:r>
              <a:rPr lang="en-US" dirty="0"/>
              <a:t>RUNNING A TABLE PAIR</a:t>
            </a:r>
          </a:p>
        </p:txBody>
      </p:sp>
      <p:sp>
        <p:nvSpPr>
          <p:cNvPr id="8" name="TextBox 7"/>
          <p:cNvSpPr txBox="1"/>
          <p:nvPr/>
        </p:nvSpPr>
        <p:spPr>
          <a:xfrm>
            <a:off x="838200" y="1600200"/>
            <a:ext cx="7467600" cy="923330"/>
          </a:xfrm>
          <a:prstGeom prst="rect">
            <a:avLst/>
          </a:prstGeom>
          <a:noFill/>
        </p:spPr>
        <p:txBody>
          <a:bodyPr wrap="square" rtlCol="0">
            <a:spAutoFit/>
          </a:bodyPr>
          <a:lstStyle>
            <a:defPPr>
              <a:defRPr lang="en-US"/>
            </a:defPPr>
            <a:lvl1pPr marL="285750" indent="-285750">
              <a:lnSpc>
                <a:spcPct val="100000"/>
              </a:lnSpc>
              <a:buFont typeface="Arial" panose="020B0604020202020204" pitchFamily="34" charset="0"/>
              <a:buChar char="•"/>
            </a:lvl1pPr>
          </a:lstStyle>
          <a:p>
            <a:r>
              <a:rPr lang="en-US" dirty="0"/>
              <a:t>To run a table pair, right click the table pair</a:t>
            </a:r>
            <a:r>
              <a:rPr lang="en-US" dirty="0" smtClean="0"/>
              <a:t>.</a:t>
            </a:r>
          </a:p>
          <a:p>
            <a:endParaRPr lang="en-US" dirty="0"/>
          </a:p>
          <a:p>
            <a:endParaRPr lang="en-US" dirty="0"/>
          </a:p>
        </p:txBody>
      </p:sp>
      <p:pic>
        <p:nvPicPr>
          <p:cNvPr id="10" name="Picture 9"/>
          <p:cNvPicPr>
            <a:picLocks noChangeAspect="1"/>
          </p:cNvPicPr>
          <p:nvPr/>
        </p:nvPicPr>
        <p:blipFill>
          <a:blip r:embed="rId4"/>
          <a:stretch>
            <a:fillRect/>
          </a:stretch>
        </p:blipFill>
        <p:spPr>
          <a:xfrm>
            <a:off x="2889912" y="2286000"/>
            <a:ext cx="2895599" cy="3524071"/>
          </a:xfrm>
          <a:prstGeom prst="rect">
            <a:avLst/>
          </a:prstGeom>
        </p:spPr>
      </p:pic>
    </p:spTree>
    <p:extLst>
      <p:ext uri="{BB962C8B-B14F-4D97-AF65-F5344CB8AC3E}">
        <p14:creationId xmlns:p14="http://schemas.microsoft.com/office/powerpoint/2010/main" val="2861504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1600200"/>
            <a:ext cx="7467600" cy="2308324"/>
          </a:xfrm>
          <a:prstGeom prst="rect">
            <a:avLst/>
          </a:prstGeom>
          <a:noFill/>
        </p:spPr>
        <p:txBody>
          <a:bodyPr wrap="square" rtlCol="0">
            <a:spAutoFit/>
          </a:bodyPr>
          <a:lstStyle>
            <a:defPPr>
              <a:defRPr lang="en-US"/>
            </a:defPPr>
            <a:lvl1pPr marL="285750" indent="-285750">
              <a:lnSpc>
                <a:spcPct val="100000"/>
              </a:lnSpc>
              <a:buFont typeface="Arial" panose="020B0604020202020204" pitchFamily="34" charset="0"/>
              <a:buChar char="•"/>
            </a:lvl1pPr>
          </a:lstStyle>
          <a:p>
            <a:pPr>
              <a:lnSpc>
                <a:spcPct val="150000"/>
              </a:lnSpc>
            </a:pPr>
            <a:r>
              <a:rPr lang="en-US" dirty="0" smtClean="0"/>
              <a:t>Now select </a:t>
            </a:r>
            <a:r>
              <a:rPr lang="en-US" b="1" dirty="0" smtClean="0"/>
              <a:t>Run Table Pair Tests </a:t>
            </a:r>
            <a:r>
              <a:rPr lang="en-US" dirty="0" smtClean="0"/>
              <a:t>option.</a:t>
            </a:r>
          </a:p>
          <a:p>
            <a:pPr>
              <a:lnSpc>
                <a:spcPct val="150000"/>
              </a:lnSpc>
            </a:pPr>
            <a:r>
              <a:rPr lang="en-US" dirty="0" smtClean="0"/>
              <a:t>Table pair tests will start running as shown below.</a:t>
            </a:r>
          </a:p>
          <a:p>
            <a:pPr marL="0" indent="0">
              <a:buNone/>
            </a:pPr>
            <a:endParaRPr lang="en-US" dirty="0" smtClean="0"/>
          </a:p>
          <a:p>
            <a:endParaRPr lang="en-US" dirty="0"/>
          </a:p>
          <a:p>
            <a:endParaRPr lang="en-US" dirty="0" smtClean="0"/>
          </a:p>
          <a:p>
            <a:endParaRPr lang="en-US" dirty="0"/>
          </a:p>
          <a:p>
            <a:endParaRPr lang="en-US" dirty="0"/>
          </a:p>
        </p:txBody>
      </p:sp>
      <p:pic>
        <p:nvPicPr>
          <p:cNvPr id="11" name="Picture 10"/>
          <p:cNvPicPr>
            <a:picLocks noChangeAspect="1"/>
          </p:cNvPicPr>
          <p:nvPr/>
        </p:nvPicPr>
        <p:blipFill>
          <a:blip r:embed="rId4"/>
          <a:stretch>
            <a:fillRect/>
          </a:stretch>
        </p:blipFill>
        <p:spPr>
          <a:xfrm>
            <a:off x="609600" y="3048001"/>
            <a:ext cx="7836408" cy="1828800"/>
          </a:xfrm>
          <a:prstGeom prst="rect">
            <a:avLst/>
          </a:prstGeom>
        </p:spPr>
      </p:pic>
    </p:spTree>
    <p:extLst>
      <p:ext uri="{BB962C8B-B14F-4D97-AF65-F5344CB8AC3E}">
        <p14:creationId xmlns:p14="http://schemas.microsoft.com/office/powerpoint/2010/main" val="1208881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6531"/>
            <a:ext cx="7760208"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43000" y="1371600"/>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Test result will be obtained as below.</a:t>
            </a:r>
            <a:endParaRPr lang="en-US" dirty="0"/>
          </a:p>
        </p:txBody>
      </p:sp>
      <p:sp>
        <p:nvSpPr>
          <p:cNvPr id="7" name="TextBox 6"/>
          <p:cNvSpPr txBox="1"/>
          <p:nvPr/>
        </p:nvSpPr>
        <p:spPr>
          <a:xfrm>
            <a:off x="1143000" y="4038600"/>
            <a:ext cx="7162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test result, the table pair will be marked with a color. </a:t>
            </a:r>
            <a:endParaRPr lang="en-US" dirty="0"/>
          </a:p>
        </p:txBody>
      </p:sp>
    </p:spTree>
    <p:extLst>
      <p:ext uri="{BB962C8B-B14F-4D97-AF65-F5344CB8AC3E}">
        <p14:creationId xmlns:p14="http://schemas.microsoft.com/office/powerpoint/2010/main" val="236126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0" y="457200"/>
            <a:ext cx="4572000" cy="461665"/>
          </a:xfrm>
          <a:prstGeom prst="rect">
            <a:avLst/>
          </a:prstGeom>
          <a:noFill/>
        </p:spPr>
        <p:txBody>
          <a:bodyPr wrap="square" rtlCol="0">
            <a:spAutoFit/>
          </a:bodyPr>
          <a:lstStyle>
            <a:defPPr>
              <a:defRPr lang="en-US"/>
            </a:defPPr>
            <a:lvl1pPr algn="ctr">
              <a:defRPr sz="2400">
                <a:latin typeface="+mj-lt"/>
              </a:defRPr>
            </a:lvl1pPr>
          </a:lstStyle>
          <a:p>
            <a:r>
              <a:rPr lang="en-US" dirty="0"/>
              <a:t>TEST RESULTS - COLOUR CODES</a:t>
            </a:r>
          </a:p>
        </p:txBody>
      </p:sp>
      <p:sp>
        <p:nvSpPr>
          <p:cNvPr id="10" name="Oval 9"/>
          <p:cNvSpPr/>
          <p:nvPr/>
        </p:nvSpPr>
        <p:spPr>
          <a:xfrm>
            <a:off x="1524000" y="1756012"/>
            <a:ext cx="381000" cy="457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24000" y="2829636"/>
            <a:ext cx="3810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24000" y="3804313"/>
            <a:ext cx="381000" cy="457200"/>
          </a:xfrm>
          <a:prstGeom prst="ellipse">
            <a:avLst/>
          </a:prstGeom>
          <a:solidFill>
            <a:srgbClr val="EB7DCE"/>
          </a:solidFill>
          <a:ln>
            <a:solidFill>
              <a:srgbClr val="EB7D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24000" y="4800600"/>
            <a:ext cx="381000" cy="4572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33600" y="1984612"/>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33600" y="3052549"/>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33600" y="402950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33600" y="5041711"/>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5600" y="1799946"/>
            <a:ext cx="3429000" cy="369332"/>
          </a:xfrm>
          <a:prstGeom prst="rect">
            <a:avLst/>
          </a:prstGeom>
          <a:noFill/>
        </p:spPr>
        <p:txBody>
          <a:bodyPr wrap="square" rtlCol="0">
            <a:spAutoFit/>
          </a:bodyPr>
          <a:lstStyle/>
          <a:p>
            <a:r>
              <a:rPr lang="en-US" dirty="0" smtClean="0"/>
              <a:t>All the tests are succeeded</a:t>
            </a:r>
            <a:endParaRPr lang="en-US" dirty="0"/>
          </a:p>
        </p:txBody>
      </p:sp>
      <p:sp>
        <p:nvSpPr>
          <p:cNvPr id="20" name="TextBox 19"/>
          <p:cNvSpPr txBox="1"/>
          <p:nvPr/>
        </p:nvSpPr>
        <p:spPr>
          <a:xfrm>
            <a:off x="2895600" y="2829636"/>
            <a:ext cx="3810000" cy="369332"/>
          </a:xfrm>
          <a:prstGeom prst="rect">
            <a:avLst/>
          </a:prstGeom>
          <a:noFill/>
        </p:spPr>
        <p:txBody>
          <a:bodyPr wrap="square" rtlCol="0">
            <a:spAutoFit/>
          </a:bodyPr>
          <a:lstStyle/>
          <a:p>
            <a:r>
              <a:rPr lang="en-US" dirty="0" smtClean="0"/>
              <a:t>One or many or all the tests are failed</a:t>
            </a:r>
            <a:endParaRPr lang="en-US" dirty="0"/>
          </a:p>
        </p:txBody>
      </p:sp>
      <p:sp>
        <p:nvSpPr>
          <p:cNvPr id="21" name="TextBox 20"/>
          <p:cNvSpPr txBox="1"/>
          <p:nvPr/>
        </p:nvSpPr>
        <p:spPr>
          <a:xfrm>
            <a:off x="2895600" y="3800901"/>
            <a:ext cx="3429000" cy="369332"/>
          </a:xfrm>
          <a:prstGeom prst="rect">
            <a:avLst/>
          </a:prstGeom>
          <a:noFill/>
        </p:spPr>
        <p:txBody>
          <a:bodyPr wrap="square" rtlCol="0">
            <a:spAutoFit/>
          </a:bodyPr>
          <a:lstStyle/>
          <a:p>
            <a:r>
              <a:rPr lang="en-US" dirty="0" smtClean="0"/>
              <a:t>Internal Error / Privilege Issue</a:t>
            </a:r>
            <a:endParaRPr lang="en-US" dirty="0"/>
          </a:p>
        </p:txBody>
      </p:sp>
      <p:sp>
        <p:nvSpPr>
          <p:cNvPr id="22" name="TextBox 21"/>
          <p:cNvSpPr txBox="1"/>
          <p:nvPr/>
        </p:nvSpPr>
        <p:spPr>
          <a:xfrm>
            <a:off x="2895600" y="4857045"/>
            <a:ext cx="5550408" cy="369332"/>
          </a:xfrm>
          <a:prstGeom prst="rect">
            <a:avLst/>
          </a:prstGeom>
          <a:noFill/>
        </p:spPr>
        <p:txBody>
          <a:bodyPr wrap="square" rtlCol="0">
            <a:spAutoFit/>
          </a:bodyPr>
          <a:lstStyle/>
          <a:p>
            <a:r>
              <a:rPr lang="en-US" dirty="0" smtClean="0"/>
              <a:t>No data in either one of the tables or both the tables</a:t>
            </a:r>
            <a:endParaRPr lang="en-US" dirty="0"/>
          </a:p>
        </p:txBody>
      </p:sp>
    </p:spTree>
    <p:extLst>
      <p:ext uri="{BB962C8B-B14F-4D97-AF65-F5344CB8AC3E}">
        <p14:creationId xmlns:p14="http://schemas.microsoft.com/office/powerpoint/2010/main" val="2123765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14600" y="528935"/>
            <a:ext cx="4114800" cy="461665"/>
          </a:xfrm>
          <a:prstGeom prst="rect">
            <a:avLst/>
          </a:prstGeom>
          <a:noFill/>
        </p:spPr>
        <p:txBody>
          <a:bodyPr wrap="square" rtlCol="0">
            <a:spAutoFit/>
          </a:bodyPr>
          <a:lstStyle>
            <a:defPPr>
              <a:defRPr lang="en-US"/>
            </a:defPPr>
            <a:lvl1pPr algn="ctr">
              <a:defRPr sz="2400">
                <a:latin typeface="+mj-lt"/>
              </a:defRPr>
            </a:lvl1pPr>
          </a:lstStyle>
          <a:p>
            <a:r>
              <a:rPr lang="en-US" dirty="0"/>
              <a:t>SINGLE TABLE PAIR</a:t>
            </a:r>
          </a:p>
        </p:txBody>
      </p:sp>
      <p:sp>
        <p:nvSpPr>
          <p:cNvPr id="7" name="Rectangle 6"/>
          <p:cNvSpPr/>
          <p:nvPr/>
        </p:nvSpPr>
        <p:spPr>
          <a:xfrm>
            <a:off x="838200" y="1295400"/>
            <a:ext cx="7696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Single-table constraint can be used to run tests on a single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Adding single table is similar to that of adding table pair. Following dialog box will appear when we right click the single table</a:t>
            </a:r>
            <a:r>
              <a:rPr lang="en-US" dirty="0" smtClean="0"/>
              <a:t>. </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743200"/>
            <a:ext cx="30480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57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7086600" cy="4381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133600" y="457200"/>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a:t>PROPERTIES OF SINGLE TABLE</a:t>
            </a:r>
          </a:p>
        </p:txBody>
      </p:sp>
    </p:spTree>
    <p:extLst>
      <p:ext uri="{BB962C8B-B14F-4D97-AF65-F5344CB8AC3E}">
        <p14:creationId xmlns:p14="http://schemas.microsoft.com/office/powerpoint/2010/main" val="186459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662" y="1219200"/>
            <a:ext cx="664887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198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168" y="2205251"/>
            <a:ext cx="799986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00200" y="528935"/>
            <a:ext cx="6172200" cy="461665"/>
          </a:xfrm>
          <a:prstGeom prst="rect">
            <a:avLst/>
          </a:prstGeom>
          <a:noFill/>
        </p:spPr>
        <p:txBody>
          <a:bodyPr wrap="square" rtlCol="0">
            <a:spAutoFit/>
          </a:bodyPr>
          <a:lstStyle>
            <a:defPPr>
              <a:defRPr lang="en-US"/>
            </a:defPPr>
            <a:lvl1pPr algn="ctr">
              <a:defRPr sz="2400">
                <a:latin typeface="+mj-lt"/>
              </a:defRPr>
            </a:lvl1pPr>
          </a:lstStyle>
          <a:p>
            <a:r>
              <a:rPr lang="en-US" dirty="0"/>
              <a:t>RUNNING A SINGLE TABLE</a:t>
            </a:r>
          </a:p>
        </p:txBody>
      </p:sp>
      <p:sp>
        <p:nvSpPr>
          <p:cNvPr id="6" name="TextBox 5"/>
          <p:cNvSpPr txBox="1"/>
          <p:nvPr/>
        </p:nvSpPr>
        <p:spPr>
          <a:xfrm>
            <a:off x="685799" y="1295400"/>
            <a:ext cx="7391401" cy="369332"/>
          </a:xfrm>
          <a:prstGeom prst="rect">
            <a:avLst/>
          </a:prstGeom>
          <a:noFill/>
        </p:spPr>
        <p:txBody>
          <a:bodyPr wrap="square" rtlCol="0">
            <a:spAutoFit/>
          </a:bodyPr>
          <a:lstStyle/>
          <a:p>
            <a:r>
              <a:rPr lang="en-US" dirty="0" smtClean="0"/>
              <a:t>Following is the test result of a sample single-table test.</a:t>
            </a:r>
            <a:endParaRPr lang="en-US" dirty="0"/>
          </a:p>
        </p:txBody>
      </p:sp>
    </p:spTree>
    <p:extLst>
      <p:ext uri="{BB962C8B-B14F-4D97-AF65-F5344CB8AC3E}">
        <p14:creationId xmlns:p14="http://schemas.microsoft.com/office/powerpoint/2010/main" val="1364561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528935"/>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a:t>VIEWS IN DVO</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552433"/>
            <a:ext cx="2667000" cy="2790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62000" y="1752600"/>
            <a:ext cx="3619500" cy="2308324"/>
          </a:xfrm>
          <a:prstGeom prst="rect">
            <a:avLst/>
          </a:prstGeom>
          <a:noFill/>
        </p:spPr>
        <p:txBody>
          <a:bodyPr wrap="square" rtlCol="0">
            <a:spAutoFit/>
          </a:bodyPr>
          <a:lstStyle/>
          <a:p>
            <a:r>
              <a:rPr lang="en-US" dirty="0" smtClean="0"/>
              <a:t>Four types of view are commonly used in DVO. </a:t>
            </a:r>
          </a:p>
          <a:p>
            <a:endParaRPr lang="en-US" dirty="0"/>
          </a:p>
          <a:p>
            <a:r>
              <a:rPr lang="en-US" dirty="0" smtClean="0"/>
              <a:t>They are,</a:t>
            </a:r>
          </a:p>
          <a:p>
            <a:pPr marL="400050" indent="-400050">
              <a:buAutoNum type="romanLcParenBoth"/>
            </a:pPr>
            <a:r>
              <a:rPr lang="en-US" dirty="0" smtClean="0"/>
              <a:t>SQL View</a:t>
            </a:r>
          </a:p>
          <a:p>
            <a:pPr marL="400050" indent="-400050">
              <a:buAutoNum type="romanLcParenBoth"/>
            </a:pPr>
            <a:r>
              <a:rPr lang="en-US" dirty="0" smtClean="0"/>
              <a:t>Join View</a:t>
            </a:r>
          </a:p>
          <a:p>
            <a:pPr marL="400050" indent="-400050">
              <a:buAutoNum type="romanLcParenBoth"/>
            </a:pPr>
            <a:r>
              <a:rPr lang="en-US" dirty="0" smtClean="0"/>
              <a:t>Lookup View</a:t>
            </a:r>
          </a:p>
          <a:p>
            <a:pPr marL="400050" indent="-400050">
              <a:buAutoNum type="romanLcParenBoth"/>
            </a:pPr>
            <a:r>
              <a:rPr lang="en-US" dirty="0" smtClean="0"/>
              <a:t>Aggregate View</a:t>
            </a:r>
            <a:endParaRPr lang="en-US" dirty="0"/>
          </a:p>
        </p:txBody>
      </p:sp>
    </p:spTree>
    <p:extLst>
      <p:ext uri="{BB962C8B-B14F-4D97-AF65-F5344CB8AC3E}">
        <p14:creationId xmlns:p14="http://schemas.microsoft.com/office/powerpoint/2010/main" val="526194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7000" y="457200"/>
            <a:ext cx="3505200" cy="523220"/>
          </a:xfrm>
          <a:prstGeom prst="rect">
            <a:avLst/>
          </a:prstGeom>
          <a:noFill/>
        </p:spPr>
        <p:txBody>
          <a:bodyPr wrap="square" rtlCol="0">
            <a:spAutoFit/>
          </a:bodyPr>
          <a:lstStyle/>
          <a:p>
            <a:pPr algn="ctr"/>
            <a:r>
              <a:rPr lang="en-US" sz="2800" dirty="0" smtClean="0">
                <a:latin typeface="+mj-lt"/>
              </a:rPr>
              <a:t>ARCHITECTURE</a:t>
            </a:r>
            <a:endParaRPr lang="en-US" sz="2800" dirty="0">
              <a:latin typeface="+mj-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7607808"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862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528935"/>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SQL VIEWS</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263093"/>
            <a:ext cx="7315200" cy="450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543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528935"/>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PROPERTIES OF SQL VIEWS</a:t>
            </a:r>
            <a:endParaRPr lang="en-US" dirty="0"/>
          </a:p>
        </p:txBody>
      </p:sp>
      <p:sp>
        <p:nvSpPr>
          <p:cNvPr id="11" name="Rectangle 10"/>
          <p:cNvSpPr/>
          <p:nvPr/>
        </p:nvSpPr>
        <p:spPr>
          <a:xfrm>
            <a:off x="762000" y="1171622"/>
            <a:ext cx="7848600" cy="5062924"/>
          </a:xfrm>
          <a:prstGeom prst="rect">
            <a:avLst/>
          </a:prstGeom>
        </p:spPr>
        <p:txBody>
          <a:bodyPr wrap="square">
            <a:spAutoFit/>
          </a:bodyPr>
          <a:lstStyle/>
          <a:p>
            <a:r>
              <a:rPr lang="en-US" sz="1700" b="1" dirty="0" smtClean="0"/>
              <a:t>Description</a:t>
            </a:r>
            <a:r>
              <a:rPr lang="en-US" sz="1700" dirty="0" smtClean="0"/>
              <a:t> SQL </a:t>
            </a:r>
            <a:r>
              <a:rPr lang="en-US" sz="1700" dirty="0"/>
              <a:t>view description.</a:t>
            </a:r>
          </a:p>
          <a:p>
            <a:r>
              <a:rPr lang="en-US" sz="1700" dirty="0"/>
              <a:t>  </a:t>
            </a:r>
          </a:p>
          <a:p>
            <a:r>
              <a:rPr lang="en-US" sz="1700" b="1" dirty="0"/>
              <a:t>Table </a:t>
            </a:r>
            <a:r>
              <a:rPr lang="en-US" sz="1700" b="1" dirty="0" smtClean="0"/>
              <a:t>Name </a:t>
            </a:r>
            <a:r>
              <a:rPr lang="en-US" sz="1700" dirty="0" smtClean="0"/>
              <a:t>Name </a:t>
            </a:r>
            <a:r>
              <a:rPr lang="en-US" sz="1700" dirty="0"/>
              <a:t>of the table included in the SQL view. All tables you use in the SQL view must exist in the same database.</a:t>
            </a:r>
          </a:p>
          <a:p>
            <a:r>
              <a:rPr lang="en-US" sz="1700" dirty="0"/>
              <a:t>  </a:t>
            </a:r>
          </a:p>
          <a:p>
            <a:r>
              <a:rPr lang="en-US" sz="1700" b="1" dirty="0" smtClean="0"/>
              <a:t>Alias</a:t>
            </a:r>
            <a:r>
              <a:rPr lang="en-US" sz="1700" dirty="0" smtClean="0"/>
              <a:t> Alias </a:t>
            </a:r>
            <a:r>
              <a:rPr lang="en-US" sz="1700" dirty="0"/>
              <a:t>name for the table.</a:t>
            </a:r>
          </a:p>
          <a:p>
            <a:r>
              <a:rPr lang="en-US" sz="1700" dirty="0"/>
              <a:t>  </a:t>
            </a:r>
          </a:p>
          <a:p>
            <a:r>
              <a:rPr lang="en-US" sz="1700" b="1" dirty="0" smtClean="0"/>
              <a:t>Connection</a:t>
            </a:r>
            <a:r>
              <a:rPr lang="en-US" sz="1700" dirty="0" smtClean="0"/>
              <a:t> PowerCenter </a:t>
            </a:r>
            <a:r>
              <a:rPr lang="en-US" sz="1700" dirty="0"/>
              <a:t>connection for the tables.</a:t>
            </a:r>
          </a:p>
          <a:p>
            <a:r>
              <a:rPr lang="en-US" sz="1700" dirty="0"/>
              <a:t>  </a:t>
            </a:r>
          </a:p>
          <a:p>
            <a:r>
              <a:rPr lang="en-US" sz="1700" b="1" dirty="0"/>
              <a:t>Column </a:t>
            </a:r>
            <a:r>
              <a:rPr lang="en-US" sz="1700" b="1" dirty="0" smtClean="0"/>
              <a:t>Definition </a:t>
            </a:r>
            <a:r>
              <a:rPr lang="en-US" sz="1700" dirty="0" smtClean="0"/>
              <a:t>The </a:t>
            </a:r>
            <a:r>
              <a:rPr lang="en-US" sz="1700" dirty="0"/>
              <a:t>columns that make up the SQL view. Data Validation Option imports all columns from the tables you select. You can create, delete, and rearrange columns.</a:t>
            </a:r>
          </a:p>
          <a:p>
            <a:r>
              <a:rPr lang="en-US" sz="1700" dirty="0"/>
              <a:t>  </a:t>
            </a:r>
          </a:p>
          <a:p>
            <a:r>
              <a:rPr lang="en-US" sz="1700" b="1" dirty="0"/>
              <a:t>SQL </a:t>
            </a:r>
            <a:r>
              <a:rPr lang="en-US" sz="1700" b="1" dirty="0" smtClean="0"/>
              <a:t>Statement  </a:t>
            </a:r>
            <a:r>
              <a:rPr lang="en-US" sz="1700" dirty="0"/>
              <a:t>SQL statement you run against the database to retrieve data for the SQL view.</a:t>
            </a:r>
          </a:p>
          <a:p>
            <a:r>
              <a:rPr lang="en-US" sz="1700" dirty="0"/>
              <a:t>  </a:t>
            </a:r>
          </a:p>
          <a:p>
            <a:r>
              <a:rPr lang="en-US" sz="1700" b="1" dirty="0" smtClean="0"/>
              <a:t>Comment</a:t>
            </a:r>
            <a:r>
              <a:rPr lang="en-US" sz="1700" dirty="0" smtClean="0"/>
              <a:t>  Information </a:t>
            </a:r>
            <a:r>
              <a:rPr lang="en-US" sz="1700" dirty="0"/>
              <a:t>about an SQL view. Data Validation Option displays the comment when you view the SQL view in the Properties area.</a:t>
            </a:r>
          </a:p>
          <a:p>
            <a:r>
              <a:rPr lang="en-US" sz="1700" dirty="0"/>
              <a:t>  </a:t>
            </a:r>
          </a:p>
        </p:txBody>
      </p:sp>
    </p:spTree>
    <p:extLst>
      <p:ext uri="{BB962C8B-B14F-4D97-AF65-F5344CB8AC3E}">
        <p14:creationId xmlns:p14="http://schemas.microsoft.com/office/powerpoint/2010/main" val="3286694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528935"/>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SAMPLE SQL VIEW</a:t>
            </a:r>
            <a:endParaRPr 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96" y="1116339"/>
            <a:ext cx="7912608" cy="4746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139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528935"/>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JOIN VIEWS</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20" y="1371600"/>
            <a:ext cx="820028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921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0" y="502693"/>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PROPERTIES OF JOIN VIEWS</a:t>
            </a:r>
            <a:endParaRPr lang="en-US" dirty="0"/>
          </a:p>
        </p:txBody>
      </p:sp>
      <p:sp>
        <p:nvSpPr>
          <p:cNvPr id="3" name="Rectangle 2"/>
          <p:cNvSpPr/>
          <p:nvPr/>
        </p:nvSpPr>
        <p:spPr>
          <a:xfrm>
            <a:off x="609600" y="1128513"/>
            <a:ext cx="8077200" cy="5062924"/>
          </a:xfrm>
          <a:prstGeom prst="rect">
            <a:avLst/>
          </a:prstGeom>
        </p:spPr>
        <p:txBody>
          <a:bodyPr wrap="square">
            <a:spAutoFit/>
          </a:bodyPr>
          <a:lstStyle/>
          <a:p>
            <a:r>
              <a:rPr lang="en-US" sz="1700" b="1" dirty="0" smtClean="0"/>
              <a:t>Description</a:t>
            </a:r>
            <a:r>
              <a:rPr lang="en-US" sz="1700" dirty="0" smtClean="0"/>
              <a:t> Description </a:t>
            </a:r>
            <a:r>
              <a:rPr lang="en-US" sz="1700" dirty="0"/>
              <a:t>of the join view.</a:t>
            </a:r>
          </a:p>
          <a:p>
            <a:r>
              <a:rPr lang="en-US" sz="1700" dirty="0"/>
              <a:t>  </a:t>
            </a:r>
          </a:p>
          <a:p>
            <a:r>
              <a:rPr lang="en-US" sz="1700" b="1" dirty="0" smtClean="0"/>
              <a:t>Order</a:t>
            </a:r>
            <a:r>
              <a:rPr lang="en-US" sz="1700" dirty="0" smtClean="0"/>
              <a:t> Sequence </a:t>
            </a:r>
            <a:r>
              <a:rPr lang="en-US" sz="1700" dirty="0"/>
              <a:t>of data sources in the join view. You can join a data source with any of the preceding data sources.</a:t>
            </a:r>
          </a:p>
          <a:p>
            <a:r>
              <a:rPr lang="en-US" sz="1700" dirty="0"/>
              <a:t>  </a:t>
            </a:r>
          </a:p>
          <a:p>
            <a:r>
              <a:rPr lang="en-US" sz="1700" b="1" dirty="0"/>
              <a:t>Table </a:t>
            </a:r>
            <a:r>
              <a:rPr lang="en-US" sz="1700" b="1" dirty="0" smtClean="0"/>
              <a:t>Name </a:t>
            </a:r>
            <a:r>
              <a:rPr lang="en-US" sz="1700" dirty="0" smtClean="0"/>
              <a:t>Data </a:t>
            </a:r>
            <a:r>
              <a:rPr lang="en-US" sz="1700" dirty="0"/>
              <a:t>source that you add in the join view.</a:t>
            </a:r>
          </a:p>
          <a:p>
            <a:r>
              <a:rPr lang="en-US" sz="1700" dirty="0"/>
              <a:t>  </a:t>
            </a:r>
          </a:p>
          <a:p>
            <a:r>
              <a:rPr lang="en-US" sz="1700" b="1" dirty="0" smtClean="0"/>
              <a:t>Alias</a:t>
            </a:r>
            <a:r>
              <a:rPr lang="en-US" sz="1700" dirty="0" smtClean="0"/>
              <a:t> Alias </a:t>
            </a:r>
            <a:r>
              <a:rPr lang="en-US" sz="1700" dirty="0"/>
              <a:t>name for the table.</a:t>
            </a:r>
          </a:p>
          <a:p>
            <a:r>
              <a:rPr lang="en-US" sz="1700" dirty="0"/>
              <a:t>  </a:t>
            </a:r>
          </a:p>
          <a:p>
            <a:r>
              <a:rPr lang="en-US" sz="1700" b="1" dirty="0"/>
              <a:t>Join</a:t>
            </a:r>
            <a:r>
              <a:rPr lang="en-US" sz="1700" dirty="0"/>
              <a:t> </a:t>
            </a:r>
            <a:r>
              <a:rPr lang="en-US" sz="1700" b="1" dirty="0" smtClean="0"/>
              <a:t>type</a:t>
            </a:r>
            <a:r>
              <a:rPr lang="en-US" sz="1700" dirty="0" smtClean="0"/>
              <a:t> Type </a:t>
            </a:r>
            <a:r>
              <a:rPr lang="en-US" sz="1700" dirty="0"/>
              <a:t>of join used to join the data sources.</a:t>
            </a:r>
          </a:p>
          <a:p>
            <a:r>
              <a:rPr lang="en-US" sz="1700" dirty="0"/>
              <a:t>  </a:t>
            </a:r>
          </a:p>
          <a:p>
            <a:r>
              <a:rPr lang="en-US" sz="1700" b="1" dirty="0"/>
              <a:t>Where </a:t>
            </a:r>
            <a:r>
              <a:rPr lang="en-US" sz="1700" b="1" dirty="0" smtClean="0"/>
              <a:t>Clause </a:t>
            </a:r>
            <a:r>
              <a:rPr lang="en-US" sz="1700" dirty="0" smtClean="0"/>
              <a:t>The </a:t>
            </a:r>
            <a:r>
              <a:rPr lang="en-US" sz="1700" dirty="0"/>
              <a:t>WHERE clause to filter rows in the data source.</a:t>
            </a:r>
          </a:p>
          <a:p>
            <a:r>
              <a:rPr lang="en-US" sz="1700" dirty="0"/>
              <a:t>  </a:t>
            </a:r>
          </a:p>
          <a:p>
            <a:r>
              <a:rPr lang="en-US" sz="1700" b="1" dirty="0"/>
              <a:t>Left </a:t>
            </a:r>
            <a:r>
              <a:rPr lang="en-US" sz="1700" b="1" dirty="0" smtClean="0"/>
              <a:t>field </a:t>
            </a:r>
            <a:r>
              <a:rPr lang="en-US" sz="1700" dirty="0" smtClean="0"/>
              <a:t>Left </a:t>
            </a:r>
            <a:r>
              <a:rPr lang="en-US" sz="1700" dirty="0"/>
              <a:t>field of the join condition. Left field is the key column of the data source to which you create the join.</a:t>
            </a:r>
          </a:p>
          <a:p>
            <a:r>
              <a:rPr lang="en-US" sz="1700" dirty="0"/>
              <a:t>  </a:t>
            </a:r>
          </a:p>
          <a:p>
            <a:r>
              <a:rPr lang="en-US" sz="1700" b="1" dirty="0"/>
              <a:t>Right</a:t>
            </a:r>
            <a:r>
              <a:rPr lang="en-US" sz="1700" dirty="0"/>
              <a:t> </a:t>
            </a:r>
            <a:r>
              <a:rPr lang="en-US" sz="1700" b="1" dirty="0" smtClean="0"/>
              <a:t>field</a:t>
            </a:r>
            <a:r>
              <a:rPr lang="en-US" sz="1700" dirty="0" smtClean="0"/>
              <a:t> Right </a:t>
            </a:r>
            <a:r>
              <a:rPr lang="en-US" sz="1700" dirty="0"/>
              <a:t>field of the join condition. Right field is the key column of the data source for which you create the join. </a:t>
            </a:r>
          </a:p>
          <a:p>
            <a:r>
              <a:rPr lang="en-US" sz="1700" dirty="0"/>
              <a:t>  </a:t>
            </a:r>
          </a:p>
        </p:txBody>
      </p:sp>
    </p:spTree>
    <p:extLst>
      <p:ext uri="{BB962C8B-B14F-4D97-AF65-F5344CB8AC3E}">
        <p14:creationId xmlns:p14="http://schemas.microsoft.com/office/powerpoint/2010/main" val="3539168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0" y="502693"/>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LOOKUP VIEWS</a:t>
            </a:r>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1"/>
            <a:ext cx="768400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834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0" y="502693"/>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PROPERTIES OF LOOKUP VIEWS</a:t>
            </a:r>
            <a:endParaRPr lang="en-US" dirty="0"/>
          </a:p>
        </p:txBody>
      </p:sp>
      <p:sp>
        <p:nvSpPr>
          <p:cNvPr id="3" name="Rectangle 2"/>
          <p:cNvSpPr/>
          <p:nvPr/>
        </p:nvSpPr>
        <p:spPr>
          <a:xfrm>
            <a:off x="685800" y="1143000"/>
            <a:ext cx="7848600" cy="5062924"/>
          </a:xfrm>
          <a:prstGeom prst="rect">
            <a:avLst/>
          </a:prstGeom>
        </p:spPr>
        <p:txBody>
          <a:bodyPr wrap="square">
            <a:spAutoFit/>
          </a:bodyPr>
          <a:lstStyle/>
          <a:p>
            <a:r>
              <a:rPr lang="en-US" sz="1700" b="1" dirty="0" smtClean="0"/>
              <a:t>Table</a:t>
            </a:r>
            <a:r>
              <a:rPr lang="en-US" sz="1700" dirty="0" smtClean="0"/>
              <a:t> Name </a:t>
            </a:r>
            <a:r>
              <a:rPr lang="en-US" sz="1700" dirty="0"/>
              <a:t>of source table or lookup table. For a source table, you can use a table from any type of data source, except Salesforce, SAP, and SAS. For a lookup table, you can use a table from any type of data source, except Salesforce, SAP, SAS, and XML.</a:t>
            </a:r>
          </a:p>
          <a:p>
            <a:r>
              <a:rPr lang="en-US" sz="1700" dirty="0"/>
              <a:t>  </a:t>
            </a:r>
          </a:p>
          <a:p>
            <a:r>
              <a:rPr lang="en-US" sz="1700" b="1" dirty="0" smtClean="0"/>
              <a:t>Conn</a:t>
            </a:r>
            <a:r>
              <a:rPr lang="en-US" sz="1700" dirty="0" smtClean="0"/>
              <a:t> PowerCenter </a:t>
            </a:r>
            <a:r>
              <a:rPr lang="en-US" sz="1700" dirty="0"/>
              <a:t>connection for the source table or lookup table.</a:t>
            </a:r>
          </a:p>
          <a:p>
            <a:r>
              <a:rPr lang="en-US" sz="1700" dirty="0"/>
              <a:t>  </a:t>
            </a:r>
          </a:p>
          <a:p>
            <a:r>
              <a:rPr lang="en-US" sz="1700" b="1" dirty="0"/>
              <a:t>Override</a:t>
            </a:r>
            <a:r>
              <a:rPr lang="en-US" sz="1700" dirty="0"/>
              <a:t> </a:t>
            </a:r>
            <a:r>
              <a:rPr lang="en-US" sz="1700" b="1" dirty="0"/>
              <a:t>Owner</a:t>
            </a:r>
            <a:r>
              <a:rPr lang="en-US" sz="1700" dirty="0"/>
              <a:t> </a:t>
            </a:r>
            <a:r>
              <a:rPr lang="en-US" sz="1700" b="1" dirty="0" smtClean="0"/>
              <a:t>Name</a:t>
            </a:r>
            <a:r>
              <a:rPr lang="en-US" sz="1700" dirty="0" smtClean="0"/>
              <a:t> Override </a:t>
            </a:r>
            <a:r>
              <a:rPr lang="en-US" sz="1700" dirty="0"/>
              <a:t>for the owner or name of the source table.</a:t>
            </a:r>
          </a:p>
          <a:p>
            <a:r>
              <a:rPr lang="en-US" sz="1700" dirty="0"/>
              <a:t>  </a:t>
            </a:r>
          </a:p>
          <a:p>
            <a:r>
              <a:rPr lang="en-US" sz="1700" b="1" dirty="0"/>
              <a:t>XML </a:t>
            </a:r>
            <a:r>
              <a:rPr lang="en-US" sz="1700" b="1" dirty="0" smtClean="0"/>
              <a:t>Group </a:t>
            </a:r>
            <a:r>
              <a:rPr lang="en-US" sz="1700" dirty="0" smtClean="0"/>
              <a:t>XML </a:t>
            </a:r>
            <a:r>
              <a:rPr lang="en-US" sz="1700" dirty="0"/>
              <a:t>group name for an XML data source. An XML group is the parent element of one or more child elements in an XML file. Only child elements of the XML group are available to use as lookup view columns.</a:t>
            </a:r>
          </a:p>
          <a:p>
            <a:r>
              <a:rPr lang="en-US" sz="1700" dirty="0"/>
              <a:t>  </a:t>
            </a:r>
          </a:p>
          <a:p>
            <a:r>
              <a:rPr lang="en-US" sz="1700" b="1" dirty="0" smtClean="0"/>
              <a:t>Description</a:t>
            </a:r>
            <a:r>
              <a:rPr lang="en-US" sz="1700" dirty="0" smtClean="0"/>
              <a:t> </a:t>
            </a:r>
            <a:r>
              <a:rPr lang="en-US" sz="1700" dirty="0"/>
              <a:t>Lookup view description.</a:t>
            </a:r>
          </a:p>
          <a:p>
            <a:r>
              <a:rPr lang="en-US" sz="1700" dirty="0"/>
              <a:t>  </a:t>
            </a:r>
          </a:p>
          <a:p>
            <a:r>
              <a:rPr lang="en-US" sz="1700" b="1" dirty="0"/>
              <a:t>Source Fields</a:t>
            </a:r>
          </a:p>
          <a:p>
            <a:r>
              <a:rPr lang="en-US" sz="1700" dirty="0"/>
              <a:t> Source field on which to join the source table and the lookup table.</a:t>
            </a:r>
          </a:p>
          <a:p>
            <a:r>
              <a:rPr lang="en-US" sz="1700" dirty="0"/>
              <a:t>  </a:t>
            </a:r>
          </a:p>
          <a:p>
            <a:r>
              <a:rPr lang="en-US" sz="1700" b="1" dirty="0"/>
              <a:t>Lookup </a:t>
            </a:r>
            <a:r>
              <a:rPr lang="en-US" sz="1700" b="1" dirty="0" smtClean="0"/>
              <a:t>Fields </a:t>
            </a:r>
            <a:r>
              <a:rPr lang="en-US" sz="1700" dirty="0" smtClean="0"/>
              <a:t>Lookup </a:t>
            </a:r>
            <a:r>
              <a:rPr lang="en-US" sz="1700" dirty="0"/>
              <a:t>field on which to join the source table and the lookup table.</a:t>
            </a:r>
          </a:p>
          <a:p>
            <a:r>
              <a:rPr lang="en-US" sz="1700" dirty="0"/>
              <a:t>  </a:t>
            </a:r>
          </a:p>
        </p:txBody>
      </p:sp>
    </p:spTree>
    <p:extLst>
      <p:ext uri="{BB962C8B-B14F-4D97-AF65-F5344CB8AC3E}">
        <p14:creationId xmlns:p14="http://schemas.microsoft.com/office/powerpoint/2010/main" val="3336483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33600" y="528935"/>
            <a:ext cx="44958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AGGREGATE VIEWS</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542" y="1219200"/>
            <a:ext cx="7641465" cy="4757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0547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28800" y="528935"/>
            <a:ext cx="5867400" cy="461665"/>
          </a:xfrm>
          <a:prstGeom prst="rect">
            <a:avLst/>
          </a:prstGeom>
          <a:noFill/>
        </p:spPr>
        <p:txBody>
          <a:bodyPr wrap="square" rtlCol="0">
            <a:spAutoFit/>
          </a:bodyPr>
          <a:lstStyle>
            <a:defPPr>
              <a:defRPr lang="en-US"/>
            </a:defPPr>
            <a:lvl1pPr algn="ctr">
              <a:defRPr sz="2400">
                <a:latin typeface="+mj-lt"/>
              </a:defRPr>
            </a:lvl1pPr>
          </a:lstStyle>
          <a:p>
            <a:r>
              <a:rPr lang="en-US" dirty="0" smtClean="0"/>
              <a:t>PROPERTIES OF AGGREGATE VIEWS</a:t>
            </a:r>
            <a:endParaRPr lang="en-US" dirty="0"/>
          </a:p>
        </p:txBody>
      </p:sp>
      <p:sp>
        <p:nvSpPr>
          <p:cNvPr id="3" name="Rectangle 2"/>
          <p:cNvSpPr/>
          <p:nvPr/>
        </p:nvSpPr>
        <p:spPr>
          <a:xfrm>
            <a:off x="762000" y="1447800"/>
            <a:ext cx="7924800" cy="3970318"/>
          </a:xfrm>
          <a:prstGeom prst="rect">
            <a:avLst/>
          </a:prstGeom>
        </p:spPr>
        <p:txBody>
          <a:bodyPr wrap="square">
            <a:spAutoFit/>
          </a:bodyPr>
          <a:lstStyle/>
          <a:p>
            <a:r>
              <a:rPr lang="en-US" b="1" dirty="0" smtClean="0"/>
              <a:t>Description</a:t>
            </a:r>
            <a:r>
              <a:rPr lang="en-US" dirty="0" smtClean="0"/>
              <a:t> Description </a:t>
            </a:r>
            <a:r>
              <a:rPr lang="en-US" dirty="0"/>
              <a:t>of aggregate view.</a:t>
            </a:r>
          </a:p>
          <a:p>
            <a:r>
              <a:rPr lang="en-US" dirty="0"/>
              <a:t>  </a:t>
            </a:r>
          </a:p>
          <a:p>
            <a:r>
              <a:rPr lang="en-US" b="1" dirty="0"/>
              <a:t>Select </a:t>
            </a:r>
            <a:r>
              <a:rPr lang="en-US" b="1" dirty="0" smtClean="0"/>
              <a:t>Table </a:t>
            </a:r>
            <a:r>
              <a:rPr lang="en-US" dirty="0" smtClean="0"/>
              <a:t>Name </a:t>
            </a:r>
            <a:r>
              <a:rPr lang="en-US" dirty="0"/>
              <a:t>of the table included in the aggregate view.</a:t>
            </a:r>
          </a:p>
          <a:p>
            <a:r>
              <a:rPr lang="en-US" dirty="0"/>
              <a:t>Provide Data Validation Option with information to create an aggregate view. Specify the tables that you want to include in the aggregate view.</a:t>
            </a:r>
          </a:p>
          <a:p>
            <a:r>
              <a:rPr lang="en-US" dirty="0"/>
              <a:t>  </a:t>
            </a:r>
          </a:p>
          <a:p>
            <a:r>
              <a:rPr lang="en-US" b="1" dirty="0" smtClean="0"/>
              <a:t>Connection</a:t>
            </a:r>
            <a:r>
              <a:rPr lang="en-US" dirty="0" smtClean="0"/>
              <a:t> PowerCenter </a:t>
            </a:r>
            <a:r>
              <a:rPr lang="en-US" dirty="0"/>
              <a:t>connection to the source tables, target tables, or views.</a:t>
            </a:r>
          </a:p>
          <a:p>
            <a:r>
              <a:rPr lang="en-US" dirty="0"/>
              <a:t>  </a:t>
            </a:r>
          </a:p>
          <a:p>
            <a:r>
              <a:rPr lang="en-US" b="1" dirty="0"/>
              <a:t>Group </a:t>
            </a:r>
            <a:r>
              <a:rPr lang="en-US" b="1" dirty="0" smtClean="0"/>
              <a:t>Name </a:t>
            </a:r>
            <a:r>
              <a:rPr lang="en-US" dirty="0" smtClean="0"/>
              <a:t>Name </a:t>
            </a:r>
            <a:r>
              <a:rPr lang="en-US" dirty="0"/>
              <a:t>of the group if you use an XML, a PowerExchange for IMS, COBOL, or VSAM data source.</a:t>
            </a:r>
          </a:p>
          <a:p>
            <a:r>
              <a:rPr lang="en-US" dirty="0"/>
              <a:t>  </a:t>
            </a:r>
          </a:p>
          <a:p>
            <a:r>
              <a:rPr lang="en-US" b="1" dirty="0"/>
              <a:t>WHERE </a:t>
            </a:r>
            <a:r>
              <a:rPr lang="en-US" b="1" dirty="0" smtClean="0"/>
              <a:t>Clause </a:t>
            </a:r>
            <a:r>
              <a:rPr lang="en-US" dirty="0" smtClean="0"/>
              <a:t>The </a:t>
            </a:r>
            <a:r>
              <a:rPr lang="en-US" dirty="0"/>
              <a:t>WHERE clause filters the records that are read from the data source. Enter a valid PowerCenter expression.</a:t>
            </a:r>
          </a:p>
          <a:p>
            <a:r>
              <a:rPr lang="en-US" dirty="0"/>
              <a:t>  </a:t>
            </a:r>
          </a:p>
        </p:txBody>
      </p:sp>
    </p:spTree>
    <p:extLst>
      <p:ext uri="{BB962C8B-B14F-4D97-AF65-F5344CB8AC3E}">
        <p14:creationId xmlns:p14="http://schemas.microsoft.com/office/powerpoint/2010/main" val="4074677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09600" y="1295400"/>
            <a:ext cx="7924800" cy="4539704"/>
          </a:xfrm>
          <a:prstGeom prst="rect">
            <a:avLst/>
          </a:prstGeom>
        </p:spPr>
        <p:txBody>
          <a:bodyPr wrap="square">
            <a:spAutoFit/>
          </a:bodyPr>
          <a:lstStyle/>
          <a:p>
            <a:r>
              <a:rPr lang="en-US" sz="1700" b="1" dirty="0"/>
              <a:t>Execute Where Clause in DB </a:t>
            </a:r>
            <a:r>
              <a:rPr lang="en-US" sz="1700" dirty="0"/>
              <a:t>Indicator that specifies that the data source must use the WHERE clause. If the data source is relational, Salesforce, SAP, or SAS, select </a:t>
            </a:r>
            <a:r>
              <a:rPr lang="en-US" sz="1700" b="1" dirty="0"/>
              <a:t>Execute Where Clause in DB </a:t>
            </a:r>
            <a:r>
              <a:rPr lang="en-US" sz="1700" dirty="0"/>
              <a:t>if you want the data source to process the WHERE clause.</a:t>
            </a:r>
          </a:p>
          <a:p>
            <a:r>
              <a:rPr lang="en-US" sz="1700" dirty="0"/>
              <a:t>If you do not select this option, the aggregate view filters the data before performing aggregations.</a:t>
            </a:r>
          </a:p>
          <a:p>
            <a:r>
              <a:rPr lang="en-US" sz="1700" dirty="0"/>
              <a:t>  </a:t>
            </a:r>
          </a:p>
          <a:p>
            <a:r>
              <a:rPr lang="en-US" sz="1700" b="1" dirty="0"/>
              <a:t>Optimization Level </a:t>
            </a:r>
            <a:r>
              <a:rPr lang="en-US" sz="1700" dirty="0"/>
              <a:t>The optimization level controls the test logic processed the data source. Select one of the following options:</a:t>
            </a:r>
          </a:p>
          <a:p>
            <a:r>
              <a:rPr lang="en-US" sz="1700" dirty="0"/>
              <a:t>-Default. Sorts the source data before performing aggregations.</a:t>
            </a:r>
          </a:p>
          <a:p>
            <a:r>
              <a:rPr lang="en-US" sz="1700" dirty="0"/>
              <a:t>-Already Sorted Input. Indicates that the records in the data source are already sorted. If the records in the data source are not sorted, tests might fail.</a:t>
            </a:r>
          </a:p>
          <a:p>
            <a:endParaRPr lang="en-US" sz="1700" dirty="0"/>
          </a:p>
          <a:p>
            <a:r>
              <a:rPr lang="en-US" sz="1700" dirty="0"/>
              <a:t>  </a:t>
            </a:r>
          </a:p>
          <a:p>
            <a:r>
              <a:rPr lang="en-US" sz="1700" b="1" dirty="0"/>
              <a:t>Columns</a:t>
            </a:r>
            <a:r>
              <a:rPr lang="en-US" sz="1700" dirty="0"/>
              <a:t> The columns that you want to include in the aggregate view. Data Validation Option imports all tables that you select. You can create, edit, delete, and rearrange columns.</a:t>
            </a:r>
          </a:p>
          <a:p>
            <a:r>
              <a:rPr lang="en-US" sz="1700" dirty="0"/>
              <a:t>  </a:t>
            </a:r>
          </a:p>
        </p:txBody>
      </p:sp>
    </p:spTree>
    <p:extLst>
      <p:ext uri="{BB962C8B-B14F-4D97-AF65-F5344CB8AC3E}">
        <p14:creationId xmlns:p14="http://schemas.microsoft.com/office/powerpoint/2010/main" val="4258254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3400" y="1288651"/>
            <a:ext cx="807720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 Validation Option uses PowerCenter connections to connect to a PowerCenter repository, and it imports source and target definitions from </a:t>
            </a:r>
            <a:r>
              <a:rPr lang="en-US" sz="2000" dirty="0" smtClean="0"/>
              <a:t>it.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DVO uses </a:t>
            </a:r>
            <a:r>
              <a:rPr lang="en-US" sz="2000" dirty="0"/>
              <a:t>the data processing capabilities of PowerCenter to run </a:t>
            </a:r>
            <a:r>
              <a:rPr lang="en-US" sz="2000" dirty="0" smtClean="0"/>
              <a:t>tests.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When a test runs, Data Validation Option communicates with PowerCenter through an API to create and run mappings, sessions, and workflows.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After the test runs, PowerCenter stores the results in the Data Validation Option repository.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Data Validation Option Client displays the results</a:t>
            </a:r>
            <a:r>
              <a:rPr lang="en-US" sz="2000" dirty="0" smtClean="0"/>
              <a:t>.</a:t>
            </a:r>
          </a:p>
          <a:p>
            <a:r>
              <a:rPr lang="en-US" sz="2000" dirty="0" smtClean="0"/>
              <a:t> </a:t>
            </a: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700843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1295400"/>
            <a:ext cx="6096000" cy="3962400"/>
          </a:xfrm>
          <a:prstGeom prst="rect">
            <a:avLst/>
          </a:prstGeom>
        </p:spPr>
      </p:pic>
    </p:spTree>
    <p:extLst>
      <p:ext uri="{BB962C8B-B14F-4D97-AF65-F5344CB8AC3E}">
        <p14:creationId xmlns:p14="http://schemas.microsoft.com/office/powerpoint/2010/main" val="877799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95600" y="457200"/>
            <a:ext cx="3276600" cy="523220"/>
          </a:xfrm>
          <a:prstGeom prst="rect">
            <a:avLst/>
          </a:prstGeom>
          <a:noFill/>
        </p:spPr>
        <p:txBody>
          <a:bodyPr wrap="square" rtlCol="0">
            <a:spAutoFit/>
          </a:bodyPr>
          <a:lstStyle>
            <a:defPPr>
              <a:defRPr lang="en-US"/>
            </a:defPPr>
            <a:lvl1pPr algn="ctr">
              <a:defRPr sz="2800">
                <a:latin typeface="+mj-lt"/>
              </a:defRPr>
            </a:lvl1pPr>
          </a:lstStyle>
          <a:p>
            <a:r>
              <a:rPr lang="en-US" dirty="0"/>
              <a:t>TABLE PAIRS</a:t>
            </a:r>
          </a:p>
        </p:txBody>
      </p:sp>
      <p:sp>
        <p:nvSpPr>
          <p:cNvPr id="6" name="TextBox 5"/>
          <p:cNvSpPr txBox="1"/>
          <p:nvPr/>
        </p:nvSpPr>
        <p:spPr>
          <a:xfrm>
            <a:off x="533400" y="1447800"/>
            <a:ext cx="80772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A table pair is a pair of tables on which </a:t>
            </a:r>
            <a:r>
              <a:rPr lang="en-US" sz="2000" dirty="0" smtClean="0"/>
              <a:t>we can create and run data validation tests.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Each table in the table pair must be a PowerCenter source or target, join view, lookup view, or SQL view</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Single table </a:t>
            </a:r>
            <a:r>
              <a:rPr lang="en-US" sz="2000" dirty="0"/>
              <a:t>pair or </a:t>
            </a:r>
            <a:r>
              <a:rPr lang="en-US" sz="2000" dirty="0" smtClean="0"/>
              <a:t>Multiple </a:t>
            </a:r>
            <a:r>
              <a:rPr lang="en-US" sz="2000" dirty="0"/>
              <a:t>table </a:t>
            </a:r>
            <a:r>
              <a:rPr lang="en-US" sz="2000" dirty="0" smtClean="0"/>
              <a:t>pairs can be generated.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When </a:t>
            </a:r>
            <a:r>
              <a:rPr lang="en-US" sz="2000" dirty="0" smtClean="0"/>
              <a:t>we create </a:t>
            </a:r>
            <a:r>
              <a:rPr lang="en-US" sz="2000" dirty="0"/>
              <a:t>a table pair, </a:t>
            </a:r>
            <a:r>
              <a:rPr lang="en-US" sz="2000" dirty="0" smtClean="0"/>
              <a:t>Table </a:t>
            </a:r>
            <a:r>
              <a:rPr lang="en-US" sz="2000" dirty="0"/>
              <a:t>A and Table </a:t>
            </a:r>
            <a:r>
              <a:rPr lang="en-US" sz="2000" dirty="0" smtClean="0"/>
              <a:t>B should be specified.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Data </a:t>
            </a:r>
            <a:r>
              <a:rPr lang="en-US" sz="2000" dirty="0"/>
              <a:t>Validation Option considers Table A as the master table and Table B as the detail table. </a:t>
            </a:r>
            <a:endParaRPr lang="en-US" sz="2000" dirty="0" smtClean="0"/>
          </a:p>
        </p:txBody>
      </p:sp>
    </p:spTree>
    <p:extLst>
      <p:ext uri="{BB962C8B-B14F-4D97-AF65-F5344CB8AC3E}">
        <p14:creationId xmlns:p14="http://schemas.microsoft.com/office/powerpoint/2010/main" val="2073355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62200" y="457200"/>
            <a:ext cx="4572000" cy="523220"/>
          </a:xfrm>
          <a:prstGeom prst="rect">
            <a:avLst/>
          </a:prstGeom>
          <a:noFill/>
        </p:spPr>
        <p:txBody>
          <a:bodyPr wrap="square" rtlCol="0">
            <a:spAutoFit/>
          </a:bodyPr>
          <a:lstStyle>
            <a:defPPr>
              <a:defRPr lang="en-US"/>
            </a:defPPr>
            <a:lvl1pPr algn="ctr">
              <a:defRPr sz="2800">
                <a:latin typeface="+mj-lt"/>
              </a:defRPr>
            </a:lvl1pPr>
          </a:lstStyle>
          <a:p>
            <a:r>
              <a:rPr lang="en-US" dirty="0"/>
              <a:t>ADDING A TABLE PAIR</a:t>
            </a:r>
          </a:p>
        </p:txBody>
      </p:sp>
      <p:sp>
        <p:nvSpPr>
          <p:cNvPr id="7" name="TextBox 6"/>
          <p:cNvSpPr txBox="1"/>
          <p:nvPr/>
        </p:nvSpPr>
        <p:spPr>
          <a:xfrm>
            <a:off x="609600" y="1275637"/>
            <a:ext cx="8001000" cy="4801314"/>
          </a:xfrm>
          <a:prstGeom prst="rect">
            <a:avLst/>
          </a:prstGeom>
          <a:noFill/>
        </p:spPr>
        <p:txBody>
          <a:bodyPr wrap="square" rtlCol="0">
            <a:spAutoFit/>
          </a:bodyPr>
          <a:lstStyle/>
          <a:p>
            <a:pPr>
              <a:lnSpc>
                <a:spcPct val="250000"/>
              </a:lnSpc>
            </a:pPr>
            <a:r>
              <a:rPr lang="en-US" dirty="0" smtClean="0"/>
              <a:t>Table pair can be created from </a:t>
            </a:r>
            <a:r>
              <a:rPr lang="en-US" dirty="0"/>
              <a:t>the file menu or from the shortcut in the menu bar.</a:t>
            </a:r>
          </a:p>
          <a:p>
            <a:pPr>
              <a:lnSpc>
                <a:spcPct val="250000"/>
              </a:lnSpc>
            </a:pPr>
            <a:r>
              <a:rPr lang="en-US" dirty="0" smtClean="0"/>
              <a:t>1. Select </a:t>
            </a:r>
            <a:r>
              <a:rPr lang="en-US" dirty="0"/>
              <a:t>the folder to which you want to add the table pair. </a:t>
            </a:r>
          </a:p>
          <a:p>
            <a:pPr>
              <a:lnSpc>
                <a:spcPct val="250000"/>
              </a:lnSpc>
            </a:pPr>
            <a:r>
              <a:rPr lang="en-US" dirty="0" smtClean="0"/>
              <a:t>2. Right-click </a:t>
            </a:r>
            <a:r>
              <a:rPr lang="en-US" dirty="0"/>
              <a:t>the folder and select </a:t>
            </a:r>
            <a:r>
              <a:rPr lang="en-US" b="1" dirty="0"/>
              <a:t>Add Table Pair</a:t>
            </a:r>
            <a:r>
              <a:rPr lang="en-US" dirty="0"/>
              <a:t>. </a:t>
            </a:r>
            <a:r>
              <a:rPr lang="en-US" dirty="0" smtClean="0"/>
              <a:t>The </a:t>
            </a:r>
            <a:r>
              <a:rPr lang="en-US" b="1" dirty="0"/>
              <a:t>Table Pair Editor </a:t>
            </a:r>
            <a:r>
              <a:rPr lang="en-US" dirty="0"/>
              <a:t>window appears.</a:t>
            </a:r>
          </a:p>
          <a:p>
            <a:pPr>
              <a:lnSpc>
                <a:spcPct val="250000"/>
              </a:lnSpc>
            </a:pPr>
            <a:r>
              <a:rPr lang="en-US" dirty="0" smtClean="0"/>
              <a:t>3. On </a:t>
            </a:r>
            <a:r>
              <a:rPr lang="en-US" dirty="0"/>
              <a:t>the </a:t>
            </a:r>
            <a:r>
              <a:rPr lang="en-US" b="1" dirty="0"/>
              <a:t>Basic </a:t>
            </a:r>
            <a:r>
              <a:rPr lang="en-US" dirty="0"/>
              <a:t>tab, enter the basic properties of the table pair. </a:t>
            </a:r>
          </a:p>
          <a:p>
            <a:pPr>
              <a:lnSpc>
                <a:spcPct val="250000"/>
              </a:lnSpc>
            </a:pPr>
            <a:r>
              <a:rPr lang="en-US" dirty="0"/>
              <a:t>The following figure shows the </a:t>
            </a:r>
            <a:r>
              <a:rPr lang="en-US" b="1" dirty="0"/>
              <a:t>Basic </a:t>
            </a:r>
            <a:r>
              <a:rPr lang="en-US" dirty="0"/>
              <a:t>tab for a relational connection: </a:t>
            </a:r>
          </a:p>
          <a:p>
            <a:pPr>
              <a:lnSpc>
                <a:spcPct val="200000"/>
              </a:lnSpc>
            </a:pPr>
            <a:endParaRPr lang="en-US" dirty="0"/>
          </a:p>
        </p:txBody>
      </p:sp>
    </p:spTree>
    <p:extLst>
      <p:ext uri="{BB962C8B-B14F-4D97-AF65-F5344CB8AC3E}">
        <p14:creationId xmlns:p14="http://schemas.microsoft.com/office/powerpoint/2010/main" val="250944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09600"/>
            <a:ext cx="69342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824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 y="1447800"/>
            <a:ext cx="7760208" cy="4939814"/>
          </a:xfrm>
          <a:prstGeom prst="rect">
            <a:avLst/>
          </a:prstGeom>
          <a:noFill/>
        </p:spPr>
        <p:txBody>
          <a:bodyPr wrap="square" rtlCol="0">
            <a:spAutoFit/>
          </a:bodyPr>
          <a:lstStyle>
            <a:defPPr>
              <a:defRPr lang="en-US"/>
            </a:defPPr>
            <a:lvl1pPr>
              <a:lnSpc>
                <a:spcPct val="250000"/>
              </a:lnSpc>
            </a:lvl1pPr>
          </a:lstStyle>
          <a:p>
            <a:r>
              <a:rPr lang="en-US" dirty="0" smtClean="0"/>
              <a:t>4. Enter </a:t>
            </a:r>
            <a:r>
              <a:rPr lang="en-US" dirty="0"/>
              <a:t>values for the basic properties on the </a:t>
            </a:r>
            <a:r>
              <a:rPr lang="en-US" b="1" dirty="0"/>
              <a:t>Basic</a:t>
            </a:r>
            <a:r>
              <a:rPr lang="en-US" dirty="0"/>
              <a:t> tab. </a:t>
            </a:r>
          </a:p>
          <a:p>
            <a:r>
              <a:rPr lang="en-US" dirty="0" smtClean="0"/>
              <a:t>5. Click </a:t>
            </a:r>
            <a:r>
              <a:rPr lang="en-US" b="1" dirty="0"/>
              <a:t>Edit</a:t>
            </a:r>
            <a:r>
              <a:rPr lang="en-US" dirty="0"/>
              <a:t> to configure the connection properties for a table. </a:t>
            </a:r>
          </a:p>
          <a:p>
            <a:r>
              <a:rPr lang="en-US" dirty="0" smtClean="0"/>
              <a:t>6. If </a:t>
            </a:r>
            <a:r>
              <a:rPr lang="en-US" dirty="0"/>
              <a:t>you have the enterprise license, click the </a:t>
            </a:r>
            <a:r>
              <a:rPr lang="en-US" b="1" dirty="0"/>
              <a:t>Advanced</a:t>
            </a:r>
            <a:r>
              <a:rPr lang="en-US" dirty="0"/>
              <a:t> tab and enter values for the advanced properties. </a:t>
            </a:r>
            <a:endParaRPr lang="en-US" dirty="0" smtClean="0"/>
          </a:p>
          <a:p>
            <a:r>
              <a:rPr lang="en-US" dirty="0" smtClean="0"/>
              <a:t>7. Click </a:t>
            </a:r>
            <a:r>
              <a:rPr lang="en-US" b="1" dirty="0"/>
              <a:t>Save </a:t>
            </a:r>
            <a:r>
              <a:rPr lang="en-US" dirty="0"/>
              <a:t>to save the table pair. </a:t>
            </a:r>
          </a:p>
          <a:p>
            <a:endParaRPr lang="en-US" dirty="0"/>
          </a:p>
          <a:p>
            <a:endParaRPr lang="en-US" dirty="0"/>
          </a:p>
        </p:txBody>
      </p:sp>
    </p:spTree>
    <p:extLst>
      <p:ext uri="{BB962C8B-B14F-4D97-AF65-F5344CB8AC3E}">
        <p14:creationId xmlns:p14="http://schemas.microsoft.com/office/powerpoint/2010/main" val="3041587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044047"/>
            <a:ext cx="2286000" cy="389370"/>
          </a:xfrm>
        </p:spPr>
        <p:txBody>
          <a:bodyPr/>
          <a:lstStyle/>
          <a:p>
            <a:fld id="{8611F6A0-E9AE-40CD-A3EF-4C4547C57B00}" type="datetime4">
              <a:rPr lang="en-US" smtClean="0"/>
              <a:t>October 15, 2018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6044046"/>
            <a:ext cx="1816608" cy="38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076951"/>
            <a:ext cx="2641600" cy="400050"/>
          </a:xfrm>
          <a:prstGeom prst="rect">
            <a:avLst/>
          </a:prstGeom>
        </p:spPr>
      </p:pic>
      <p:cxnSp>
        <p:nvCxnSpPr>
          <p:cNvPr id="9" name="Straight Connector 8"/>
          <p:cNvCxnSpPr/>
          <p:nvPr/>
        </p:nvCxnSpPr>
        <p:spPr>
          <a:xfrm>
            <a:off x="381000" y="990600"/>
            <a:ext cx="8458200" cy="0"/>
          </a:xfrm>
          <a:prstGeom prst="line">
            <a:avLst/>
          </a:prstGeom>
          <a:ln w="317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457200"/>
            <a:ext cx="4495800" cy="523220"/>
          </a:xfrm>
          <a:prstGeom prst="rect">
            <a:avLst/>
          </a:prstGeom>
          <a:noFill/>
        </p:spPr>
        <p:txBody>
          <a:bodyPr wrap="square" rtlCol="0">
            <a:spAutoFit/>
          </a:bodyPr>
          <a:lstStyle>
            <a:defPPr>
              <a:defRPr lang="en-US"/>
            </a:defPPr>
            <a:lvl1pPr algn="ctr">
              <a:defRPr sz="2800">
                <a:latin typeface="+mj-lt"/>
              </a:defRPr>
            </a:lvl1pPr>
          </a:lstStyle>
          <a:p>
            <a:r>
              <a:rPr lang="en-US" dirty="0"/>
              <a:t>PROPERTIES OF TABLE PAIR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143000"/>
            <a:ext cx="6858000" cy="4725684"/>
          </a:xfrm>
          <a:prstGeom prst="rect">
            <a:avLst/>
          </a:prstGeom>
        </p:spPr>
      </p:pic>
    </p:spTree>
    <p:extLst>
      <p:ext uri="{BB962C8B-B14F-4D97-AF65-F5344CB8AC3E}">
        <p14:creationId xmlns:p14="http://schemas.microsoft.com/office/powerpoint/2010/main" val="10956157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3889</TotalTime>
  <Words>1624</Words>
  <Application>Microsoft Office PowerPoint</Application>
  <PresentationFormat>On-screen Show (4:3)</PresentationFormat>
  <Paragraphs>253</Paragraphs>
  <Slides>40</Slides>
  <Notes>1</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Priyadharshini Ganesan</dc:creator>
  <cp:lastModifiedBy>Rajasekhar Boppasamudram</cp:lastModifiedBy>
  <cp:revision>67</cp:revision>
  <dcterms:created xsi:type="dcterms:W3CDTF">2016-09-26T10:10:00Z</dcterms:created>
  <dcterms:modified xsi:type="dcterms:W3CDTF">2018-10-15T08:24:37Z</dcterms:modified>
</cp:coreProperties>
</file>