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8"/>
  </p:notesMasterIdLst>
  <p:sldIdLst>
    <p:sldId id="282" r:id="rId3"/>
    <p:sldId id="326" r:id="rId4"/>
    <p:sldId id="257" r:id="rId5"/>
    <p:sldId id="291" r:id="rId6"/>
    <p:sldId id="32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3" autoAdjust="0"/>
    <p:restoredTop sz="94660"/>
  </p:normalViewPr>
  <p:slideViewPr>
    <p:cSldViewPr>
      <p:cViewPr>
        <p:scale>
          <a:sx n="90" d="100"/>
          <a:sy n="90" d="100"/>
        </p:scale>
        <p:origin x="-10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8AE8-A090-4877-A737-A78AD0F86168}" type="datetimeFigureOut">
              <a:rPr lang="en-US" smtClean="0"/>
              <a:pPr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0D7C-A7A1-425C-9FFE-DAFB6560E8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4DC0C3-6BC5-4FC8-A3BE-364EBC7F024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C622D-F1A2-4658-ABFC-E2C4701EBC64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5DE12-B50D-4ECF-AE3F-8CDAC7588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8197-ACA6-4F5A-A6E0-E4FD8927550B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762CA-9C77-4661-8373-DB0C0B16EB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89D25-CDA7-4987-A572-A68F3185BBF9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7BF08-A458-45B9-9D88-E0C6448071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05559-67FC-4B86-8512-1C342B9D87D1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05045-0E20-4E29-BB2F-CB9A6509B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pic>
        <p:nvPicPr>
          <p:cNvPr id="6" name="Picture 7" descr="bark-side.png"/>
          <p:cNvPicPr>
            <a:picLocks noChangeAspect="1"/>
          </p:cNvPicPr>
          <p:nvPr userDrawn="1"/>
        </p:nvPicPr>
        <p:blipFill>
          <a:blip r:embed="rId2" cstate="print"/>
          <a:srcRect l="42368" t="28241" r="39297" b="25987"/>
          <a:stretch>
            <a:fillRect/>
          </a:stretch>
        </p:blipFill>
        <p:spPr bwMode="auto">
          <a:xfrm>
            <a:off x="-9525" y="-9525"/>
            <a:ext cx="106045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650" y="265113"/>
            <a:ext cx="14509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0"/>
          <p:cNvCxnSpPr/>
          <p:nvPr userDrawn="1"/>
        </p:nvCxnSpPr>
        <p:spPr>
          <a:xfrm>
            <a:off x="1758950" y="4627563"/>
            <a:ext cx="55784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1672070" y="4702742"/>
            <a:ext cx="5670562" cy="546679"/>
          </a:xfrm>
        </p:spPr>
        <p:txBody>
          <a:bodyPr tIns="36000" bIns="36000">
            <a:sp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150000"/>
              </a:lnSpc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70" y="3000836"/>
            <a:ext cx="5652089" cy="114300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70" y="1687056"/>
            <a:ext cx="5652089" cy="1285884"/>
          </a:xfrm>
        </p:spPr>
        <p:txBody>
          <a:bodyPr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3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6" name="Picture 7" descr="bark-side.png"/>
          <p:cNvPicPr>
            <a:picLocks noChangeAspect="1"/>
          </p:cNvPicPr>
          <p:nvPr userDrawn="1"/>
        </p:nvPicPr>
        <p:blipFill>
          <a:blip r:embed="rId2" cstate="print"/>
          <a:srcRect l="42368" t="28241" r="39297" b="25987"/>
          <a:stretch>
            <a:fillRect/>
          </a:stretch>
        </p:blipFill>
        <p:spPr bwMode="auto">
          <a:xfrm>
            <a:off x="-9525" y="-9525"/>
            <a:ext cx="106045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9650" y="265113"/>
            <a:ext cx="14509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10"/>
          <p:cNvCxnSpPr/>
          <p:nvPr userDrawn="1"/>
        </p:nvCxnSpPr>
        <p:spPr>
          <a:xfrm>
            <a:off x="1758950" y="4627563"/>
            <a:ext cx="557847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1672070" y="4702742"/>
            <a:ext cx="5670562" cy="546679"/>
          </a:xfrm>
        </p:spPr>
        <p:txBody>
          <a:bodyPr tIns="36000" bIns="36000">
            <a:sp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lnSpc>
                <a:spcPct val="150000"/>
              </a:lnSpc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70" y="3000836"/>
            <a:ext cx="5652089" cy="114300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70" y="1687056"/>
            <a:ext cx="5652089" cy="1285884"/>
          </a:xfrm>
        </p:spPr>
        <p:txBody>
          <a:bodyPr/>
          <a:lstStyle>
            <a:lvl1pPr>
              <a:lnSpc>
                <a:spcPts val="42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201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6715172" cy="831832"/>
          </a:xfrm>
        </p:spPr>
        <p:txBody>
          <a:bodyPr/>
          <a:lstStyle>
            <a:lvl1pPr>
              <a:lnSpc>
                <a:spcPts val="28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058828" cy="5072098"/>
          </a:xfrm>
        </p:spPr>
        <p:txBody>
          <a:bodyPr/>
          <a:lstStyle>
            <a:lvl1pPr marL="228600" indent="-228600">
              <a:buClr>
                <a:schemeClr val="accent3"/>
              </a:buClr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630238" indent="-182563">
              <a:buClr>
                <a:schemeClr val="accent3"/>
              </a:buClr>
              <a:defRPr sz="1800"/>
            </a:lvl2pPr>
            <a:lvl3pPr marL="969963" indent="-160338">
              <a:buClr>
                <a:schemeClr val="accent3"/>
              </a:buClr>
              <a:defRPr sz="1600"/>
            </a:lvl3pPr>
            <a:lvl4pPr marL="1316038" indent="-153988">
              <a:buClr>
                <a:schemeClr val="accent3"/>
              </a:buClr>
              <a:defRPr sz="1400"/>
            </a:lvl4pPr>
            <a:lvl5pPr marL="1655763" indent="-131763">
              <a:buClr>
                <a:schemeClr val="accent3"/>
              </a:buCl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51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48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7995B-251B-4732-BEA9-AC78C2B481CB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F4152-4AB0-4B6F-B569-480F1054C6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CE10A-808A-4CE8-A05D-17AB34F7EA66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26AB0-606E-4131-BE63-6ED252DD2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821D7-76CF-4ED0-AC41-3231EBC74697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7B9D4-D29C-42DC-92E6-5D4BD8A2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5444D-C332-4B16-B42A-08D32EC51CFF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A6810-2ECD-4117-8773-30DBD85F5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68366-7075-43DA-B98E-27B6B44D1686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902BF-14CA-427B-9E7C-2AEDEDFE32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3CEC-6056-44CA-B192-54ECCA4D4A52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D178A-60B5-4F62-9ED6-7074FEF54A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9138D-F24A-4378-9EBC-821D179777BE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E791D-5AE7-43F6-8132-0A8D75AE6F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41758-A1BD-4CE7-B35C-3C0C6BF31F0E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34C0-1B38-4B4C-B2A2-53D722181D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EA8C49B-034C-4D2F-ACC7-1B21615F4568}" type="datetimeFigureOut">
              <a:rPr lang="en-US"/>
              <a:pPr>
                <a:defRPr/>
              </a:pPr>
              <a:t>10/15/2018</a:t>
            </a:fld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70E6950-5EDF-4AD2-B2CB-0EF660A15B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IGATE Internal</a:t>
            </a:r>
            <a:endParaRPr lang="en-US" dirty="0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5750" y="142875"/>
            <a:ext cx="6858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1463" y="1214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pic>
        <p:nvPicPr>
          <p:cNvPr id="1028" name="Picture 6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9650" y="265113"/>
            <a:ext cx="14509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7" descr="bark-down.png"/>
          <p:cNvPicPr>
            <a:picLocks noChangeAspect="1"/>
          </p:cNvPicPr>
          <p:nvPr/>
        </p:nvPicPr>
        <p:blipFill>
          <a:blip r:embed="rId6" cstate="print"/>
          <a:srcRect l="24110" t="1479" r="23412" b="7716"/>
          <a:stretch>
            <a:fillRect/>
          </a:stretch>
        </p:blipFill>
        <p:spPr bwMode="auto">
          <a:xfrm>
            <a:off x="8518525" y="4795838"/>
            <a:ext cx="6254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79525" y="6627813"/>
            <a:ext cx="14922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Proprietary and Confidential</a:t>
            </a:r>
            <a:r>
              <a:rPr lang="en-US" altLang="ja-JP" sz="800" b="1" i="1" dirty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20"/>
          <p:cNvSpPr txBox="1">
            <a:spLocks noChangeArrowheads="1"/>
          </p:cNvSpPr>
          <p:nvPr/>
        </p:nvSpPr>
        <p:spPr>
          <a:xfrm>
            <a:off x="285750" y="6621463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4B1AA2-1421-4123-B46B-C773544C4A12}" type="datetime4">
              <a:rPr lang="en-US" sz="800">
                <a:solidFill>
                  <a:srgbClr val="1F497D"/>
                </a:solidFill>
                <a:latin typeface="Arial" pitchFamily="34" charset="0"/>
                <a:ea typeface="MS PGothic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October 15, 2018</a:t>
            </a:fld>
            <a:endParaRPr lang="en-US" sz="800" dirty="0">
              <a:solidFill>
                <a:srgbClr val="1F497D"/>
              </a:solidFill>
              <a:latin typeface="Arial" pitchFamily="34" charset="0"/>
              <a:ea typeface="MS PGothic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gray">
          <a:xfrm>
            <a:off x="8215313" y="6673850"/>
            <a:ext cx="250825" cy="12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9C1E2CE3-1247-470D-96FF-7D0C11A950EA}" type="slidenum">
              <a:rPr lang="en-US" sz="80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 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63538" y="6619875"/>
            <a:ext cx="8047037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071563" y="6708775"/>
            <a:ext cx="17145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3538" y="989013"/>
            <a:ext cx="8426450" cy="0"/>
          </a:xfrm>
          <a:prstGeom prst="line">
            <a:avLst/>
          </a:prstGeom>
          <a:ln w="63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1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400" kern="1200">
          <a:solidFill>
            <a:srgbClr val="993300"/>
          </a:solidFill>
          <a:latin typeface="Arial" pitchFamily="34" charset="0"/>
          <a:ea typeface="+mn-ea"/>
          <a:cs typeface="Arial" pitchFamily="34" charset="0"/>
        </a:defRPr>
      </a:lvl1pPr>
      <a:lvl2pPr marL="742950" indent="-29527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22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2pPr>
      <a:lvl3pPr marL="1076325" indent="-2667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3pPr>
      <a:lvl4pPr marL="1438275" indent="-27622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4pPr>
      <a:lvl5pPr marL="1790700" indent="-2667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1600" kern="1200">
          <a:solidFill>
            <a:srgbClr val="7F7F7F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1"/>
          <p:cNvSpPr txBox="1">
            <a:spLocks/>
          </p:cNvSpPr>
          <p:nvPr/>
        </p:nvSpPr>
        <p:spPr bwMode="auto">
          <a:xfrm>
            <a:off x="1524000" y="4114800"/>
            <a:ext cx="6024300" cy="115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800" b="1" kern="0" dirty="0" smtClean="0">
                <a:solidFill>
                  <a:srgbClr val="993300"/>
                </a:solidFill>
                <a:effectLst/>
                <a:latin typeface="Ge inspira"/>
                <a:ea typeface="ＭＳ Ｐゴシック" pitchFamily="34" charset="-128"/>
                <a:cs typeface="Arial" pitchFamily="34" charset="0"/>
              </a:rPr>
              <a:t>Data </a:t>
            </a:r>
            <a:r>
              <a:rPr lang="en-US" sz="2800" b="1" kern="0" dirty="0" smtClean="0">
                <a:solidFill>
                  <a:srgbClr val="993300"/>
                </a:solidFill>
                <a:effectLst/>
                <a:latin typeface="Ge inspira"/>
                <a:ea typeface="ＭＳ Ｐゴシック" pitchFamily="34" charset="-128"/>
                <a:cs typeface="Arial" pitchFamily="34" charset="0"/>
              </a:rPr>
              <a:t>Quality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11"/>
          <p:cNvSpPr txBox="1">
            <a:spLocks/>
          </p:cNvSpPr>
          <p:nvPr/>
        </p:nvSpPr>
        <p:spPr bwMode="auto">
          <a:xfrm>
            <a:off x="3091728" y="4700740"/>
            <a:ext cx="6024300" cy="114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24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sz="2800" b="1" kern="0" dirty="0">
                <a:solidFill>
                  <a:srgbClr val="993300"/>
                </a:solidFill>
                <a:effectLst/>
                <a:latin typeface="Ge inspira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2800" b="1" kern="0" dirty="0" smtClean="0">
                <a:solidFill>
                  <a:srgbClr val="993300"/>
                </a:solidFill>
                <a:effectLst/>
                <a:latin typeface="Ge inspira"/>
                <a:ea typeface="ＭＳ Ｐゴシック" pitchFamily="34" charset="-128"/>
                <a:cs typeface="Arial" pitchFamily="34" charset="0"/>
              </a:rPr>
              <a:t>                             - Rajasekhar</a:t>
            </a:r>
          </a:p>
        </p:txBody>
      </p:sp>
    </p:spTree>
    <p:extLst>
      <p:ext uri="{BB962C8B-B14F-4D97-AF65-F5344CB8AC3E}">
        <p14:creationId xmlns:p14="http://schemas.microsoft.com/office/powerpoint/2010/main" val="37242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602" y="265078"/>
            <a:ext cx="679658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286602" y="265113"/>
            <a:ext cx="66076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kern="0" dirty="0" smtClean="0">
                <a:solidFill>
                  <a:srgbClr val="993300"/>
                </a:solidFill>
                <a:latin typeface="Ge inspira"/>
                <a:ea typeface="ＭＳ Ｐゴシック" pitchFamily="34" charset="-128"/>
                <a:cs typeface="Arial" pitchFamily="34" charset="0"/>
              </a:rPr>
              <a:t>What is Data Quality</a:t>
            </a:r>
            <a:endParaRPr lang="en-US" sz="2800" b="1" kern="0" dirty="0">
              <a:solidFill>
                <a:srgbClr val="993300"/>
              </a:solidFill>
              <a:latin typeface="Ge inspira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672" y="1072488"/>
            <a:ext cx="8839200" cy="534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39531"/>
            <a:ext cx="8077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Data quality is a complex measure of data properties from various dimensions. It gives us a picture of the extent to which the data are appropriate for their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Main Dimensions of Data Quality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: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Completeness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Accuracy</a:t>
            </a: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Consistency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endParaRPr lang="en-US" sz="16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  <a:cs typeface="Arial" pitchFamily="34" charset="0"/>
              </a:rPr>
              <a:t>Conformity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GE Inspira" panose="020F0603030400020203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nline imag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61933"/>
            <a:ext cx="4333875" cy="324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6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152399" y="274638"/>
            <a:ext cx="5655439" cy="530352"/>
          </a:xfrm>
        </p:spPr>
        <p:txBody>
          <a:bodyPr wrap="square" anchor="t" anchorCtr="0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 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e inspira"/>
                <a:ea typeface="+mn-ea"/>
                <a:cs typeface="Arial" charset="0"/>
              </a:rPr>
              <a:t>Data Quality Process/Flow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Ge inspira"/>
              <a:ea typeface="+mn-ea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 descr="Image result"/>
          <p:cNvPicPr>
            <a:picLocks noGrp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2" y="1289566"/>
            <a:ext cx="25908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933700" y="1828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1500" y="1661487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Quality 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28733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Quality Process in Detail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31805" y="4013399"/>
            <a:ext cx="719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mage resul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75" y="2895600"/>
            <a:ext cx="5133975" cy="252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152400" y="274638"/>
            <a:ext cx="3657600" cy="530352"/>
          </a:xfrm>
        </p:spPr>
        <p:txBody>
          <a:bodyPr wrap="square" anchor="t" anchorCtr="0">
            <a:sp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  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Ge inspira"/>
              <a:ea typeface="+mn-ea"/>
              <a:cs typeface="Arial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Why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Data Profiling?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It is an process through which we can identify how accurate and consistent the data is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Through Data Profiling we can identity Nulls values, Unique values and patterns in an Source Data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Data Profiling </a:t>
            </a:r>
          </a:p>
          <a:p>
            <a:pPr marL="0" indent="0">
              <a:buNone/>
            </a:pP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E Inspira" panose="020F0603030400020203" pitchFamily="34" charset="0"/>
              </a:rPr>
              <a:t>Different types of Data Profiling.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E Inspira" panose="020F0603030400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 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                             1)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Auto Profile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GE Inspira" panose="020F0603030400020203" pitchFamily="34" charset="0"/>
              <a:cs typeface="Arial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GE Inspira" panose="020F0603030400020203" pitchFamily="34" charset="0"/>
              <a:cs typeface="Arial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     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                              2)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 Inspira" panose="020F0603030400020203" pitchFamily="34" charset="0"/>
                <a:cs typeface="Arial" charset="0"/>
              </a:rPr>
              <a:t>Referential Integrity Profile</a:t>
            </a:r>
            <a:endParaRPr lang="en-US" sz="1100" dirty="0" smtClean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GE Inspira" pitchFamily="34" charset="0"/>
                <a:cs typeface="Arial" charset="0"/>
              </a:rPr>
              <a:t>                                         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177800" indent="-177800" eaLnBrk="0" hangingPunct="0">
              <a:spcBef>
                <a:spcPct val="50000"/>
              </a:spcBef>
              <a:buClr>
                <a:srgbClr val="A11133"/>
              </a:buClr>
              <a:buSzPct val="100000"/>
              <a:buFontTx/>
              <a:buChar char="•"/>
              <a:defRPr/>
            </a:pPr>
            <a:endParaRPr lang="en-US" sz="1100" dirty="0">
              <a:solidFill>
                <a:schemeClr val="tx1"/>
              </a:solidFill>
              <a:latin typeface="GE Inspira" pitchFamily="34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259909"/>
            <a:ext cx="41910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   </a:t>
            </a:r>
            <a:r>
              <a:rPr lang="en-US" b="1" kern="0" dirty="0">
                <a:solidFill>
                  <a:srgbClr val="993300"/>
                </a:solidFill>
                <a:latin typeface="Ge inspira"/>
                <a:ea typeface="ＭＳ Ｐゴシック" pitchFamily="34" charset="-128"/>
              </a:rPr>
              <a:t>Data Profiling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7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0"/>
            <a:ext cx="2895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Inspira" panose="020F0603030400020203" pitchFamily="34" charset="0"/>
              </a:rPr>
              <a:t>Thank You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9" y="228600"/>
            <a:ext cx="3124200" cy="69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ntly_connect_with_Diane_May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7342</TotalTime>
  <Words>114</Words>
  <Application>Microsoft Office PowerPoint</Application>
  <PresentationFormat>On-screen Show (4:3)</PresentationFormat>
  <Paragraphs>44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Stream</vt:lpstr>
      <vt:lpstr>Montly_connect_with_Diane_May2012</vt:lpstr>
      <vt:lpstr>PowerPoint Presentation</vt:lpstr>
      <vt:lpstr>PowerPoint Presentation</vt:lpstr>
      <vt:lpstr>    Data Quality Process/Flow</vt:lpstr>
      <vt:lpstr>    </vt:lpstr>
      <vt:lpstr>PowerPoint Presentation</vt:lpstr>
    </vt:vector>
  </TitlesOfParts>
  <Company>Quintiles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Spotfire 3.3.1 Training</dc:title>
  <dc:creator>Quintiles</dc:creator>
  <cp:lastModifiedBy>Rajasekhar Boppasamudram</cp:lastModifiedBy>
  <cp:revision>379</cp:revision>
  <dcterms:created xsi:type="dcterms:W3CDTF">2012-01-02T17:05:12Z</dcterms:created>
  <dcterms:modified xsi:type="dcterms:W3CDTF">2018-10-15T08:40:22Z</dcterms:modified>
</cp:coreProperties>
</file>