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352" r:id="rId6"/>
    <p:sldId id="353" r:id="rId7"/>
    <p:sldId id="354" r:id="rId8"/>
    <p:sldId id="358" r:id="rId9"/>
    <p:sldId id="356" r:id="rId10"/>
    <p:sldId id="357" r:id="rId11"/>
    <p:sldId id="355" r:id="rId12"/>
    <p:sldId id="359" r:id="rId13"/>
    <p:sldId id="34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46C0A"/>
    <a:srgbClr val="0C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5B829-1552-45B1-BE5C-AFB4BAA2B3F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7834-C7BD-444A-A016-59194A124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45DB-B089-4FA0-A712-9FF14D540D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9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1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0D010-16E4-435A-8153-F2F6EEC32F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3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439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37573" y="1412293"/>
            <a:ext cx="6325880" cy="3374908"/>
          </a:xfrm>
          <a:prstGeom prst="rect">
            <a:avLst/>
          </a:prstGeom>
        </p:spPr>
        <p:txBody>
          <a:bodyPr vert="horz" anchor="b"/>
          <a:lstStyle>
            <a:lvl1pPr algn="l">
              <a:lnSpc>
                <a:spcPct val="80000"/>
              </a:lnSpc>
              <a:defRPr sz="4800" b="1">
                <a:solidFill>
                  <a:srgbClr val="042E60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27032" y="5052979"/>
            <a:ext cx="10448891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705" y="5226653"/>
            <a:ext cx="4293931" cy="371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33">
                <a:solidFill>
                  <a:srgbClr val="7F7F7F"/>
                </a:solidFill>
              </a:defRPr>
            </a:lvl1pPr>
            <a:lvl2pPr marL="609585" indent="0">
              <a:buNone/>
              <a:defRPr sz="1333"/>
            </a:lvl2pPr>
            <a:lvl3pPr marL="1219170" indent="0">
              <a:buNone/>
              <a:defRPr sz="1333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</a:lstStyle>
          <a:p>
            <a:pPr lvl="0"/>
            <a:r>
              <a:rPr lang="en-US"/>
              <a:t>Date Here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975544" y="5052979"/>
            <a:ext cx="0" cy="128403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7128AA-58C0-4002-965B-6B80B93F97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061" y="5318759"/>
            <a:ext cx="3308604" cy="9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1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 hasCustomPrompt="1"/>
          </p:nvPr>
        </p:nvSpPr>
        <p:spPr>
          <a:xfrm>
            <a:off x="190612" y="199907"/>
            <a:ext cx="10972800" cy="565236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2400" b="0" baseline="0">
                <a:solidFill>
                  <a:srgbClr val="0C2E65"/>
                </a:solidFill>
                <a:latin typeface="Rock Sans"/>
                <a:cs typeface="Rock Sans"/>
              </a:defRPr>
            </a:lvl1pPr>
          </a:lstStyle>
          <a:p>
            <a:r>
              <a:rPr lang="en-US"/>
              <a:t>Click To Add a Headline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3022"/>
            <a:ext cx="12196235" cy="372327"/>
            <a:chOff x="0" y="4802262"/>
            <a:chExt cx="9147176" cy="279245"/>
          </a:xfrm>
        </p:grpSpPr>
        <p:pic>
          <p:nvPicPr>
            <p:cNvPr id="15" name="Picture 14" descr="OTS-Violet-web.png"/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06" y="4875125"/>
              <a:ext cx="1004736" cy="206382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8609179" y="4803577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72034" y="4881676"/>
              <a:ext cx="1126750" cy="17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33" i="1" dirty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</a:rPr>
                <a:t>Privileged &amp; Confidential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4802262"/>
              <a:ext cx="9147176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07924" y="4802262"/>
              <a:ext cx="0" cy="14959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 userDrawn="1"/>
        </p:nvSpPr>
        <p:spPr>
          <a:xfrm>
            <a:off x="11673050" y="6485643"/>
            <a:ext cx="37702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A8EB68B3-3924-2A44-9608-A2B068F6ADC0}" type="slidenum">
              <a:rPr lang="en-US" sz="1067" b="1" smtClean="0">
                <a:solidFill>
                  <a:srgbClr val="595959"/>
                </a:solidFill>
                <a:latin typeface="Rock Sans"/>
                <a:cs typeface="Rock Sans"/>
              </a:rPr>
              <a:t>‹#›</a:t>
            </a:fld>
            <a:endParaRPr lang="en-US" sz="1067" b="1" dirty="0">
              <a:solidFill>
                <a:srgbClr val="595959"/>
              </a:solidFill>
              <a:latin typeface="Rock Sans"/>
              <a:cs typeface="Ro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83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D432-025C-4421-A392-D03EC0CDD467}" type="datetimeFigureOut">
              <a:rPr lang="en-US" smtClean="0"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Capgemini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1BD-5C24-428F-852D-85B5DA1603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73" y="1421529"/>
            <a:ext cx="10358015" cy="33749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dirty="0"/>
              <a:t>O&amp;T Dashboard</a:t>
            </a:r>
            <a:br>
              <a:rPr lang="en-US" sz="3200" b="0" dirty="0"/>
            </a:br>
            <a:r>
              <a:rPr lang="en-US" sz="4000" dirty="0"/>
              <a:t>Weekly Project Management Status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sz="2667" b="1" dirty="0"/>
              <a:t>Report Date: </a:t>
            </a:r>
            <a:r>
              <a:rPr lang="en-US" sz="2667" dirty="0"/>
              <a:t>May 6, 2019</a:t>
            </a:r>
          </a:p>
        </p:txBody>
      </p:sp>
    </p:spTree>
    <p:extLst>
      <p:ext uri="{BB962C8B-B14F-4D97-AF65-F5344CB8AC3E}">
        <p14:creationId xmlns:p14="http://schemas.microsoft.com/office/powerpoint/2010/main" val="241604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19475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Overall Resource Utilization ~ Week Ending 5/3/2019 -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A07105-D7A7-40C3-9E61-85F81186E423}"/>
              </a:ext>
            </a:extLst>
          </p:cNvPr>
          <p:cNvSpPr txBox="1"/>
          <p:nvPr/>
        </p:nvSpPr>
        <p:spPr>
          <a:xfrm>
            <a:off x="1802167" y="6410873"/>
            <a:ext cx="714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900" b="1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  <a:r>
              <a:rPr lang="en-US" sz="900" dirty="0">
                <a:solidFill>
                  <a:srgbClr val="0068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User Provisioning requests, ETL monitoring tasks, system testing and any O&amp;T related requests with other teams.</a:t>
            </a:r>
          </a:p>
        </p:txBody>
      </p:sp>
    </p:spTree>
    <p:extLst>
      <p:ext uri="{BB962C8B-B14F-4D97-AF65-F5344CB8AC3E}">
        <p14:creationId xmlns:p14="http://schemas.microsoft.com/office/powerpoint/2010/main" val="243389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4372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Resource Breakdown Hours (Tableau, ETL &amp; .NET) – Period Ending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481DF8-2573-481B-A17C-6C9CCC4F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45966"/>
              </p:ext>
            </p:extLst>
          </p:nvPr>
        </p:nvGraphicFramePr>
        <p:xfrm>
          <a:off x="302004" y="4306521"/>
          <a:ext cx="11568418" cy="1048930"/>
        </p:xfrm>
        <a:graphic>
          <a:graphicData uri="http://schemas.openxmlformats.org/drawingml/2006/table">
            <a:tbl>
              <a:tblPr/>
              <a:tblGrid>
                <a:gridCol w="20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90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7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.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04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NithyaKumar</a:t>
                      </a:r>
                      <a:r>
                        <a:rPr lang="en-US" sz="10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Rangan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.NET</a:t>
                      </a:r>
                      <a:r>
                        <a:rPr lang="en-US" sz="1000" b="0" i="0" u="none" strike="noStrike" baseline="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Support</a:t>
                      </a: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0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5091FE-BCEE-4A5E-AC7B-F2F71EEC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8719"/>
              </p:ext>
            </p:extLst>
          </p:nvPr>
        </p:nvGraphicFramePr>
        <p:xfrm>
          <a:off x="308939" y="1183463"/>
          <a:ext cx="11569383" cy="1290237"/>
        </p:xfrm>
        <a:graphic>
          <a:graphicData uri="http://schemas.openxmlformats.org/drawingml/2006/table">
            <a:tbl>
              <a:tblPr/>
              <a:tblGrid>
                <a:gridCol w="204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7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18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Tableau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99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Palguna Asapanna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Onsite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24.00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22">
                <a:tc>
                  <a:txBody>
                    <a:bodyPr/>
                    <a:lstStyle/>
                    <a:p>
                      <a:pPr marL="27432" algn="l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Karthick Arasilamani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Tableau Sr. Developer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kern="1200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Offshore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34.00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58.00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72.00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8.00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D67A81-B146-4D54-A81E-04C5FEC01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1454"/>
              </p:ext>
            </p:extLst>
          </p:nvPr>
        </p:nvGraphicFramePr>
        <p:xfrm>
          <a:off x="304800" y="2728428"/>
          <a:ext cx="11565622" cy="1527480"/>
        </p:xfrm>
        <a:graphic>
          <a:graphicData uri="http://schemas.openxmlformats.org/drawingml/2006/table">
            <a:tbl>
              <a:tblPr/>
              <a:tblGrid>
                <a:gridCol w="206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3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7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</a:rPr>
                        <a:t>ETL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67">
                <a:tc rowSpan="2">
                  <a:txBody>
                    <a:bodyPr/>
                    <a:lstStyle/>
                    <a:p>
                      <a:pPr marL="27432"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Hours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Actual 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Variance Hours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Planned vs.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O&amp;T Dashboard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/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Paulnaveen Selvakumar</a:t>
                      </a:r>
                      <a:endParaRPr 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&amp;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Onsite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58866"/>
                  </a:ext>
                </a:extLst>
              </a:tr>
              <a:tr h="199584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Rajasekhar Boppasamudram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Development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367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Aswin Madhavan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ETL Support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Offshore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40.00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188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36609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376092"/>
                          </a:solidFill>
                          <a:effectLst/>
                          <a:latin typeface="Arial" panose="020B0604020202020204" pitchFamily="34" charset="0"/>
                        </a:rPr>
                        <a:t>120.00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93.50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/>
                        </a:rPr>
                        <a:t>104.00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36609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73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6056"/>
              </p:ext>
            </p:extLst>
          </p:nvPr>
        </p:nvGraphicFramePr>
        <p:xfrm>
          <a:off x="254685" y="3304157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Thank You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49C6E97-DD49-4C04-858E-83DD11D8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92303"/>
              </p:ext>
            </p:extLst>
          </p:nvPr>
        </p:nvGraphicFramePr>
        <p:xfrm>
          <a:off x="276837" y="706420"/>
          <a:ext cx="11593585" cy="5595087"/>
        </p:xfrm>
        <a:graphic>
          <a:graphicData uri="http://schemas.openxmlformats.org/drawingml/2006/table">
            <a:tbl>
              <a:tblPr/>
              <a:tblGrid>
                <a:gridCol w="1159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 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Accomplishments –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 (20190503)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enhancements to Conference Room &amp; Video Conference scripts to handle data rejections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ENHC0038188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Ticket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Incidents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multiple STORM Attendance data load failures due to Informatica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INC2351812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INC2352140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INC2356463,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INC2356809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 from 4/27/19 through 5/3/19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Space Planning data load failure due to missing source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INC2350510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- 4/29/19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Handled STORM Pacing dimension load failure due to network connectivity issue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INC2355790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- 5/2/19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Tickets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1" i="0" u="sng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Operational Tasks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 production support activities for April 2019 -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RITM1685980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- 4/30/19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data rejections for Black Car Services Mosaic file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RITM1720477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- 5/1/19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Coordinated to fix NDI contractor mapping issue with EDM team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RITM1615492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Analyzed rejected record for T&amp;E Posted Expense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RITM1728115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- 5/2/19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Manually processed missing Space planning files - </a:t>
                      </a:r>
                      <a:r>
                        <a:rPr kumimoji="0" lang="en-US" sz="1200" b="0" i="0" u="sng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RITM1713356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- 5/3/19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8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Tickets closed</a:t>
                      </a: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82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22182"/>
              </p:ext>
            </p:extLst>
          </p:nvPr>
        </p:nvGraphicFramePr>
        <p:xfrm>
          <a:off x="307951" y="1190977"/>
          <a:ext cx="11570371" cy="5079194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2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3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Black Car failed due to incorrect alpine source 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INC2356672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05281"/>
                  </a:ext>
                </a:extLst>
              </a:tr>
              <a:tr h="33159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Process STORM Fiscal Date mapping file in 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RITM1703319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051988"/>
                  </a:ext>
                </a:extLst>
              </a:tr>
              <a:tr h="44212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on duplicate bookings in Conference Rooms dashboard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RITM1673228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Badge Swipe Refresh of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RITM1727945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99546"/>
                  </a:ext>
                </a:extLst>
              </a:tr>
              <a:tr h="47227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Analysis to correct the user count mismatch in the Data Security 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Data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RITM1681826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Outage map SOP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81300"/>
                  </a:ext>
                </a:extLst>
              </a:tr>
              <a:tr h="42678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Access Request for Centerstone data in TD to Jenn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RITM1723162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401024"/>
                  </a:ext>
                </a:extLst>
              </a:tr>
              <a:tr h="31047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Add new field for STORM Facility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327288"/>
                  </a:ext>
                </a:extLst>
              </a:tr>
              <a:tr h="47859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Analyze to pull data for Keith Jackson and Joe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Crescitelli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Organizations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RITM1726694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92623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 new GMO Post Capacity Dashboard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2271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Teradata upgrade to v16.2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497554"/>
                  </a:ext>
                </a:extLst>
              </a:tr>
              <a:tr h="60290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on the Informatica connectivity issue for the STORM Attendance Tracker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RITM1653353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Informatica Admin Team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9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87096"/>
              </p:ext>
            </p:extLst>
          </p:nvPr>
        </p:nvGraphicFramePr>
        <p:xfrm>
          <a:off x="307951" y="1190972"/>
          <a:ext cx="11570371" cy="4987739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9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 activities on the Informatica upgrade to v10.2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RITM1715539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08758"/>
                  </a:ext>
                </a:extLst>
              </a:tr>
              <a:tr h="361741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Absorb hierarchy data for Ops dashboard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17947"/>
                  </a:ext>
                </a:extLst>
              </a:tr>
              <a:tr h="4622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Exploring options to save Absorb source files in UNIX 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RITM1724292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67390"/>
                  </a:ext>
                </a:extLst>
              </a:tr>
              <a:tr h="33159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Daily production support activities for May 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RITM1685980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05783"/>
                  </a:ext>
                </a:extLst>
              </a:tr>
              <a:tr h="35066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StudioPost - ScheduALL data integration into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</a:t>
                      </a:r>
                      <a:r>
                        <a:rPr lang="en-US" sz="900" b="0" i="0" u="none" strike="noStrike" baseline="0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 testing</a:t>
                      </a:r>
                      <a:endParaRPr lang="en-US" sz="9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14336"/>
                  </a:ext>
                </a:extLst>
              </a:tr>
              <a:tr h="32154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WorldApp (LRA / RRR) data  integration to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ENHC0037615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Development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728387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Internal - Scrum Meetings / Daily Status / Capgemini WSR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  <a:endParaRPr lang="en-US" sz="900" b="0" i="0" u="none" strike="noStrike" dirty="0">
                        <a:solidFill>
                          <a:srgbClr val="1F497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RITM1354226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it-IT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Veriato data integration to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Expense Reporting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UAT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315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Explore the options to automate the daily load status emails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RITM1489741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Raj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973349"/>
                  </a:ext>
                </a:extLst>
              </a:tr>
              <a:tr h="474324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Develop ServiceNow dashboard for daily status &amp; effort tracking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RITM1517523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11/15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61210"/>
                  </a:ext>
                </a:extLst>
              </a:tr>
              <a:tr h="38183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Collect </a:t>
                      </a:r>
                      <a:r>
                        <a:rPr lang="en-US" sz="900" b="0" i="0" u="none" strike="noStrike" kern="1200" dirty="0" err="1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Archibus</a:t>
                      </a:r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Data Warehouse requirements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RITM1620325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Estimation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2/11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001871"/>
                  </a:ext>
                </a:extLst>
              </a:tr>
              <a:tr h="398857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Data integration from the D3 system into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Global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RITM1558793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86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cs typeface="Arial" pitchFamily="34" charset="0"/>
                        </a:rPr>
                        <a:t>Key Ready to Serve (RTS) Activities - In Progress Items - ETL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062615-228C-4411-905E-437AFDE8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37597"/>
              </p:ext>
            </p:extLst>
          </p:nvPr>
        </p:nvGraphicFramePr>
        <p:xfrm>
          <a:off x="307951" y="1190972"/>
          <a:ext cx="11570371" cy="2295806"/>
        </p:xfrm>
        <a:graphic>
          <a:graphicData uri="http://schemas.openxmlformats.org/drawingml/2006/table">
            <a:tbl>
              <a:tblPr/>
              <a:tblGrid>
                <a:gridCol w="160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6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30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3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963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90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9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Headline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Ticket </a:t>
                      </a:r>
                      <a:b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Assigned To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</a:t>
                      </a:r>
                    </a:p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Current Owner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Next Step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Request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 Date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Duration (Business  Days)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Estimated Hours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Production Delayed Reason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16365C"/>
                          </a:solidFill>
                          <a:effectLst/>
                          <a:latin typeface="Arial" panose="020B0604020202020204" pitchFamily="34" charset="0"/>
                        </a:rPr>
                        <a:t>%   Complete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33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Performance tuning - STORM hourly 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ENHC0036604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ENH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Integration 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Aswin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12/31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0875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GTM Cycle Report - API Connectivity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RITM1703814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17947"/>
                  </a:ext>
                </a:extLst>
              </a:tr>
              <a:tr h="45217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Coordinate Media broker data integration with NDI using Teradata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RITM1682462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6739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Automate the Finance Allocations data process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RITM1718184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Requirement Gathering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4/24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14336"/>
                  </a:ext>
                </a:extLst>
              </a:tr>
              <a:tr h="331595">
                <a:tc>
                  <a:txBody>
                    <a:bodyPr/>
                    <a:lstStyle/>
                    <a:p>
                      <a:pPr marL="27432" algn="l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Build a new GMO Fulfillment dashboard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GMO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RITM1672030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SR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Paul Naveen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TBD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72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4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99658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ea typeface="+mn-ea"/>
                          <a:cs typeface="Arial" pitchFamily="34" charset="0"/>
                        </a:rPr>
                        <a:t>ETL O&amp;T Dashboard – Demand Planning Effort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Rock Sans" panose="020B0500000000000000" pitchFamily="34" charset="0"/>
                        <a:cs typeface="Arial" pitchFamily="34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7" y="1293411"/>
            <a:ext cx="11535508" cy="485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72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78896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Rock Sans" panose="020B0500000000000000" pitchFamily="34" charset="0"/>
                          <a:ea typeface="+mn-ea"/>
                          <a:cs typeface="Arial" pitchFamily="34" charset="0"/>
                        </a:rPr>
                        <a:t>ETL O&amp;T Dashboard – Demand Planning Effort By Application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Rock Sans" panose="020B0500000000000000" pitchFamily="34" charset="0"/>
                        <a:cs typeface="Arial" pitchFamily="34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28634"/>
            <a:ext cx="11540531" cy="477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7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67D86-FB8D-4A1C-8ADB-3E33FFE74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62198"/>
              </p:ext>
            </p:extLst>
          </p:nvPr>
        </p:nvGraphicFramePr>
        <p:xfrm>
          <a:off x="299073" y="765143"/>
          <a:ext cx="11579250" cy="408076"/>
        </p:xfrm>
        <a:graphic>
          <a:graphicData uri="http://schemas.openxmlformats.org/drawingml/2006/table">
            <a:tbl>
              <a:tblPr/>
              <a:tblGrid>
                <a:gridCol w="115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Rock Sans" panose="020B0500000000000000" pitchFamily="34" charset="0"/>
                          <a:cs typeface="Arial" panose="020B0604020202020204" pitchFamily="34" charset="0"/>
                        </a:rPr>
                        <a:t>ETL ServiceNow Tickets ~ As of 5/3/2019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6FAE9F-8D72-437C-B18B-2ED793C6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4766"/>
              </p:ext>
            </p:extLst>
          </p:nvPr>
        </p:nvGraphicFramePr>
        <p:xfrm>
          <a:off x="299072" y="1182093"/>
          <a:ext cx="11579251" cy="3151454"/>
        </p:xfrm>
        <a:graphic>
          <a:graphicData uri="http://schemas.openxmlformats.org/drawingml/2006/table">
            <a:tbl>
              <a:tblPr/>
              <a:tblGrid>
                <a:gridCol w="174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7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8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2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6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438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 Module/Function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Application Requests (Defects / Enhancements)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Service Requests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Incident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Release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Request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Change Task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Scoping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Work In Progress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Submitted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In Progress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On Hold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All Modules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Expense Reporting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32757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GMO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82003"/>
                  </a:ext>
                </a:extLst>
              </a:tr>
              <a:tr h="316121">
                <a:tc>
                  <a:txBody>
                    <a:bodyPr/>
                    <a:lstStyle/>
                    <a:p>
                      <a:pPr marL="27432" algn="l" fontAlgn="b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1731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23660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defTabSz="4572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900" b="1" i="0" u="none" strike="noStrike" kern="1200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Security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78538"/>
                  </a:ext>
                </a:extLst>
              </a:tr>
              <a:tr h="324771">
                <a:tc>
                  <a:txBody>
                    <a:bodyPr/>
                    <a:lstStyle/>
                    <a:p>
                      <a:pPr marL="27432" algn="l" fontAlgn="ctr"/>
                      <a:r>
                        <a:rPr lang="en-US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Grand Total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202" marR="7202" marT="72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7202" marR="7202" marT="72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9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14319-2936-4D87-BACA-CB0F7069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O&amp;T Dashboard:  Weekly Project Management Status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19FCC4DF-94F7-41C5-A309-B48A52700C1B}"/>
              </a:ext>
            </a:extLst>
          </p:cNvPr>
          <p:cNvSpPr/>
          <p:nvPr/>
        </p:nvSpPr>
        <p:spPr>
          <a:xfrm>
            <a:off x="299073" y="671547"/>
            <a:ext cx="11579250" cy="379051"/>
          </a:xfrm>
          <a:prstGeom prst="roundRect">
            <a:avLst/>
          </a:prstGeom>
          <a:solidFill>
            <a:srgbClr val="55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Ticket Category – Monthly </a:t>
            </a:r>
            <a:r>
              <a:rPr lang="en-US" b="1">
                <a:solidFill>
                  <a:prstClr val="white"/>
                </a:solidFill>
                <a:latin typeface="Rock Sans" panose="020B0500000000000000" pitchFamily="34" charset="0"/>
                <a:cs typeface="Arial" panose="020B0604020202020204" pitchFamily="34" charset="0"/>
              </a:rPr>
              <a:t>Breakdown (ETL)</a:t>
            </a:r>
            <a:endParaRPr lang="en-US" b="1" dirty="0">
              <a:solidFill>
                <a:prstClr val="white"/>
              </a:solidFill>
              <a:latin typeface="Rock Sans" panose="020B0500000000000000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24F14E-605D-472F-AFBB-04AA6305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17433"/>
              </p:ext>
            </p:extLst>
          </p:nvPr>
        </p:nvGraphicFramePr>
        <p:xfrm>
          <a:off x="299073" y="1070727"/>
          <a:ext cx="11579248" cy="2529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03">
                  <a:extLst>
                    <a:ext uri="{9D8B030D-6E8A-4147-A177-3AD203B41FA5}">
                      <a16:colId xmlns:a16="http://schemas.microsoft.com/office/drawing/2014/main" val="207897023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628231703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168075429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858618710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641333257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5536641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775822775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503640164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83989908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84528923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4002872969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13095461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403326862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4180878476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2747671261"/>
                    </a:ext>
                  </a:extLst>
                </a:gridCol>
                <a:gridCol w="723703">
                  <a:extLst>
                    <a:ext uri="{9D8B030D-6E8A-4147-A177-3AD203B41FA5}">
                      <a16:colId xmlns:a16="http://schemas.microsoft.com/office/drawing/2014/main" val="3089419717"/>
                    </a:ext>
                  </a:extLst>
                </a:gridCol>
              </a:tblGrid>
              <a:tr h="201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Enhancements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Service Requests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Incidents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Defects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84870"/>
                  </a:ext>
                </a:extLst>
              </a:tr>
              <a:tr h="190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Open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Closed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extLst>
                  <a:ext uri="{0D108BD9-81ED-4DB2-BD59-A6C34878D82A}">
                    <a16:rowId xmlns:a16="http://schemas.microsoft.com/office/drawing/2014/main" val="3955342685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u="none" strike="noStrike" dirty="0">
                          <a:effectLst/>
                        </a:rPr>
                        <a:t>Jan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8931320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5346551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141534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4861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052826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27425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35536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21364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10308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462007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379022"/>
                  </a:ext>
                </a:extLst>
              </a:tr>
              <a:tr h="157839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864068"/>
                  </a:ext>
                </a:extLst>
              </a:tr>
              <a:tr h="201161">
                <a:tc>
                  <a:txBody>
                    <a:bodyPr/>
                    <a:lstStyle/>
                    <a:p>
                      <a:pPr marL="27432" algn="l" rtl="0" fontAlgn="ctr"/>
                      <a:r>
                        <a:rPr lang="en-US" sz="1000" b="1" u="none" strike="noStrike" dirty="0"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35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950502F764947991BA96F954A83A7" ma:contentTypeVersion="9" ma:contentTypeDescription="Create a new document." ma:contentTypeScope="" ma:versionID="587f6af9e093493fc42b349e8eea911d">
  <xsd:schema xmlns:xsd="http://www.w3.org/2001/XMLSchema" xmlns:xs="http://www.w3.org/2001/XMLSchema" xmlns:p="http://schemas.microsoft.com/office/2006/metadata/properties" xmlns:ns2="f58b7ccd-fd13-48af-a046-4d3fdab16dde" xmlns:ns3="89d68bad-61c9-4191-9fe6-393bb6f6d82e" targetNamespace="http://schemas.microsoft.com/office/2006/metadata/properties" ma:root="true" ma:fieldsID="ed74e2317ba3286b8e10d6de00601ad2" ns2:_="" ns3:_="">
    <xsd:import namespace="f58b7ccd-fd13-48af-a046-4d3fdab16dde"/>
    <xsd:import namespace="89d68bad-61c9-4191-9fe6-393bb6f6d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b7ccd-fd13-48af-a046-4d3fdab16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68bad-61c9-4191-9fe6-393bb6f6d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552C53-F626-4038-B41C-A9A699001291}">
  <ds:schemaRefs>
    <ds:schemaRef ds:uri="http://purl.org/dc/elements/1.1/"/>
    <ds:schemaRef ds:uri="http://schemas.microsoft.com/office/2006/metadata/properties"/>
    <ds:schemaRef ds:uri="f58b7ccd-fd13-48af-a046-4d3fdab16dd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9d68bad-61c9-4191-9fe6-393bb6f6d8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5B020D-1BE0-4729-8697-2F75D465B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b7ccd-fd13-48af-a046-4d3fdab16dde"/>
    <ds:schemaRef ds:uri="89d68bad-61c9-4191-9fe6-393bb6f6d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476BC6-DC97-4A31-97BA-8176F57910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15736</TotalTime>
  <Words>1559</Words>
  <Application>Microsoft Office PowerPoint</Application>
  <PresentationFormat>Widescreen</PresentationFormat>
  <Paragraphs>861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 Sans</vt:lpstr>
      <vt:lpstr>Wingdings</vt:lpstr>
      <vt:lpstr>Office Theme</vt:lpstr>
      <vt:lpstr>O&amp;T Dashboard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  <vt:lpstr>O&amp;T Dashboard:  Weekly Project Management Status</vt:lpstr>
    </vt:vector>
  </TitlesOfParts>
  <Company>NBC Universal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NBCU Information Technology 3NET Shutdown Final Phase</dc:title>
  <dc:creator>Venter, Jennifer (NBCUniversal)</dc:creator>
  <cp:lastModifiedBy>Selvakumar, Paulnaveen (Contractor-NBCUniversal)</cp:lastModifiedBy>
  <cp:revision>390</cp:revision>
  <dcterms:created xsi:type="dcterms:W3CDTF">2018-11-21T16:17:06Z</dcterms:created>
  <dcterms:modified xsi:type="dcterms:W3CDTF">2019-05-03T16:16:50Z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0x01010033A950502F764947991BA96F954A83A7</vt:lpwstr>
  </property>
</Properties>
</file>