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7" r:id="rId5"/>
    <p:sldId id="351" r:id="rId6"/>
    <p:sldId id="362" r:id="rId7"/>
    <p:sldId id="299" r:id="rId8"/>
    <p:sldId id="338" r:id="rId9"/>
    <p:sldId id="339" r:id="rId10"/>
    <p:sldId id="363" r:id="rId11"/>
    <p:sldId id="364" r:id="rId12"/>
    <p:sldId id="305" r:id="rId13"/>
    <p:sldId id="365" r:id="rId14"/>
    <p:sldId id="356" r:id="rId15"/>
    <p:sldId id="357" r:id="rId16"/>
    <p:sldId id="358" r:id="rId17"/>
    <p:sldId id="346" r:id="rId18"/>
    <p:sldId id="34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E46C0A"/>
    <a:srgbClr val="0C2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408" autoAdjust="0"/>
  </p:normalViewPr>
  <p:slideViewPr>
    <p:cSldViewPr snapToGrid="0">
      <p:cViewPr>
        <p:scale>
          <a:sx n="94" d="100"/>
          <a:sy n="94" d="100"/>
        </p:scale>
        <p:origin x="-15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5B829-1552-45B1-BE5C-AFB4BAA2B3F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B7834-C7BD-444A-A016-59194A124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2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345DB-B089-4FA0-A712-9FF14D540D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90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5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45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8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0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04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27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8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3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7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9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95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55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82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10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8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4397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3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1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037573" y="1412293"/>
            <a:ext cx="6325880" cy="3374908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4800" b="1">
                <a:solidFill>
                  <a:srgbClr val="042E60"/>
                </a:solidFill>
                <a:latin typeface="Rock Sans"/>
                <a:cs typeface="Rock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27032" y="5052979"/>
            <a:ext cx="10448891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705" y="5226653"/>
            <a:ext cx="4293931" cy="371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33">
                <a:solidFill>
                  <a:srgbClr val="7F7F7F"/>
                </a:solidFill>
              </a:defRPr>
            </a:lvl1pPr>
            <a:lvl2pPr marL="609585" indent="0">
              <a:buNone/>
              <a:defRPr sz="1333"/>
            </a:lvl2pPr>
            <a:lvl3pPr marL="1219170" indent="0">
              <a:buNone/>
              <a:defRPr sz="1333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</a:lstStyle>
          <a:p>
            <a:pPr lvl="0"/>
            <a:r>
              <a:rPr lang="en-US"/>
              <a:t>Date Here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975544" y="5052979"/>
            <a:ext cx="0" cy="128403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A7128AA-58C0-4002-965B-6B80B93F97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1061" y="5318759"/>
            <a:ext cx="3308604" cy="9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71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 hasCustomPrompt="1"/>
          </p:nvPr>
        </p:nvSpPr>
        <p:spPr>
          <a:xfrm>
            <a:off x="190612" y="199907"/>
            <a:ext cx="10972800" cy="565236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2400" b="0" baseline="0">
                <a:solidFill>
                  <a:srgbClr val="0C2E65"/>
                </a:solidFill>
                <a:latin typeface="Rock Sans"/>
                <a:cs typeface="Rock Sans"/>
              </a:defRPr>
            </a:lvl1pPr>
          </a:lstStyle>
          <a:p>
            <a:r>
              <a:rPr lang="en-US"/>
              <a:t>Click To Add a Headline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403022"/>
            <a:ext cx="12196235" cy="372327"/>
            <a:chOff x="0" y="4802262"/>
            <a:chExt cx="9147176" cy="279245"/>
          </a:xfrm>
        </p:grpSpPr>
        <p:pic>
          <p:nvPicPr>
            <p:cNvPr id="15" name="Picture 14" descr="OTS-Violet-web.png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306" y="4875125"/>
              <a:ext cx="1004736" cy="206382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8609179" y="4803577"/>
              <a:ext cx="0" cy="14959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72034" y="4881676"/>
              <a:ext cx="1126750" cy="17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33" i="1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Privileged &amp; Confidential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0" y="4802262"/>
              <a:ext cx="9147176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307924" y="4802262"/>
              <a:ext cx="0" cy="14959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 userDrawn="1"/>
        </p:nvSpPr>
        <p:spPr>
          <a:xfrm>
            <a:off x="11673050" y="6485643"/>
            <a:ext cx="37702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8EB68B3-3924-2A44-9608-A2B068F6ADC0}" type="slidenum">
              <a:rPr lang="en-US" sz="1067" b="1" smtClean="0">
                <a:solidFill>
                  <a:srgbClr val="595959"/>
                </a:solidFill>
                <a:latin typeface="Rock Sans"/>
                <a:cs typeface="Rock Sans"/>
              </a:rPr>
              <a:t>‹#›</a:t>
            </a:fld>
            <a:endParaRPr lang="en-US" sz="1067" b="1" dirty="0">
              <a:solidFill>
                <a:srgbClr val="595959"/>
              </a:solidFill>
              <a:latin typeface="Rock Sans"/>
              <a:cs typeface="Rock Sans"/>
            </a:endParaRPr>
          </a:p>
        </p:txBody>
      </p:sp>
    </p:spTree>
    <p:extLst>
      <p:ext uri="{BB962C8B-B14F-4D97-AF65-F5344CB8AC3E}">
        <p14:creationId xmlns:p14="http://schemas.microsoft.com/office/powerpoint/2010/main" val="2983941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6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0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2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3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8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0D432-025C-4421-A392-D03EC0CDD46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73" y="1421529"/>
            <a:ext cx="10358015" cy="33749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dirty="0"/>
              <a:t>O&amp;T Dashboard</a:t>
            </a:r>
            <a:br>
              <a:rPr lang="en-US" sz="3200" b="0" dirty="0"/>
            </a:br>
            <a:r>
              <a:rPr lang="en-US" sz="4000" dirty="0"/>
              <a:t>Weekly Project Management Status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anchor="t">
            <a:normAutofit fontScale="85000" lnSpcReduction="20000"/>
          </a:bodyPr>
          <a:lstStyle/>
          <a:p>
            <a:r>
              <a:rPr lang="en-US" sz="2667" b="1" dirty="0"/>
              <a:t>Report Date: May</a:t>
            </a:r>
            <a:r>
              <a:rPr lang="en-US" sz="2667" dirty="0"/>
              <a:t> 6, 2019</a:t>
            </a:r>
          </a:p>
        </p:txBody>
      </p:sp>
    </p:spTree>
    <p:extLst>
      <p:ext uri="{BB962C8B-B14F-4D97-AF65-F5344CB8AC3E}">
        <p14:creationId xmlns:p14="http://schemas.microsoft.com/office/powerpoint/2010/main" val="241604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467D86-FB8D-4A1C-8ADB-3E33FFE74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ETL ServiceNow Tickets ~ As of 5/3/2019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26FAE9F-8D72-437C-B18B-2ED793C63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91666"/>
              </p:ext>
            </p:extLst>
          </p:nvPr>
        </p:nvGraphicFramePr>
        <p:xfrm>
          <a:off x="299072" y="1182093"/>
          <a:ext cx="11579251" cy="3151454"/>
        </p:xfrm>
        <a:graphic>
          <a:graphicData uri="http://schemas.openxmlformats.org/drawingml/2006/table">
            <a:tbl>
              <a:tblPr/>
              <a:tblGrid>
                <a:gridCol w="17481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23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9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15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04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45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521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077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082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7202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6063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0368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84287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4438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 Module/Function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Application Requests (Defects / Enhancements)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Service Requests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Incident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Release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Change Request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Change Task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3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Scoping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On</a:t>
                      </a:r>
                    </a:p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Hold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Work In Progress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Completed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Deployment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Submitted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On Hold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All Modules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defTabSz="4572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Expense Reporting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6332757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GMO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4682003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3717310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27432" algn="l" defTabSz="4572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27432" algn="l" defTabSz="4572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Dat</a:t>
                      </a:r>
                      <a:r>
                        <a:rPr lang="en-US" sz="900" b="1" i="0" u="none" strike="noStrike" kern="1200" baseline="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 Security</a:t>
                      </a:r>
                      <a:endParaRPr lang="en-US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023660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27432" algn="l" defTabSz="4572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Global</a:t>
                      </a:r>
                      <a:r>
                        <a:rPr lang="en-US" sz="900" b="1" i="0" u="none" strike="noStrike" kern="1200" baseline="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Security</a:t>
                      </a:r>
                      <a:endParaRPr lang="en-US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2478538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9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Grand Total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79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sp>
        <p:nvSpPr>
          <p:cNvPr id="5" name="Rounded Rectangle 13">
            <a:extLst>
              <a:ext uri="{FF2B5EF4-FFF2-40B4-BE49-F238E27FC236}">
                <a16:creationId xmlns:a16="http://schemas.microsoft.com/office/drawing/2014/main" xmlns="" id="{19FCC4DF-94F7-41C5-A309-B48A52700C1B}"/>
              </a:ext>
            </a:extLst>
          </p:cNvPr>
          <p:cNvSpPr/>
          <p:nvPr/>
        </p:nvSpPr>
        <p:spPr>
          <a:xfrm>
            <a:off x="299073" y="671547"/>
            <a:ext cx="11579250" cy="379051"/>
          </a:xfrm>
          <a:prstGeom prst="roundRect">
            <a:avLst/>
          </a:prstGeom>
          <a:solidFill>
            <a:srgbClr val="55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Rock Sans" panose="020B0500000000000000" pitchFamily="34" charset="0"/>
                <a:cs typeface="Arial" panose="020B0604020202020204" pitchFamily="34" charset="0"/>
              </a:rPr>
              <a:t>Ticket Category – Monthly Breakdown (Tableau)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5E24F14E-605D-472F-AFBB-04AA6305C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36263"/>
              </p:ext>
            </p:extLst>
          </p:nvPr>
        </p:nvGraphicFramePr>
        <p:xfrm>
          <a:off x="299073" y="1070727"/>
          <a:ext cx="11579248" cy="2489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703">
                  <a:extLst>
                    <a:ext uri="{9D8B030D-6E8A-4147-A177-3AD203B41FA5}">
                      <a16:colId xmlns:a16="http://schemas.microsoft.com/office/drawing/2014/main" xmlns="" val="2078970232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628231703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1680754294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858618710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641333257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553664169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775822775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3503640164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83989908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3845289239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4002872969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130954612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403326862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4180878476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747671261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3089419717"/>
                    </a:ext>
                  </a:extLst>
                </a:gridCol>
              </a:tblGrid>
              <a:tr h="2011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2019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Enhancements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Service Requests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Incidents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Defects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484870"/>
                  </a:ext>
                </a:extLst>
              </a:tr>
              <a:tr h="190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xmlns="" val="3955342685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u="none" strike="noStrike" dirty="0">
                          <a:effectLst/>
                        </a:rPr>
                        <a:t>Jan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78931320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45346551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61141534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89148618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14052826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4274256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7435536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9821364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40210308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70462007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3337902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47864068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u="none" strike="noStrike" dirty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6935537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757BAFF-E562-4C92-A169-A8F9C9733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055" y="3589360"/>
            <a:ext cx="9345891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4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sp>
        <p:nvSpPr>
          <p:cNvPr id="5" name="Rounded Rectangle 13">
            <a:extLst>
              <a:ext uri="{FF2B5EF4-FFF2-40B4-BE49-F238E27FC236}">
                <a16:creationId xmlns:a16="http://schemas.microsoft.com/office/drawing/2014/main" xmlns="" id="{19FCC4DF-94F7-41C5-A309-B48A52700C1B}"/>
              </a:ext>
            </a:extLst>
          </p:cNvPr>
          <p:cNvSpPr/>
          <p:nvPr/>
        </p:nvSpPr>
        <p:spPr>
          <a:xfrm>
            <a:off x="299073" y="671547"/>
            <a:ext cx="11579250" cy="379051"/>
          </a:xfrm>
          <a:prstGeom prst="roundRect">
            <a:avLst/>
          </a:prstGeom>
          <a:solidFill>
            <a:srgbClr val="55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Rock Sans" panose="020B0500000000000000" pitchFamily="34" charset="0"/>
                <a:cs typeface="Arial" panose="020B0604020202020204" pitchFamily="34" charset="0"/>
              </a:rPr>
              <a:t>Ticket Category – Monthly Breakdown (ETL)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5E24F14E-605D-472F-AFBB-04AA6305C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282731"/>
              </p:ext>
            </p:extLst>
          </p:nvPr>
        </p:nvGraphicFramePr>
        <p:xfrm>
          <a:off x="299073" y="1070727"/>
          <a:ext cx="11579248" cy="2489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703">
                  <a:extLst>
                    <a:ext uri="{9D8B030D-6E8A-4147-A177-3AD203B41FA5}">
                      <a16:colId xmlns:a16="http://schemas.microsoft.com/office/drawing/2014/main" xmlns="" val="2078970232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628231703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1680754294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858618710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641333257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553664169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775822775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3503640164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83989908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3845289239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4002872969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130954612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403326862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4180878476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747671261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3089419717"/>
                    </a:ext>
                  </a:extLst>
                </a:gridCol>
              </a:tblGrid>
              <a:tr h="2011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2019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Enhancements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Service Requests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Incidents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Defects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484870"/>
                  </a:ext>
                </a:extLst>
              </a:tr>
              <a:tr h="190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xmlns="" val="3955342685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u="none" strike="noStrike" dirty="0">
                          <a:effectLst/>
                        </a:rPr>
                        <a:t>Jan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78931320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45346551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61141534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89148618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4052826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4274256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7435536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9821364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40210308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70462007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3337902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47864068"/>
                  </a:ext>
                </a:extLst>
              </a:tr>
              <a:tr h="12169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u="none" strike="noStrike" dirty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6935537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DCD85E-18E3-4A2C-ABAE-2ECC0629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13" y="3600000"/>
            <a:ext cx="9561774" cy="27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5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0217593" y="195486"/>
            <a:ext cx="2632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216132E9-F235-824D-AFA7-0F8114E2F1F0}" type="slidenum">
              <a:rPr lang="es-HN" sz="1100">
                <a:solidFill>
                  <a:srgbClr val="FFFFFF"/>
                </a:solidFill>
                <a:latin typeface="Rock Sans Normal Beta02"/>
                <a:cs typeface="Rock Sans Normal Beta02"/>
              </a:rPr>
              <a:pPr algn="ctr"/>
              <a:t>13</a:t>
            </a:fld>
            <a:endParaRPr lang="en-US" sz="1100" dirty="0">
              <a:solidFill>
                <a:srgbClr val="FFFFFF"/>
              </a:solidFill>
              <a:latin typeface="Rock Sans Normal Beta02"/>
              <a:cs typeface="Rock Sans Normal Beta02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4799" y="680666"/>
            <a:ext cx="11629293" cy="379051"/>
          </a:xfrm>
          <a:prstGeom prst="roundRect">
            <a:avLst/>
          </a:prstGeom>
          <a:solidFill>
            <a:srgbClr val="55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theCenter Utilization Stats for the last 6 months</a:t>
            </a:r>
          </a:p>
        </p:txBody>
      </p:sp>
      <p:pic>
        <p:nvPicPr>
          <p:cNvPr id="27" name="Picture 26" descr="http://kintana.nbcuni.ge.com/itg/web/knta/crt/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5238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Control 107622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4088" y="3467100"/>
            <a:ext cx="779462" cy="190500"/>
          </a:xfrm>
          <a:prstGeom prst="rect">
            <a:avLst/>
          </a:prstGeom>
        </p:spPr>
      </p:pic>
      <p:pic>
        <p:nvPicPr>
          <p:cNvPr id="29" name="Control 1076225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000" y="3467100"/>
            <a:ext cx="781050" cy="190500"/>
          </a:xfrm>
          <a:prstGeom prst="rect">
            <a:avLst/>
          </a:prstGeom>
        </p:spPr>
      </p:pic>
      <p:pic>
        <p:nvPicPr>
          <p:cNvPr id="30" name="Picture 29" descr="http://kintana.nbcuni.ge.com/itg/web/knta/crt/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5238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 descr="http://kintana.nbcuni.ge.com/itg/web/knta/crt/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64008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http://kintana.nbcuni.ge.com/itg/web/knta/crt/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64008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http://kintana.nbcuni.ge.com/itg/web/knta/crt/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64008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http://kintana.nbcuni.ge.com/itg/web/knta/crt/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64008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xmlns="" id="{6E9C8285-CB35-47B4-9EC2-E141AB858B6B}"/>
              </a:ext>
            </a:extLst>
          </p:cNvPr>
          <p:cNvSpPr txBox="1">
            <a:spLocks/>
          </p:cNvSpPr>
          <p:nvPr/>
        </p:nvSpPr>
        <p:spPr>
          <a:xfrm>
            <a:off x="190612" y="281971"/>
            <a:ext cx="10972800" cy="565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C2E65"/>
                </a:solidFill>
                <a:latin typeface="Rock Sans" panose="020B0500000000000000" pitchFamily="34" charset="0"/>
                <a:cs typeface="Arial" pitchFamily="34" charset="0"/>
              </a:rPr>
              <a:t>O&amp;T Dashboard: Weekly Project Management Status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6196D18-E614-41B0-B5BD-DE5520313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" y="1126697"/>
            <a:ext cx="11378242" cy="538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5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332191"/>
              </p:ext>
            </p:extLst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Overall Resource Utilization ~ Week Ending 5/3/2019 - Tableau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8A07105-D7A7-40C3-9E61-85F81186E423}"/>
              </a:ext>
            </a:extLst>
          </p:cNvPr>
          <p:cNvSpPr txBox="1"/>
          <p:nvPr/>
        </p:nvSpPr>
        <p:spPr>
          <a:xfrm>
            <a:off x="1802166" y="6410873"/>
            <a:ext cx="7500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68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900" b="1" dirty="0">
                <a:solidFill>
                  <a:srgbClr val="0068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Modules</a:t>
            </a:r>
            <a:r>
              <a:rPr lang="en-US" sz="900" dirty="0">
                <a:solidFill>
                  <a:srgbClr val="0068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refers to User Provisioning requests, ETL monitoring tasks, system testing and any O&amp;T related requests with other teams.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DE310F-8A9C-411E-8E49-936D26A2B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324" y="1173219"/>
            <a:ext cx="6015353" cy="513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7610"/>
              </p:ext>
            </p:extLst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Overall Resource Utilization ~ Week Ending 5/3/2019 -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8A07105-D7A7-40C3-9E61-85F81186E423}"/>
              </a:ext>
            </a:extLst>
          </p:cNvPr>
          <p:cNvSpPr txBox="1"/>
          <p:nvPr/>
        </p:nvSpPr>
        <p:spPr>
          <a:xfrm>
            <a:off x="1802167" y="6410873"/>
            <a:ext cx="7146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68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900" b="1" dirty="0">
                <a:solidFill>
                  <a:srgbClr val="0068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Modules</a:t>
            </a:r>
            <a:r>
              <a:rPr lang="en-US" sz="900" dirty="0">
                <a:solidFill>
                  <a:srgbClr val="0068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refers to User Provisioning requests, ETL monitoring tasks, system testing and any O&amp;T related requests with other teams.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15A3952-4B05-4F87-83C2-5A644DBB2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040" y="1173219"/>
            <a:ext cx="7759121" cy="514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9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81185"/>
              </p:ext>
            </p:extLst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Resource Breakdown Hours (Tableau, ETL &amp; .NET) – Period Ending 5/3/2019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0481DF8-2573-481B-A17C-6C9CCC4F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45966"/>
              </p:ext>
            </p:extLst>
          </p:nvPr>
        </p:nvGraphicFramePr>
        <p:xfrm>
          <a:off x="302004" y="4306521"/>
          <a:ext cx="11568418" cy="1048930"/>
        </p:xfrm>
        <a:graphic>
          <a:graphicData uri="http://schemas.openxmlformats.org/drawingml/2006/table">
            <a:tbl>
              <a:tblPr/>
              <a:tblGrid>
                <a:gridCol w="2047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8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8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93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98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168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289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690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971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.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</a:rPr>
                        <a:t>NET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304">
                <a:tc rowSpan="2">
                  <a:txBody>
                    <a:bodyPr/>
                    <a:lstStyle/>
                    <a:p>
                      <a:pPr marL="27432"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Hours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Actual Hours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Variance Hours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vs. Actual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O&amp;T Dashboard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304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NithyaKumar</a:t>
                      </a:r>
                      <a:r>
                        <a:rPr lang="en-US" sz="10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Rangan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.NET</a:t>
                      </a:r>
                      <a:r>
                        <a:rPr lang="en-US" sz="1000" b="0" i="0" u="none" strike="noStrike" baseline="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Support</a:t>
                      </a:r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Onsite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304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Grand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dirty="0">
                        <a:solidFill>
                          <a:srgbClr val="36609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1" i="0" u="none" strike="noStrike" dirty="0">
                        <a:solidFill>
                          <a:srgbClr val="36609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645091FE-BCEE-4A5E-AC7B-F2F71EEC6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62474"/>
              </p:ext>
            </p:extLst>
          </p:nvPr>
        </p:nvGraphicFramePr>
        <p:xfrm>
          <a:off x="308939" y="1183463"/>
          <a:ext cx="11569383" cy="1290237"/>
        </p:xfrm>
        <a:graphic>
          <a:graphicData uri="http://schemas.openxmlformats.org/drawingml/2006/table">
            <a:tbl>
              <a:tblPr/>
              <a:tblGrid>
                <a:gridCol w="2044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3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19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993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174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221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7729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218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</a:rPr>
                        <a:t>Tableau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999">
                <a:tc rowSpan="2">
                  <a:txBody>
                    <a:bodyPr/>
                    <a:lstStyle/>
                    <a:p>
                      <a:pPr marL="27432"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Hours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Actual Hours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Variance Hours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vs. Actual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9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O&amp;T Dashboard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5022">
                <a:tc>
                  <a:txBody>
                    <a:bodyPr/>
                    <a:lstStyle/>
                    <a:p>
                      <a:pPr marL="27432" algn="l" rtl="0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Palguna Asapanna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Tableau Sr. Developer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Onsite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32.00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8.00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0.00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5022">
                <a:tc>
                  <a:txBody>
                    <a:bodyPr/>
                    <a:lstStyle/>
                    <a:p>
                      <a:pPr marL="27432" algn="l" rtl="0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Karthick Arasilamani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Tableau Sr. Developer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Offshore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28.00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32.00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8.00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0014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80.00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60.00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12.00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72.00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8.00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8ED67A81-B146-4D54-A81E-04C5FEC01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68447"/>
              </p:ext>
            </p:extLst>
          </p:nvPr>
        </p:nvGraphicFramePr>
        <p:xfrm>
          <a:off x="304800" y="2621892"/>
          <a:ext cx="11565622" cy="1527480"/>
        </p:xfrm>
        <a:graphic>
          <a:graphicData uri="http://schemas.openxmlformats.org/drawingml/2006/table">
            <a:tbl>
              <a:tblPr/>
              <a:tblGrid>
                <a:gridCol w="2060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8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8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93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98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168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289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5320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7078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</a:rPr>
                        <a:t>ETL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367">
                <a:tc rowSpan="2">
                  <a:txBody>
                    <a:bodyPr/>
                    <a:lstStyle/>
                    <a:p>
                      <a:pPr marL="27432"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Hours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Actual Hours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Variance Hours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vs. Actual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O&amp;T Dashboard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pPr marL="27432"/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Paulnaveen Selvakumar</a:t>
                      </a:r>
                      <a:endParaRPr lang="en-US" sz="10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ETL Development &amp; Support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Onsite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0358866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Rajasekhar Boppasamudram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ETL Development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Offshore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7367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Aswin Madhavan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ETL Support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Offshore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6188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Grand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36609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36609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120.00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/>
                        </a:rPr>
                        <a:t>93.50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/>
                        </a:rPr>
                        <a:t>10.50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/>
                        </a:rPr>
                        <a:t>104.00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73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56056"/>
              </p:ext>
            </p:extLst>
          </p:nvPr>
        </p:nvGraphicFramePr>
        <p:xfrm>
          <a:off x="254685" y="3304157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Thank You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7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049C6E97-DD49-4C04-858E-83DD11D8A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17916"/>
              </p:ext>
            </p:extLst>
          </p:nvPr>
        </p:nvGraphicFramePr>
        <p:xfrm>
          <a:off x="266279" y="698032"/>
          <a:ext cx="11603920" cy="5678429"/>
        </p:xfrm>
        <a:graphic>
          <a:graphicData uri="http://schemas.openxmlformats.org/drawingml/2006/table">
            <a:tbl>
              <a:tblPr/>
              <a:tblGrid>
                <a:gridCol w="11603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2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Ready to Serve (RTS) Activities  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Accomplishments – Tableau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8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7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Enhancements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Operational Tasks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Generated monthly PDF reports for Expense Reporting for the month of April 2019 -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RITM1728619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- 5/2/19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Performed daily dashboard monitoring (data sources, extract refresh status) activities in the CorpSys for the month of April 2019 -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RITM1685913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- 5/3/19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Provisioned user access for the following people: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 users - GMO Post, Post-Client modules in theCenter and Global Media Operations folder in CorpSys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RITM1723396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- 4/30/19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Andrea Reliford - Training Management Dry Creek On Air folder in CorpSys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RITM1723756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- 4/30/19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Adrian Ritchie - Global Media Operations folder in CorpSys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RITM1727254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- 5/2/19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Peter Breuer - GMO Post and Post-Client modules in theCenter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RITM1727288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- 5/2/19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Revoked user access for the following people: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 users - theCenter and the CorpSys production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RITM1722646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- 5/2/19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 Tickets closed</a:t>
                      </a:r>
                    </a:p>
                  </a:txBody>
                  <a:tcPr marL="27432" marR="27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2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049C6E97-DD49-4C04-858E-83DD11D8A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06253"/>
              </p:ext>
            </p:extLst>
          </p:nvPr>
        </p:nvGraphicFramePr>
        <p:xfrm>
          <a:off x="276837" y="706420"/>
          <a:ext cx="11593585" cy="5595087"/>
        </p:xfrm>
        <a:graphic>
          <a:graphicData uri="http://schemas.openxmlformats.org/drawingml/2006/table">
            <a:tbl>
              <a:tblPr/>
              <a:tblGrid>
                <a:gridCol w="11593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9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Ready to Serve (RTS) Activities  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Accomplishments –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8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9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Enhancements (REL 20190503)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Modified the Conference Room &amp; Video Conference data load workflows to handle exception email notifications during the data rejections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ENHC0038188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- 5/3/19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Ticket closed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Incidents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Handled multiple STORM Attendance data load failures due to the Informatica connectivity issue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INC2351812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INC2352140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INC2356463,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INC2356809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 from 4/27/19 through 5/3/19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Handled the Space Planning (East) data load failure due to the miss in scheduled delivery of the source files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INC2350510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- 4/29/19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Handled STORM Pacing dimension load failure that was caused by the network connectivity issue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INC2355790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- 5/2/19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 Tickets closed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1" i="0" u="sng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1" i="0" u="sng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Operational Tasks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Performed the daily production support activities for the month of April 2019 -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RITM1685980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- 4/30/19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Analyzed the data rejections in the Mosaic source file received for the Black Car Services module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RITM1720477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- 5/1/19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Coordinated with the EDM team on fixing NDI data mapping issues (Employee Type and Employee Status) in the EDNA system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RITM1615492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- 5/2/19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Analyzed the rejected record in the Posted Expense file received for the Travel &amp; Expense module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RITM1728115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- 5/2/19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Manually processed the daily Space Planning (East) files missed on the delivery schedule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RITM1713356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- 5/3/19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Tickets closed</a:t>
                      </a:r>
                    </a:p>
                  </a:txBody>
                  <a:tcPr marL="27432" marR="27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95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1154C27-DB6C-4D22-8E07-4F7552C59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715069"/>
              </p:ext>
            </p:extLst>
          </p:nvPr>
        </p:nvGraphicFramePr>
        <p:xfrm>
          <a:off x="287183" y="765143"/>
          <a:ext cx="11573384" cy="5330577"/>
        </p:xfrm>
        <a:graphic>
          <a:graphicData uri="http://schemas.openxmlformats.org/drawingml/2006/table">
            <a:tbl>
              <a:tblPr/>
              <a:tblGrid>
                <a:gridCol w="2598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5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711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Program Activities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116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Accomplishments</a:t>
                      </a:r>
                    </a:p>
                  </a:txBody>
                  <a:tcPr marL="9144" marR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8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1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 Security Operations Metrics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Birthright policy configuration has been setup for D3 Security in the Staging environment – 5/1/19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Received a detailed sample of JSON file format from D3 vendor for feasibility analysis  5/2/19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Established data relationships in the LRA/RRR tables and published Tableau data sources for building reports – 5/3/19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1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Report Request Form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Reviewed the current request form for necessary changes required – 4/30/19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Initiated the development on building a new report request form in SharePoint – 5/2/19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1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Tableau Shared Environment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Created a summary for weighing options on the CorpSys migration to the shared environment – 4/29/19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317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Upcoming Activities </a:t>
                      </a:r>
                    </a:p>
                  </a:txBody>
                  <a:tcPr marL="9144" marR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1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Global Security Operations Metrics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 UAT on the Birthright configuration setup for the D3 Security application in the Staging environment – 5/10/19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Provide necessary UAT support for testing LRA and RRR reports – 5/10/2019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 analysis on the sample JSON file received from the D3 vendor for viable Teradata integration – 5/10/19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100" b="1" i="0" u="sng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1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Report Request Form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 the new report request form using MS Forms and required business workflow in SharePoint  – 5/10/19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 system testing on the new dashboard report request form – 5/17/19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1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TLMD Spector360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Transition application and processes to TLMD team - TBD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1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Tableau Shared Environment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Review the pros &amp; cons and make a decision on CorpSys migration to the shared environment – 5/10/19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7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467D86-FB8D-4A1C-8ADB-3E33FFE74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Ready to Serve (RTS) Activities - In Progress Items - Tableau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1318B98-85BE-43B2-B449-56DBE4906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43231"/>
              </p:ext>
            </p:extLst>
          </p:nvPr>
        </p:nvGraphicFramePr>
        <p:xfrm>
          <a:off x="307951" y="1190975"/>
          <a:ext cx="11570371" cy="4902642"/>
        </p:xfrm>
        <a:graphic>
          <a:graphicData uri="http://schemas.openxmlformats.org/drawingml/2006/table">
            <a:tbl>
              <a:tblPr/>
              <a:tblGrid>
                <a:gridCol w="16011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46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31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40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622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37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464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625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307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034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7900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9577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79636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4638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679012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7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Headline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Module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</a:t>
                      </a:r>
                      <a:b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Assigned To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</a:t>
                      </a:r>
                    </a:p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Phase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Owner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Next Step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Request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Duration (Business  Days)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Estimated Hours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Production Delayed Reason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%   Complete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192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Create Tableau data sources using LRA and RRR database tables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Global Security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ENHC0037605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Analysis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3/14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1097486"/>
                  </a:ext>
                </a:extLst>
              </a:tr>
              <a:tr h="291881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Develop new Ops Readiness and Absorb Dashboards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GMO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ENHC0038217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Karthick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Karthick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Unit Testing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4/25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188889"/>
                  </a:ext>
                </a:extLst>
              </a:tr>
              <a:tr h="292410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Correct the user count mismatch between the OTS Admin Report and the License Report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All </a:t>
                      </a:r>
                    </a:p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Modules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RITM1403594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SR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Karthick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Validation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Karthick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Close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8/24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6566536"/>
                  </a:ext>
                </a:extLst>
              </a:tr>
              <a:tr h="372703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STORM reports phase-3 enhancements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RCO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ENHC0038027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Unit Testing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4/15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4474207"/>
                  </a:ext>
                </a:extLst>
              </a:tr>
              <a:tr h="34629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Build a new GMO Post Capacity Dashboard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GMO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ENHC0037876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UAT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Simone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4/4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Integrate Storm Gantt Chart into Storm Facility Report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RCO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ENHC0037792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Unit Testing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3/28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7907065"/>
                  </a:ext>
                </a:extLst>
              </a:tr>
              <a:tr h="103606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Enable Cozi and Telexitos networks in Entertainment for GMO Ops Slide.  Rename NOC header by EC NOC in Joes' Ops Slide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GMO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ENHC0037980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Pending Response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GMO Team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4/11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9845246"/>
                  </a:ext>
                </a:extLst>
              </a:tr>
              <a:tr h="252094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Automate the monthly OTS Reliability report for Mark Hunt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GMO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RITM1690389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SR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Analysis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Karthick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4/3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4259846"/>
                  </a:ext>
                </a:extLst>
              </a:tr>
              <a:tr h="37381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Add SAP hierarchy filter to STORM News Tour Report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RCO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ENHC0037861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Analysis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4/3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1355518"/>
                  </a:ext>
                </a:extLst>
              </a:tr>
              <a:tr h="37381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Include Fiscal Calendar information in the STORM News reports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RCO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ENHC0036777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Unit Testing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1/16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984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28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467D86-FB8D-4A1C-8ADB-3E33FFE74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Ready to Serve (RTS) Activities - In Progress Items - Tableau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C062615-228C-4411-905E-437AFDE8A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7480"/>
              </p:ext>
            </p:extLst>
          </p:nvPr>
        </p:nvGraphicFramePr>
        <p:xfrm>
          <a:off x="307951" y="1190975"/>
          <a:ext cx="11570371" cy="5005878"/>
        </p:xfrm>
        <a:graphic>
          <a:graphicData uri="http://schemas.openxmlformats.org/drawingml/2006/table">
            <a:tbl>
              <a:tblPr/>
              <a:tblGrid>
                <a:gridCol w="1601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46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31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40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622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37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464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625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307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034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7900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9577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79636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4638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679012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683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Headline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Module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</a:t>
                      </a:r>
                      <a:b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Assigned To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</a:t>
                      </a:r>
                    </a:p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Phase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Owner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Next Step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Request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Duration (Business  Days)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Estimated Hours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Production Delayed Reason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%   Complete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726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Provide the Daisy meta data and a sample data to Tynelle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Support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RITM1679176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SR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Review &amp; Feedback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3/26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1086858"/>
                  </a:ext>
                </a:extLst>
              </a:tr>
              <a:tr h="371726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Medea data integration into Teradata and Tableau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GMO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RITM1477154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SR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Karthick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Pending Mockup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Raj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Analysis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10/16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797221"/>
                  </a:ext>
                </a:extLst>
              </a:tr>
              <a:tr h="371726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Automation of GMO Premiere Slide dashboard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GMO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ENHC0036562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UAT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Neha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12/20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7571623"/>
                  </a:ext>
                </a:extLst>
              </a:tr>
              <a:tr h="405551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Enhancements to dashboard filters in the Conference Rooms report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RCO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ENHC0037411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Review &amp; Feedback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Carl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Unit Testing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2/27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155248"/>
                  </a:ext>
                </a:extLst>
              </a:tr>
              <a:tr h="411061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Increase reliability score precision to 5 decimals points in the Monthly Reliability dashboard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GMO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ENHC0036768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Karthick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Pending Review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GMO Team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1/15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0490534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Build EMCOR reports using data sets and report mockups from Larry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RCO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ENHC0035880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Pending Mockup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Analysis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10/19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5746452"/>
                  </a:ext>
                </a:extLst>
              </a:tr>
              <a:tr h="42272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Analyze the false M360 alerts generated for O&amp;T Dashboard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All </a:t>
                      </a:r>
                    </a:p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Modules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RITM1516757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SR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Analysis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Review &amp; Feedback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11/15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6/4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965158"/>
                  </a:ext>
                </a:extLst>
              </a:tr>
              <a:tr h="414587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Automation of manual adjustments in Space Planning for Aging Vacancy Trend report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RCO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ENHC0033408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Pending Approval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5/21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6/15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8842845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Integration of Lyft data in the Car Services HQ Report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Expense Reporting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ENHC0034573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On Hold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7/19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6/30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8621865"/>
                  </a:ext>
                </a:extLst>
              </a:tr>
              <a:tr h="436227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Integration of Lyft data in the Consolidated HQ Report</a:t>
                      </a:r>
                    </a:p>
                  </a:txBody>
                  <a:tcPr marL="7620" marR="7620" marT="36576" marB="365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Expense Reporting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ENHC0034680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ENH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On Hold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Palguna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7/25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6/30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12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17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467D86-FB8D-4A1C-8ADB-3E33FFE74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Ready to Serve (RTS) Activities - In Progress Items -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C062615-228C-4411-905E-437AFDE8A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48023"/>
              </p:ext>
            </p:extLst>
          </p:nvPr>
        </p:nvGraphicFramePr>
        <p:xfrm>
          <a:off x="307951" y="1190977"/>
          <a:ext cx="11570371" cy="5138727"/>
        </p:xfrm>
        <a:graphic>
          <a:graphicData uri="http://schemas.openxmlformats.org/drawingml/2006/table">
            <a:tbl>
              <a:tblPr/>
              <a:tblGrid>
                <a:gridCol w="1601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46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12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59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52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07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464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625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307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034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7900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9577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79636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4638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679012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57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Headline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Module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</a:t>
                      </a:r>
                      <a:b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Assigned To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</a:t>
                      </a:r>
                    </a:p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Phase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Owner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Next Step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Request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Duration (Business  Days)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Estimated Hours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Production Delayed Reason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%   Complete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81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Coordinate on access to the CenterStone data in Teradata for the ACOE team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RITM1723162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803606"/>
                  </a:ext>
                </a:extLst>
              </a:tr>
              <a:tr h="168618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Black Car data load failed due to incorrect Alpine source file format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Expense Reporting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INC2356672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1805281"/>
                  </a:ext>
                </a:extLst>
              </a:tr>
              <a:tr h="389742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Process the STORM Fiscal Date mapping file in Stage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RITM1703319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6051988"/>
                  </a:ext>
                </a:extLst>
              </a:tr>
              <a:tr h="284190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Analyze on duplicate bookings in the Conference Rooms dashboard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RITM1673228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5355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Load Jan-Apr 2019 Badge Swipe data in Teradata Stage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Global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RITM1727945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399546"/>
                  </a:ext>
                </a:extLst>
              </a:tr>
              <a:tr h="40511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Correct the user count mismatch between OTS Admin and License reports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Data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RITM1681826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Take over the Daily Outage map SOP from GMO team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RITM1723188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0281300"/>
                  </a:ext>
                </a:extLst>
              </a:tr>
              <a:tr h="26632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Add new field to the STORM Facility report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ENHC0037983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3327288"/>
                  </a:ext>
                </a:extLst>
              </a:tr>
              <a:tr h="41053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Analyze to pull data for Keith Jackson and Joe Crescitelli organizations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RITM1726694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53992623"/>
                  </a:ext>
                </a:extLst>
              </a:tr>
              <a:tr h="36381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Build a new GMO Post Capacity dashboard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ENHC0037876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Scoping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Development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822717"/>
                  </a:ext>
                </a:extLst>
              </a:tr>
              <a:tr h="517170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Coordinate on the Informatica connectivity issue for the STORM Attendance Tracker report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RITM1653353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Informatica Admin Team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989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83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467D86-FB8D-4A1C-8ADB-3E33FFE74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Ready to Serve (RTS) Activities - In Progress Items -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C062615-228C-4411-905E-437AFDE8A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71857"/>
              </p:ext>
            </p:extLst>
          </p:nvPr>
        </p:nvGraphicFramePr>
        <p:xfrm>
          <a:off x="307951" y="1190972"/>
          <a:ext cx="11570371" cy="5058203"/>
        </p:xfrm>
        <a:graphic>
          <a:graphicData uri="http://schemas.openxmlformats.org/drawingml/2006/table">
            <a:tbl>
              <a:tblPr/>
              <a:tblGrid>
                <a:gridCol w="1601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46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31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34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58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07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464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625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307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034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7900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9577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79636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4638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679012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04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Headline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Module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</a:t>
                      </a:r>
                      <a:b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Assigned To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</a:t>
                      </a:r>
                    </a:p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Phase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Owner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Next Step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Request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Duration (Business  Days)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Estimated Hours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Production Delayed Reason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%   Complete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543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Perform sanity testing on the Informatica upgrade to v10.2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All Modules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RITM1715539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1508758"/>
                  </a:ext>
                </a:extLst>
              </a:tr>
              <a:tr h="29588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Build Absorb hierarchy data for Ops dashboard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ENHC0037824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6517947"/>
                  </a:ext>
                </a:extLst>
              </a:tr>
              <a:tr h="378073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Explore the options to save Absorb source files in the Unix server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RITM1724292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67390"/>
                  </a:ext>
                </a:extLst>
              </a:tr>
              <a:tr h="369081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Perform daily production support activities for May 2019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RITM1685980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8105783"/>
                  </a:ext>
                </a:extLst>
              </a:tr>
              <a:tr h="368576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StudioPost - ScheduALL data integration into Teradata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ENHC0036020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</a:t>
                      </a:r>
                      <a:r>
                        <a:rPr lang="en-US" sz="900" b="0" i="0" u="none" strike="noStrike" baseline="0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 testing</a:t>
                      </a:r>
                      <a:endParaRPr lang="en-US" sz="900" b="0" i="0" u="none" strike="noStrike" dirty="0">
                        <a:solidFill>
                          <a:srgbClr val="1F497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10/31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3014336"/>
                  </a:ext>
                </a:extLst>
              </a:tr>
              <a:tr h="26300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WorldApp (LRA / RRR) data  integration to Teradata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Global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ENHC0037615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Development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6/14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4728387"/>
                  </a:ext>
                </a:extLst>
              </a:tr>
              <a:tr h="344358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Analysis on automating the Finance Allocations data process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RITM1718184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Requirement Gathering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Analysis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9445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it-IT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Veriato data integration to Teradata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Expense Reporting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ENHC0036690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2475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Coordinate on Media Broker data integration with NDI using Teradata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RITM1682462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6973349"/>
                  </a:ext>
                </a:extLst>
              </a:tr>
              <a:tr h="387970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Develop a ServiceNow dashboard for daily status &amp; effort tracking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All Modules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RITM1517523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11/15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0761210"/>
                  </a:ext>
                </a:extLst>
              </a:tr>
              <a:tr h="363051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Collect Archibus Data Warehouse requirements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RITM1620325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Requirement Gathering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Estimation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2/11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4001871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Data integration from the D3 system into Teradata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Global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RITM1558793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Requirement Gathering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Analysis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12/20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00867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7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73798"/>
              </p:ext>
            </p:extLst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Tableau ServiceNow Tickets ~ As of 5/3/2019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26FAE9F-8D72-437C-B18B-2ED793C63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49062"/>
              </p:ext>
            </p:extLst>
          </p:nvPr>
        </p:nvGraphicFramePr>
        <p:xfrm>
          <a:off x="299072" y="1182093"/>
          <a:ext cx="11579251" cy="3116854"/>
        </p:xfrm>
        <a:graphic>
          <a:graphicData uri="http://schemas.openxmlformats.org/drawingml/2006/table">
            <a:tbl>
              <a:tblPr/>
              <a:tblGrid>
                <a:gridCol w="17481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23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9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15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04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45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521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077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082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7202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6063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0368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84287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4438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 Module/Function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Application Requests (Defects / Enhancements)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Service Requests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Incident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Release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Change Request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Change Task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3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Scoping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On</a:t>
                      </a:r>
                    </a:p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Hold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Work In Progress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Completed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Deployment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Submitted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On Hold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All Modules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Expense Reporting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7220411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3197864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6332757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Support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96227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PDF Reports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1368430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User Access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4682003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371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47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950502F764947991BA96F954A83A7" ma:contentTypeVersion="9" ma:contentTypeDescription="Create a new document." ma:contentTypeScope="" ma:versionID="587f6af9e093493fc42b349e8eea911d">
  <xsd:schema xmlns:xsd="http://www.w3.org/2001/XMLSchema" xmlns:xs="http://www.w3.org/2001/XMLSchema" xmlns:p="http://schemas.microsoft.com/office/2006/metadata/properties" xmlns:ns2="f58b7ccd-fd13-48af-a046-4d3fdab16dde" xmlns:ns3="89d68bad-61c9-4191-9fe6-393bb6f6d82e" targetNamespace="http://schemas.microsoft.com/office/2006/metadata/properties" ma:root="true" ma:fieldsID="ed74e2317ba3286b8e10d6de00601ad2" ns2:_="" ns3:_="">
    <xsd:import namespace="f58b7ccd-fd13-48af-a046-4d3fdab16dde"/>
    <xsd:import namespace="89d68bad-61c9-4191-9fe6-393bb6f6d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b7ccd-fd13-48af-a046-4d3fdab16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68bad-61c9-4191-9fe6-393bb6f6d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476BC6-DC97-4A31-97BA-8176F57910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5B020D-1BE0-4729-8697-2F75D465B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b7ccd-fd13-48af-a046-4d3fdab16dde"/>
    <ds:schemaRef ds:uri="89d68bad-61c9-4191-9fe6-393bb6f6d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552C53-F626-4038-B41C-A9A69900129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58b7ccd-fd13-48af-a046-4d3fdab16dde"/>
    <ds:schemaRef ds:uri="http://purl.org/dc/terms/"/>
    <ds:schemaRef ds:uri="http://schemas.openxmlformats.org/package/2006/metadata/core-properties"/>
    <ds:schemaRef ds:uri="89d68bad-61c9-4191-9fe6-393bb6f6d82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18958</TotalTime>
  <Words>2650</Words>
  <Application>Microsoft Office PowerPoint</Application>
  <PresentationFormat>Custom</PresentationFormat>
  <Paragraphs>1592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O&amp;T Dashboard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PowerPoint Presentation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</vt:vector>
  </TitlesOfParts>
  <Company>NBC Universal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NBCU Information Technology 3NET Shutdown Final Phase</dc:title>
  <dc:creator>Venter, Jennifer (NBCUniversal)</dc:creator>
  <cp:lastModifiedBy>Rajasekhar Boppasamudram</cp:lastModifiedBy>
  <cp:revision>409</cp:revision>
  <dcterms:created xsi:type="dcterms:W3CDTF">2018-11-21T16:17:06Z</dcterms:created>
  <dcterms:modified xsi:type="dcterms:W3CDTF">2019-05-07T06:19:51Z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0x01010033A950502F764947991BA96F954A83A7</vt:lpwstr>
  </property>
</Properties>
</file>