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7" r:id="rId5"/>
    <p:sldId id="352" r:id="rId6"/>
    <p:sldId id="353" r:id="rId7"/>
    <p:sldId id="354" r:id="rId8"/>
    <p:sldId id="355" r:id="rId9"/>
    <p:sldId id="359" r:id="rId10"/>
    <p:sldId id="345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E46C0A"/>
    <a:srgbClr val="0C2E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0" autoAdjust="0"/>
    <p:restoredTop sz="94660"/>
  </p:normalViewPr>
  <p:slideViewPr>
    <p:cSldViewPr snapToGrid="0">
      <p:cViewPr>
        <p:scale>
          <a:sx n="70" d="100"/>
          <a:sy n="70" d="100"/>
        </p:scale>
        <p:origin x="676" y="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5B829-1552-45B1-BE5C-AFB4BAA2B3F7}" type="datetimeFigureOut">
              <a:rPr lang="en-US" smtClean="0"/>
              <a:t>5/3/2019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B7834-C7BD-444A-A016-59194A124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2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345DB-B089-4FA0-A712-9FF14D540D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90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D010-16E4-435A-8153-F2F6EEC32FB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6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D010-16E4-435A-8153-F2F6EEC32FB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52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D010-16E4-435A-8153-F2F6EEC32FB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02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D010-16E4-435A-8153-F2F6EEC32FB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15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D010-16E4-435A-8153-F2F6EEC32FB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36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D010-16E4-435A-8153-F2F6EEC32FB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04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D010-16E4-435A-8153-F2F6EEC32FB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27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D010-16E4-435A-8153-F2F6EEC32FB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89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43977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3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11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037573" y="1412293"/>
            <a:ext cx="6325880" cy="3374908"/>
          </a:xfrm>
          <a:prstGeom prst="rect">
            <a:avLst/>
          </a:prstGeom>
        </p:spPr>
        <p:txBody>
          <a:bodyPr vert="horz" anchor="b"/>
          <a:lstStyle>
            <a:lvl1pPr algn="l">
              <a:lnSpc>
                <a:spcPct val="80000"/>
              </a:lnSpc>
              <a:defRPr sz="4800" b="1">
                <a:solidFill>
                  <a:srgbClr val="042E60"/>
                </a:solidFill>
                <a:latin typeface="Rock Sans"/>
                <a:cs typeface="Rock San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27032" y="5052979"/>
            <a:ext cx="10448891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705" y="5226653"/>
            <a:ext cx="4293931" cy="3713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333">
                <a:solidFill>
                  <a:srgbClr val="7F7F7F"/>
                </a:solidFill>
              </a:defRPr>
            </a:lvl1pPr>
            <a:lvl2pPr marL="609585" indent="0">
              <a:buNone/>
              <a:defRPr sz="1333"/>
            </a:lvl2pPr>
            <a:lvl3pPr marL="1219170" indent="0">
              <a:buNone/>
              <a:defRPr sz="1333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</a:lstStyle>
          <a:p>
            <a:pPr lvl="0"/>
            <a:r>
              <a:rPr lang="en-US"/>
              <a:t>Date Here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975544" y="5052979"/>
            <a:ext cx="0" cy="128403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A7128AA-58C0-4002-965B-6B80B93F97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1061" y="5318759"/>
            <a:ext cx="3308604" cy="92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71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 hasCustomPrompt="1"/>
          </p:nvPr>
        </p:nvSpPr>
        <p:spPr>
          <a:xfrm>
            <a:off x="190612" y="199907"/>
            <a:ext cx="10972800" cy="565236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2400" b="0" baseline="0">
                <a:solidFill>
                  <a:srgbClr val="0C2E65"/>
                </a:solidFill>
                <a:latin typeface="Rock Sans"/>
                <a:cs typeface="Rock Sans"/>
              </a:defRPr>
            </a:lvl1pPr>
          </a:lstStyle>
          <a:p>
            <a:r>
              <a:rPr lang="en-US"/>
              <a:t>Click To Add a Headline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6403022"/>
            <a:ext cx="12196235" cy="372327"/>
            <a:chOff x="0" y="4802262"/>
            <a:chExt cx="9147176" cy="279245"/>
          </a:xfrm>
        </p:grpSpPr>
        <p:pic>
          <p:nvPicPr>
            <p:cNvPr id="15" name="Picture 14" descr="OTS-Violet-web.png"/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9306" y="4875125"/>
              <a:ext cx="1004736" cy="206382"/>
            </a:xfrm>
            <a:prstGeom prst="rect">
              <a:avLst/>
            </a:prstGeom>
          </p:spPr>
        </p:pic>
        <p:cxnSp>
          <p:nvCxnSpPr>
            <p:cNvPr id="18" name="Straight Connector 17"/>
            <p:cNvCxnSpPr/>
            <p:nvPr/>
          </p:nvCxnSpPr>
          <p:spPr>
            <a:xfrm>
              <a:off x="8609179" y="4803577"/>
              <a:ext cx="0" cy="149590"/>
            </a:xfrm>
            <a:prstGeom prst="line">
              <a:avLst/>
            </a:prstGeom>
            <a:ln w="3175"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272034" y="4881676"/>
              <a:ext cx="1126750" cy="176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33" i="1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Privileged &amp; Confidential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0" y="4802262"/>
              <a:ext cx="9147176" cy="0"/>
            </a:xfrm>
            <a:prstGeom prst="line">
              <a:avLst/>
            </a:prstGeom>
            <a:ln w="3175"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307924" y="4802262"/>
              <a:ext cx="0" cy="149590"/>
            </a:xfrm>
            <a:prstGeom prst="line">
              <a:avLst/>
            </a:prstGeom>
            <a:ln w="3175"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 userDrawn="1"/>
        </p:nvSpPr>
        <p:spPr>
          <a:xfrm>
            <a:off x="11673050" y="6485643"/>
            <a:ext cx="37702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A8EB68B3-3924-2A44-9608-A2B068F6ADC0}" type="slidenum">
              <a:rPr lang="en-US" sz="1067" b="1" smtClean="0">
                <a:solidFill>
                  <a:srgbClr val="595959"/>
                </a:solidFill>
                <a:latin typeface="Rock Sans"/>
                <a:cs typeface="Rock Sans"/>
              </a:rPr>
              <a:t>‹#›</a:t>
            </a:fld>
            <a:endParaRPr lang="en-US" sz="1067" b="1" dirty="0">
              <a:solidFill>
                <a:srgbClr val="595959"/>
              </a:solidFill>
              <a:latin typeface="Rock Sans"/>
              <a:cs typeface="Rock Sans"/>
            </a:endParaRPr>
          </a:p>
        </p:txBody>
      </p:sp>
    </p:spTree>
    <p:extLst>
      <p:ext uri="{BB962C8B-B14F-4D97-AF65-F5344CB8AC3E}">
        <p14:creationId xmlns:p14="http://schemas.microsoft.com/office/powerpoint/2010/main" val="298394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0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2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3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05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9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8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0D432-025C-4421-A392-D03EC0CDD467}" type="datetimeFigureOut">
              <a:rPr lang="en-US" smtClean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Capgemini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05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73" y="1421529"/>
            <a:ext cx="10358015" cy="33749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0" dirty="0"/>
              <a:t>O&amp;T Dashboard</a:t>
            </a:r>
            <a:br>
              <a:rPr lang="en-US" sz="3200" b="0" dirty="0"/>
            </a:br>
            <a:r>
              <a:rPr lang="en-US" sz="4000" dirty="0"/>
              <a:t>Weekly Project Management Status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 vert="horz" anchor="t">
            <a:normAutofit fontScale="85000" lnSpcReduction="20000"/>
          </a:bodyPr>
          <a:lstStyle/>
          <a:p>
            <a:r>
              <a:rPr lang="en-US" sz="2667" b="1" dirty="0"/>
              <a:t>Report Date: </a:t>
            </a:r>
            <a:r>
              <a:rPr lang="en-US" sz="2667" dirty="0"/>
              <a:t>May 6, 2019</a:t>
            </a:r>
          </a:p>
        </p:txBody>
      </p:sp>
    </p:spTree>
    <p:extLst>
      <p:ext uri="{BB962C8B-B14F-4D97-AF65-F5344CB8AC3E}">
        <p14:creationId xmlns:p14="http://schemas.microsoft.com/office/powerpoint/2010/main" val="241604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C14319-2936-4D87-BACA-CB0F7069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O&amp;T Dashboard:  Weekly Project Management Status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49C6E97-DD49-4C04-858E-83DD11D8A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092303"/>
              </p:ext>
            </p:extLst>
          </p:nvPr>
        </p:nvGraphicFramePr>
        <p:xfrm>
          <a:off x="276837" y="706420"/>
          <a:ext cx="11593585" cy="5595087"/>
        </p:xfrm>
        <a:graphic>
          <a:graphicData uri="http://schemas.openxmlformats.org/drawingml/2006/table">
            <a:tbl>
              <a:tblPr/>
              <a:tblGrid>
                <a:gridCol w="11593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Rock Sans" panose="020B0500000000000000" pitchFamily="34" charset="0"/>
                          <a:cs typeface="Arial" pitchFamily="34" charset="0"/>
                        </a:rPr>
                        <a:t>Key Ready to Serve (RTS) Activities  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Rock Sans" panose="020B0500000000000000" pitchFamily="34" charset="0"/>
                          <a:cs typeface="Arial" pitchFamily="34" charset="0"/>
                        </a:rPr>
                        <a:t>Accomplishments – ETL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8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9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Enhancements (20190503)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Completed enhancements to Conference Room &amp; Video Conference scripts to handle data rejections -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ENHC0038188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- 5/3/19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82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Ticket closed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82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82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Incidents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Handled multiple STORM Attendance data load failures due to Informatica connectivity issue -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INC2351812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INC2352140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INC2356463,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INC2356809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– from 4/27/19 through 5/3/19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Handled Space Planning data load failure due to missing source file -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INC2350510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- 4/29/19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Handled STORM Pacing dimension load failure due to network connectivity issue -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INC2355790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- 5/2/19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82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 Tickets closed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1" i="0" u="sng" strike="noStrike" kern="1200" cap="none" normalizeH="0" baseline="0" dirty="0">
                        <a:ln>
                          <a:noFill/>
                        </a:ln>
                        <a:solidFill>
                          <a:srgbClr val="00682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Operational Tasks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Completed production support activities for April 2019 -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RITM1685980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- 4/30/19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Analyzed data rejections for Black Car Services Mosaic file -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RITM1720477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- 5/1/19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Coordinated to fix NDI contractor mapping issue with EDM team -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RITM1615492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- 5/2/19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Analyzed rejected record for T&amp;E Posted Expense -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RITM1728115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- 5/2/19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Manually processed missing Space planning files -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RITM1713356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- 5/3/19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82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 Tickets closed</a:t>
                      </a:r>
                    </a:p>
                  </a:txBody>
                  <a:tcPr marL="27432" marR="27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82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7432" marR="27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95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C14319-2936-4D87-BACA-CB0F7069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O&amp;T Dashboard:  Weekly Project Management Status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467D86-FB8D-4A1C-8ADB-3E33FFE74F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9073" y="765143"/>
          <a:ext cx="11579250" cy="408076"/>
        </p:xfrm>
        <a:graphic>
          <a:graphicData uri="http://schemas.openxmlformats.org/drawingml/2006/table">
            <a:tbl>
              <a:tblPr/>
              <a:tblGrid>
                <a:gridCol w="1157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Rock Sans" panose="020B0500000000000000" pitchFamily="34" charset="0"/>
                          <a:cs typeface="Arial" pitchFamily="34" charset="0"/>
                        </a:rPr>
                        <a:t>Key Ready to Serve (RTS) Activities - In Progress Items - ETL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C062615-228C-4411-905E-437AFDE8A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074171"/>
              </p:ext>
            </p:extLst>
          </p:nvPr>
        </p:nvGraphicFramePr>
        <p:xfrm>
          <a:off x="307951" y="1190977"/>
          <a:ext cx="11570371" cy="5065433"/>
        </p:xfrm>
        <a:graphic>
          <a:graphicData uri="http://schemas.openxmlformats.org/drawingml/2006/table">
            <a:tbl>
              <a:tblPr/>
              <a:tblGrid>
                <a:gridCol w="1601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9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2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07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46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25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30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034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90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957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963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638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7901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57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Ticket Headline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Module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Priority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Ticket </a:t>
                      </a:r>
                      <a:b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Assigned To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Current </a:t>
                      </a:r>
                    </a:p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Phase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Current Owner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Next Step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Request Date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Prod Date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Duration (Business  Days)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Estimated Hours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Production Delayed Reason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%   Complete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139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Access Request for Centerstone data in TD to Jenn team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RITM1723162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85%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03606"/>
                  </a:ext>
                </a:extLst>
              </a:tr>
              <a:tr h="284903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Black Car failed due to incorrect alpine source file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Expense Reporting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INC2356672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Aswin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805281"/>
                  </a:ext>
                </a:extLst>
              </a:tr>
              <a:tr h="284444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Process STORM Fiscal Date mapping file in Stage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RITM1703319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Aswin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4/12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70%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051988"/>
                  </a:ext>
                </a:extLst>
              </a:tr>
              <a:tr h="379257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Analysis on duplicate bookings in Conference Rooms dashboard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RITM1673228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Aswin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3/21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80%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5824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Badge Swipe date refresh of Teradata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Global Security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RITM1727945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399546"/>
                  </a:ext>
                </a:extLst>
              </a:tr>
              <a:tr h="405117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Analysis to correct the user count mismatch in the Data Security table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Data Security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RITM1681826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Aswin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3/28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80%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248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Daily Outage map SOP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RITM1723188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3/29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281300"/>
                  </a:ext>
                </a:extLst>
              </a:tr>
              <a:tr h="266324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Add new field for STORM Facility report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ENHC0037983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Integration Testing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UAT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4/12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60%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3327288"/>
                  </a:ext>
                </a:extLst>
              </a:tr>
              <a:tr h="410537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Analyze to pull data for Keith Jackson and Joe </a:t>
                      </a:r>
                      <a:r>
                        <a:rPr lang="en-US" sz="900" b="0" i="0" u="none" strike="noStrike" kern="1200" dirty="0" err="1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Crescitelli</a:t>
                      </a:r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Organizations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RITM1726694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992623"/>
                  </a:ext>
                </a:extLst>
              </a:tr>
              <a:tr h="275824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Build a new GMO Post Capacity Dashboard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ENHC0037876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Scoping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Development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4/4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22717"/>
                  </a:ext>
                </a:extLst>
              </a:tr>
              <a:tr h="336161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Perform activities on the Teradata upgrade to v16.2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All Modules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RITM1715538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Raj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4/23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497554"/>
                  </a:ext>
                </a:extLst>
              </a:tr>
              <a:tr h="517170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Coordinate on the Informatica connectivity issue for the STORM Attendance Tracker report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RITM1653353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Informatica Admin Team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3/8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60%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893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83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C14319-2936-4D87-BACA-CB0F7069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O&amp;T Dashboard:  Weekly Project Management Status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467D86-FB8D-4A1C-8ADB-3E33FFE74F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9073" y="765143"/>
          <a:ext cx="11579250" cy="408076"/>
        </p:xfrm>
        <a:graphic>
          <a:graphicData uri="http://schemas.openxmlformats.org/drawingml/2006/table">
            <a:tbl>
              <a:tblPr/>
              <a:tblGrid>
                <a:gridCol w="1157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Rock Sans" panose="020B0500000000000000" pitchFamily="34" charset="0"/>
                          <a:cs typeface="Arial" pitchFamily="34" charset="0"/>
                        </a:rPr>
                        <a:t>Key Ready to Serve (RTS) Activities - In Progress Items - ETL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C062615-228C-4411-905E-437AFDE8A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127709"/>
              </p:ext>
            </p:extLst>
          </p:nvPr>
        </p:nvGraphicFramePr>
        <p:xfrm>
          <a:off x="307951" y="1190972"/>
          <a:ext cx="11570371" cy="4869733"/>
        </p:xfrm>
        <a:graphic>
          <a:graphicData uri="http://schemas.openxmlformats.org/drawingml/2006/table">
            <a:tbl>
              <a:tblPr/>
              <a:tblGrid>
                <a:gridCol w="1601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8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07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46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25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30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034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90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957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963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638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7901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404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Ticket Headline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Module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Priority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Ticket </a:t>
                      </a:r>
                      <a:b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Assigned To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Current </a:t>
                      </a:r>
                    </a:p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Phase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Current Owner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Next Step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Request Date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Prod Date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Duration (Business  Days)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Estimated Hours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Production Delayed Reason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%   Complete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325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Perform activities on the Informatica upgrade to v10.2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All Modules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RITM1715539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Raj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4/23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1508758"/>
                  </a:ext>
                </a:extLst>
              </a:tr>
              <a:tr h="295884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Build Absorb hierarchy data for Ops dashboard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ENHC0037824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Integration Testing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Raj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UAT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4/1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517947"/>
                  </a:ext>
                </a:extLst>
              </a:tr>
              <a:tr h="378073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Exploring options to save Absorb source files in UNIX server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RITM1724292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Raj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3/30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67390"/>
                  </a:ext>
                </a:extLst>
              </a:tr>
              <a:tr h="271226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Daily production support activities for May 2019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Support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RITM1685980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105783"/>
                  </a:ext>
                </a:extLst>
              </a:tr>
              <a:tr h="286826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StudioPost - ScheduALL data integration into Teradata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ENHC0036020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Integration</a:t>
                      </a:r>
                      <a:r>
                        <a:rPr lang="en-US" sz="900" b="0" i="0" u="none" strike="noStrike" baseline="0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 testing</a:t>
                      </a:r>
                      <a:endParaRPr lang="en-US" sz="900" b="0" i="0" u="none" strike="noStrike" dirty="0">
                        <a:solidFill>
                          <a:srgbClr val="1F497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Raj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UAT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10/31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6/10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014336"/>
                  </a:ext>
                </a:extLst>
              </a:tr>
              <a:tr h="263007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WorldApp (LRA / RRR) data  integration to Teradata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Global Security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ENHC0037615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Development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Aswin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Integration Testing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1/9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6/14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728387"/>
                  </a:ext>
                </a:extLst>
              </a:tr>
              <a:tr h="344358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Analysis to automate the Finance Allocations data process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RITM1718184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Requirement Gathering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Analysis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4/24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TBD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9445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it-IT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Veriato data integration to Teradata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Expense Reporting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ENHC0036690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Integration testing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Raj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UAT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1/9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TBD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85%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2475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Coordinate Media broker data integration with NDI using Teradata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RITM1682462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3/29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TBD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973349"/>
                  </a:ext>
                </a:extLst>
              </a:tr>
              <a:tr h="387970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Develop ServiceNow dashboard for daily status &amp; effort tracking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All Modules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RITM1517523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11/15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TBD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761210"/>
                  </a:ext>
                </a:extLst>
              </a:tr>
              <a:tr h="312321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Collect </a:t>
                      </a:r>
                      <a:r>
                        <a:rPr lang="en-US" sz="900" b="0" i="0" u="none" strike="noStrike" kern="1200" dirty="0" err="1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Archibus</a:t>
                      </a:r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Data Warehouse requirements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RITM1620325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Requirement Gathering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Estimation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2/11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TBD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001871"/>
                  </a:ext>
                </a:extLst>
              </a:tr>
              <a:tr h="326242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Data integration from the D3 system into Teradata</a:t>
                      </a:r>
                    </a:p>
                  </a:txBody>
                  <a:tcPr marL="9525" marR="9525" marT="27432" marB="2743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Global Security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RITM1558793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Requirement Gathering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Analysis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12/20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TBD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867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27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C14319-2936-4D87-BACA-CB0F7069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O&amp;T Dashboard:  Weekly Project Management Status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467D86-FB8D-4A1C-8ADB-3E33FFE74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162198"/>
              </p:ext>
            </p:extLst>
          </p:nvPr>
        </p:nvGraphicFramePr>
        <p:xfrm>
          <a:off x="299073" y="765143"/>
          <a:ext cx="11579250" cy="408076"/>
        </p:xfrm>
        <a:graphic>
          <a:graphicData uri="http://schemas.openxmlformats.org/drawingml/2006/table">
            <a:tbl>
              <a:tblPr/>
              <a:tblGrid>
                <a:gridCol w="1157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Rock Sans" panose="020B0500000000000000" pitchFamily="34" charset="0"/>
                          <a:cs typeface="Arial" panose="020B0604020202020204" pitchFamily="34" charset="0"/>
                        </a:rPr>
                        <a:t>ETL ServiceNow Tickets ~ As of 5/3/2019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6FAE9F-8D72-437C-B18B-2ED793C63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354376"/>
              </p:ext>
            </p:extLst>
          </p:nvPr>
        </p:nvGraphicFramePr>
        <p:xfrm>
          <a:off x="299072" y="1182093"/>
          <a:ext cx="11579251" cy="3151454"/>
        </p:xfrm>
        <a:graphic>
          <a:graphicData uri="http://schemas.openxmlformats.org/drawingml/2006/table">
            <a:tbl>
              <a:tblPr/>
              <a:tblGrid>
                <a:gridCol w="1748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1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04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5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52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07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82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20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06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36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84287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4387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  Module/Function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Application Requests (Defects / Enhancements)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Service Requests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Incident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Release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Change Request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Change Task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4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Scoping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On</a:t>
                      </a:r>
                    </a:p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Hold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Work In Progress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Completed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Deployment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Submitted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On Hold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121">
                <a:tc>
                  <a:txBody>
                    <a:bodyPr/>
                    <a:lstStyle/>
                    <a:p>
                      <a:pPr marL="27432" algn="l" fontAlgn="b"/>
                      <a:r>
                        <a:rPr lang="en-US" sz="9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All Modules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121">
                <a:tc>
                  <a:txBody>
                    <a:bodyPr/>
                    <a:lstStyle/>
                    <a:p>
                      <a:pPr marL="27432" algn="l" defTabSz="45720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Expense Reporting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332757"/>
                  </a:ext>
                </a:extLst>
              </a:tr>
              <a:tr h="316121">
                <a:tc>
                  <a:txBody>
                    <a:bodyPr/>
                    <a:lstStyle/>
                    <a:p>
                      <a:pPr marL="27432" algn="l" fontAlgn="b"/>
                      <a:r>
                        <a:rPr lang="en-US" sz="9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GMO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682003"/>
                  </a:ext>
                </a:extLst>
              </a:tr>
              <a:tr h="316121">
                <a:tc>
                  <a:txBody>
                    <a:bodyPr/>
                    <a:lstStyle/>
                    <a:p>
                      <a:pPr marL="27432" algn="l" fontAlgn="b"/>
                      <a:r>
                        <a:rPr lang="en-US" sz="9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RCO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717310"/>
                  </a:ext>
                </a:extLst>
              </a:tr>
              <a:tr h="324771">
                <a:tc>
                  <a:txBody>
                    <a:bodyPr/>
                    <a:lstStyle/>
                    <a:p>
                      <a:pPr marL="27432" algn="l" defTabSz="45720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Support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771">
                <a:tc>
                  <a:txBody>
                    <a:bodyPr/>
                    <a:lstStyle/>
                    <a:p>
                      <a:pPr marL="27432" algn="l" defTabSz="45720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Dat</a:t>
                      </a:r>
                      <a:r>
                        <a:rPr lang="en-US" sz="900" b="1" i="0" u="none" strike="noStrike" kern="1200" baseline="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 Security</a:t>
                      </a:r>
                      <a:endParaRPr lang="en-US" sz="9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23660"/>
                  </a:ext>
                </a:extLst>
              </a:tr>
              <a:tr h="324771">
                <a:tc>
                  <a:txBody>
                    <a:bodyPr/>
                    <a:lstStyle/>
                    <a:p>
                      <a:pPr marL="27432" algn="l" defTabSz="45720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Global</a:t>
                      </a:r>
                      <a:r>
                        <a:rPr lang="en-US" sz="900" b="1" i="0" u="none" strike="noStrike" kern="1200" baseline="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Security</a:t>
                      </a:r>
                      <a:endParaRPr lang="en-US" sz="9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478538"/>
                  </a:ext>
                </a:extLst>
              </a:tr>
              <a:tr h="324771">
                <a:tc>
                  <a:txBody>
                    <a:bodyPr/>
                    <a:lstStyle/>
                    <a:p>
                      <a:pPr marL="27432" algn="l" fontAlgn="ctr"/>
                      <a:r>
                        <a:rPr lang="en-US" sz="9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Grand Total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333F5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79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C14319-2936-4D87-BACA-CB0F7069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O&amp;T Dashboard:  Weekly Project Management Status</a:t>
            </a:r>
          </a:p>
        </p:txBody>
      </p:sp>
      <p:sp>
        <p:nvSpPr>
          <p:cNvPr id="5" name="Rounded Rectangle 13">
            <a:extLst>
              <a:ext uri="{FF2B5EF4-FFF2-40B4-BE49-F238E27FC236}">
                <a16:creationId xmlns:a16="http://schemas.microsoft.com/office/drawing/2014/main" id="{19FCC4DF-94F7-41C5-A309-B48A52700C1B}"/>
              </a:ext>
            </a:extLst>
          </p:cNvPr>
          <p:cNvSpPr/>
          <p:nvPr/>
        </p:nvSpPr>
        <p:spPr>
          <a:xfrm>
            <a:off x="299073" y="671547"/>
            <a:ext cx="11579250" cy="379051"/>
          </a:xfrm>
          <a:prstGeom prst="roundRect">
            <a:avLst/>
          </a:prstGeom>
          <a:solidFill>
            <a:srgbClr val="55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Rock Sans" panose="020B0500000000000000" pitchFamily="34" charset="0"/>
                <a:cs typeface="Arial" panose="020B0604020202020204" pitchFamily="34" charset="0"/>
              </a:rPr>
              <a:t>Ticket Category – Monthly </a:t>
            </a:r>
            <a:r>
              <a:rPr lang="en-US" b="1">
                <a:solidFill>
                  <a:prstClr val="white"/>
                </a:solidFill>
                <a:latin typeface="Rock Sans" panose="020B0500000000000000" pitchFamily="34" charset="0"/>
                <a:cs typeface="Arial" panose="020B0604020202020204" pitchFamily="34" charset="0"/>
              </a:rPr>
              <a:t>Breakdown (ETL)</a:t>
            </a:r>
            <a:endParaRPr lang="en-US" b="1" dirty="0">
              <a:solidFill>
                <a:prstClr val="white"/>
              </a:solidFill>
              <a:latin typeface="Rock Sans" panose="020B0500000000000000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E24F14E-605D-472F-AFBB-04AA6305C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977443"/>
              </p:ext>
            </p:extLst>
          </p:nvPr>
        </p:nvGraphicFramePr>
        <p:xfrm>
          <a:off x="299073" y="1070727"/>
          <a:ext cx="11579248" cy="25298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3703">
                  <a:extLst>
                    <a:ext uri="{9D8B030D-6E8A-4147-A177-3AD203B41FA5}">
                      <a16:colId xmlns:a16="http://schemas.microsoft.com/office/drawing/2014/main" val="2078970232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val="2628231703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val="1680754294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val="2858618710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val="641333257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val="553664169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val="2775822775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val="3503640164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val="283989908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val="3845289239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val="4002872969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val="130954612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val="2403326862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val="4180878476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val="2747671261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val="3089419717"/>
                    </a:ext>
                  </a:extLst>
                </a:gridCol>
              </a:tblGrid>
              <a:tr h="20110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2019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Enhancements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Service Requests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Incidents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Defects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TOTAL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484870"/>
                  </a:ext>
                </a:extLst>
              </a:tr>
              <a:tr h="190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Open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Closed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Balance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Open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Closed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Balance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Open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Closed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Balance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Open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Closed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Balance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Open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Closed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Balance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extLst>
                  <a:ext uri="{0D108BD9-81ED-4DB2-BD59-A6C34878D82A}">
                    <a16:rowId xmlns:a16="http://schemas.microsoft.com/office/drawing/2014/main" val="3955342685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u="none" strike="noStrike" dirty="0">
                          <a:effectLst/>
                        </a:rPr>
                        <a:t>Jan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78931320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45346551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61141534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89148618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4052826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2742562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4355362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Aug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8213642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Sep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0210308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0462007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3379022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7864068"/>
                  </a:ext>
                </a:extLst>
              </a:tr>
              <a:tr h="201161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u="none" strike="noStrike" dirty="0">
                          <a:effectLst/>
                        </a:rPr>
                        <a:t>TOTAL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9355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68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C14319-2936-4D87-BACA-CB0F7069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O&amp;T Dashboard:  Weekly Project Management Status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467D86-FB8D-4A1C-8ADB-3E33FFE74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619475"/>
              </p:ext>
            </p:extLst>
          </p:nvPr>
        </p:nvGraphicFramePr>
        <p:xfrm>
          <a:off x="299073" y="765143"/>
          <a:ext cx="11579250" cy="408076"/>
        </p:xfrm>
        <a:graphic>
          <a:graphicData uri="http://schemas.openxmlformats.org/drawingml/2006/table">
            <a:tbl>
              <a:tblPr/>
              <a:tblGrid>
                <a:gridCol w="1157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Rock Sans" panose="020B0500000000000000" pitchFamily="34" charset="0"/>
                          <a:cs typeface="Arial" panose="020B0604020202020204" pitchFamily="34" charset="0"/>
                        </a:rPr>
                        <a:t>Overall Resource Utilization ~ Week Ending 5/3/2019 - ETL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8A07105-D7A7-40C3-9E61-85F81186E423}"/>
              </a:ext>
            </a:extLst>
          </p:cNvPr>
          <p:cNvSpPr txBox="1"/>
          <p:nvPr/>
        </p:nvSpPr>
        <p:spPr>
          <a:xfrm>
            <a:off x="1802167" y="6410873"/>
            <a:ext cx="7146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68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900" b="1" dirty="0">
                <a:solidFill>
                  <a:srgbClr val="0068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Modules</a:t>
            </a:r>
            <a:r>
              <a:rPr lang="en-US" sz="900" dirty="0">
                <a:solidFill>
                  <a:srgbClr val="0068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refers to User Provisioning requests, ETL monitoring tasks, system testing and any O&amp;T related requests with other teams.</a:t>
            </a:r>
          </a:p>
        </p:txBody>
      </p:sp>
    </p:spTree>
    <p:extLst>
      <p:ext uri="{BB962C8B-B14F-4D97-AF65-F5344CB8AC3E}">
        <p14:creationId xmlns:p14="http://schemas.microsoft.com/office/powerpoint/2010/main" val="243389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C14319-2936-4D87-BACA-CB0F7069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O&amp;T Dashboard:  Weekly Project Management Status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467D86-FB8D-4A1C-8ADB-3E33FFE74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24372"/>
              </p:ext>
            </p:extLst>
          </p:nvPr>
        </p:nvGraphicFramePr>
        <p:xfrm>
          <a:off x="299073" y="765143"/>
          <a:ext cx="11579250" cy="408076"/>
        </p:xfrm>
        <a:graphic>
          <a:graphicData uri="http://schemas.openxmlformats.org/drawingml/2006/table">
            <a:tbl>
              <a:tblPr/>
              <a:tblGrid>
                <a:gridCol w="1157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Rock Sans" panose="020B0500000000000000" pitchFamily="34" charset="0"/>
                          <a:cs typeface="Arial" panose="020B0604020202020204" pitchFamily="34" charset="0"/>
                        </a:rPr>
                        <a:t>Resource Breakdown Hours (Tableau, ETL &amp; .NET) – Period Ending 5/3/2019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481DF8-2573-481B-A17C-6C9CCC4F1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945966"/>
              </p:ext>
            </p:extLst>
          </p:nvPr>
        </p:nvGraphicFramePr>
        <p:xfrm>
          <a:off x="302004" y="4306521"/>
          <a:ext cx="11568418" cy="1048930"/>
        </p:xfrm>
        <a:graphic>
          <a:graphicData uri="http://schemas.openxmlformats.org/drawingml/2006/table">
            <a:tbl>
              <a:tblPr/>
              <a:tblGrid>
                <a:gridCol w="204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9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89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690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714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.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Rock Sans" panose="020B0500000000000000" pitchFamily="34" charset="0"/>
                        </a:rPr>
                        <a:t>NET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304">
                <a:tc rowSpan="2">
                  <a:txBody>
                    <a:bodyPr/>
                    <a:lstStyle/>
                    <a:p>
                      <a:pPr marL="27432" algn="l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Resources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Roles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Location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Planned Hours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Actual Hours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Variance Hours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Planned vs. Actual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3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O&amp;T Dashboard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Other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304">
                <a:tc>
                  <a:txBody>
                    <a:bodyPr/>
                    <a:lstStyle/>
                    <a:p>
                      <a:pPr marL="27432" algn="l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NithyaKumar</a:t>
                      </a:r>
                      <a:r>
                        <a:rPr lang="en-US" sz="10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Rangan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.NET</a:t>
                      </a:r>
                      <a:r>
                        <a:rPr lang="en-US" sz="1000" b="0" i="0" u="none" strike="noStrike" baseline="0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Support</a:t>
                      </a:r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Onsite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304">
                <a:tc>
                  <a:txBody>
                    <a:bodyPr/>
                    <a:lstStyle/>
                    <a:p>
                      <a:pPr marL="27432" algn="l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Grand 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u="none" strike="noStrike" dirty="0">
                        <a:solidFill>
                          <a:srgbClr val="36609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1" i="0" u="none" strike="noStrike" dirty="0">
                        <a:solidFill>
                          <a:srgbClr val="36609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45091FE-BCEE-4A5E-AC7B-F2F71EEC6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98719"/>
              </p:ext>
            </p:extLst>
          </p:nvPr>
        </p:nvGraphicFramePr>
        <p:xfrm>
          <a:off x="308939" y="1183463"/>
          <a:ext cx="11569383" cy="1290237"/>
        </p:xfrm>
        <a:graphic>
          <a:graphicData uri="http://schemas.openxmlformats.org/drawingml/2006/table">
            <a:tbl>
              <a:tblPr/>
              <a:tblGrid>
                <a:gridCol w="2044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93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7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21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772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218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Rock Sans" panose="020B0500000000000000" pitchFamily="34" charset="0"/>
                        </a:rPr>
                        <a:t>Tableau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999">
                <a:tc rowSpan="2">
                  <a:txBody>
                    <a:bodyPr/>
                    <a:lstStyle/>
                    <a:p>
                      <a:pPr marL="27432" algn="l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Resources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Roles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Location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Planned Hours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Actual Hours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Variance Hours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Planned vs. Actual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O&amp;T Dashboard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Other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022">
                <a:tc>
                  <a:txBody>
                    <a:bodyPr/>
                    <a:lstStyle/>
                    <a:p>
                      <a:pPr marL="27432" algn="l" rtl="0" fontAlgn="b"/>
                      <a:r>
                        <a:rPr lang="en-GB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Palguna Asapanna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u="none" strike="noStrike" kern="1200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Tableau Sr. Developer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u="none" strike="noStrike" kern="1200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Onsite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40.00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24.00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8.00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32.00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8.00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022">
                <a:tc>
                  <a:txBody>
                    <a:bodyPr/>
                    <a:lstStyle/>
                    <a:p>
                      <a:pPr marL="27432" algn="l" rtl="0" fontAlgn="b"/>
                      <a:r>
                        <a:rPr lang="en-GB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Karthick Arasilamani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u="none" strike="noStrike" kern="1200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Tableau Sr. Developer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u="none" strike="noStrike" kern="1200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Offshore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40.00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34.00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6.00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40.00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0.00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014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GB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80.00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58.00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14.00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72.00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8.00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ED67A81-B146-4D54-A81E-04C5FEC01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921454"/>
              </p:ext>
            </p:extLst>
          </p:nvPr>
        </p:nvGraphicFramePr>
        <p:xfrm>
          <a:off x="304800" y="2728428"/>
          <a:ext cx="11565622" cy="1527480"/>
        </p:xfrm>
        <a:graphic>
          <a:graphicData uri="http://schemas.openxmlformats.org/drawingml/2006/table">
            <a:tbl>
              <a:tblPr/>
              <a:tblGrid>
                <a:gridCol w="206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9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89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532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7078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Rock Sans" panose="020B0500000000000000" pitchFamily="34" charset="0"/>
                        </a:rPr>
                        <a:t>ETL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367">
                <a:tc rowSpan="2">
                  <a:txBody>
                    <a:bodyPr/>
                    <a:lstStyle/>
                    <a:p>
                      <a:pPr marL="27432" algn="l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Resources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Roles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Location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Planned Hours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Actual Hours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Variance Hours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Planned vs. Actual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O&amp;T Dashboard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Other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584">
                <a:tc>
                  <a:txBody>
                    <a:bodyPr/>
                    <a:lstStyle/>
                    <a:p>
                      <a:pPr marL="27432"/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Paulnaveen Selvakumar</a:t>
                      </a:r>
                      <a:endParaRPr lang="en-US" sz="10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ETL Development &amp; Support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Onsite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40.00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35.00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358866"/>
                  </a:ext>
                </a:extLst>
              </a:tr>
              <a:tr h="199584">
                <a:tc>
                  <a:txBody>
                    <a:bodyPr/>
                    <a:lstStyle/>
                    <a:p>
                      <a:pPr marL="27432" algn="l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Rajasekhar Boppasamudram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ETL Development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Offshore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40.00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367">
                <a:tc>
                  <a:txBody>
                    <a:bodyPr/>
                    <a:lstStyle/>
                    <a:p>
                      <a:pPr marL="27432" algn="l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Aswin Madhavan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ETL Support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Offshore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40.00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29.50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6188">
                <a:tc>
                  <a:txBody>
                    <a:bodyPr/>
                    <a:lstStyle/>
                    <a:p>
                      <a:pPr marL="27432" algn="l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Grand 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36609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36609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120.00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/>
                        </a:rPr>
                        <a:t>93.50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/>
                        </a:rPr>
                        <a:t>10.50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/>
                        </a:rPr>
                        <a:t>104.00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733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C14319-2936-4D87-BACA-CB0F7069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O&amp;T Dashboard:  Weekly Project Management Status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467D86-FB8D-4A1C-8ADB-3E33FFE74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056056"/>
              </p:ext>
            </p:extLst>
          </p:nvPr>
        </p:nvGraphicFramePr>
        <p:xfrm>
          <a:off x="254685" y="3304157"/>
          <a:ext cx="11579250" cy="408076"/>
        </p:xfrm>
        <a:graphic>
          <a:graphicData uri="http://schemas.openxmlformats.org/drawingml/2006/table">
            <a:tbl>
              <a:tblPr/>
              <a:tblGrid>
                <a:gridCol w="1157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Rock Sans" panose="020B0500000000000000" pitchFamily="34" charset="0"/>
                          <a:cs typeface="Arial" panose="020B0604020202020204" pitchFamily="34" charset="0"/>
                        </a:rPr>
                        <a:t>Thank You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973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A950502F764947991BA96F954A83A7" ma:contentTypeVersion="9" ma:contentTypeDescription="Create a new document." ma:contentTypeScope="" ma:versionID="587f6af9e093493fc42b349e8eea911d">
  <xsd:schema xmlns:xsd="http://www.w3.org/2001/XMLSchema" xmlns:xs="http://www.w3.org/2001/XMLSchema" xmlns:p="http://schemas.microsoft.com/office/2006/metadata/properties" xmlns:ns2="f58b7ccd-fd13-48af-a046-4d3fdab16dde" xmlns:ns3="89d68bad-61c9-4191-9fe6-393bb6f6d82e" targetNamespace="http://schemas.microsoft.com/office/2006/metadata/properties" ma:root="true" ma:fieldsID="ed74e2317ba3286b8e10d6de00601ad2" ns2:_="" ns3:_="">
    <xsd:import namespace="f58b7ccd-fd13-48af-a046-4d3fdab16dde"/>
    <xsd:import namespace="89d68bad-61c9-4191-9fe6-393bb6f6d8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8b7ccd-fd13-48af-a046-4d3fdab16d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d68bad-61c9-4191-9fe6-393bb6f6d82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552C53-F626-4038-B41C-A9A699001291}">
  <ds:schemaRefs>
    <ds:schemaRef ds:uri="http://purl.org/dc/elements/1.1/"/>
    <ds:schemaRef ds:uri="http://schemas.microsoft.com/office/2006/metadata/properties"/>
    <ds:schemaRef ds:uri="f58b7ccd-fd13-48af-a046-4d3fdab16dd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89d68bad-61c9-4191-9fe6-393bb6f6d82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15B020D-1BE0-4729-8697-2F75D465B0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8b7ccd-fd13-48af-a046-4d3fdab16dde"/>
    <ds:schemaRef ds:uri="89d68bad-61c9-4191-9fe6-393bb6f6d8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476BC6-DC97-4A31-97BA-8176F57910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15885</TotalTime>
  <Words>1349</Words>
  <Application>Microsoft Office PowerPoint</Application>
  <PresentationFormat>Widescreen</PresentationFormat>
  <Paragraphs>815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Rock Sans</vt:lpstr>
      <vt:lpstr>Wingdings</vt:lpstr>
      <vt:lpstr>Office Theme</vt:lpstr>
      <vt:lpstr>O&amp;T Dashboard Weekly Project Management Status</vt:lpstr>
      <vt:lpstr>O&amp;T Dashboard:  Weekly Project Management Status</vt:lpstr>
      <vt:lpstr>O&amp;T Dashboard:  Weekly Project Management Status</vt:lpstr>
      <vt:lpstr>O&amp;T Dashboard:  Weekly Project Management Status</vt:lpstr>
      <vt:lpstr>O&amp;T Dashboard:  Weekly Project Management Status</vt:lpstr>
      <vt:lpstr>O&amp;T Dashboard:  Weekly Project Management Status</vt:lpstr>
      <vt:lpstr>O&amp;T Dashboard:  Weekly Project Management Status</vt:lpstr>
      <vt:lpstr>O&amp;T Dashboard:  Weekly Project Management Status</vt:lpstr>
      <vt:lpstr>O&amp;T Dashboard:  Weekly Project Management Status</vt:lpstr>
    </vt:vector>
  </TitlesOfParts>
  <Company>NBC Universal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NBCU Information Technology 3NET Shutdown Final Phase</dc:title>
  <dc:creator>Venter, Jennifer (NBCUniversal)</dc:creator>
  <cp:lastModifiedBy>Selvakumar, Paulnaveen (Contractor-NBCUniversal)</cp:lastModifiedBy>
  <cp:revision>391</cp:revision>
  <dcterms:created xsi:type="dcterms:W3CDTF">2018-11-21T16:17:06Z</dcterms:created>
  <dcterms:modified xsi:type="dcterms:W3CDTF">2019-05-03T18:46:15Z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0x01010033A950502F764947991BA96F954A83A7</vt:lpwstr>
  </property>
</Properties>
</file>