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352" r:id="rId6"/>
    <p:sldId id="353" r:id="rId7"/>
    <p:sldId id="354" r:id="rId8"/>
    <p:sldId id="355" r:id="rId9"/>
    <p:sldId id="359" r:id="rId10"/>
    <p:sldId id="345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46C0A"/>
    <a:srgbClr val="0C2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90" d="100"/>
          <a:sy n="90" d="100"/>
        </p:scale>
        <p:origin x="-324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5B829-1552-45B1-BE5C-AFB4BAA2B3F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B7834-C7BD-444A-A016-59194A124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2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345DB-B089-4FA0-A712-9FF14D540D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9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5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1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3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4397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037573" y="1412293"/>
            <a:ext cx="6325880" cy="3374908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4800" b="1">
                <a:solidFill>
                  <a:srgbClr val="042E60"/>
                </a:solidFill>
                <a:latin typeface="Rock Sans"/>
                <a:cs typeface="Rock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27032" y="5052979"/>
            <a:ext cx="10448891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705" y="5226653"/>
            <a:ext cx="4293931" cy="371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33">
                <a:solidFill>
                  <a:srgbClr val="7F7F7F"/>
                </a:solidFill>
              </a:defRPr>
            </a:lvl1pPr>
            <a:lvl2pPr marL="609585" indent="0">
              <a:buNone/>
              <a:defRPr sz="1333"/>
            </a:lvl2pPr>
            <a:lvl3pPr marL="1219170" indent="0">
              <a:buNone/>
              <a:defRPr sz="1333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</a:lstStyle>
          <a:p>
            <a:pPr lvl="0"/>
            <a:r>
              <a:rPr lang="en-US"/>
              <a:t>Date Here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975544" y="5052979"/>
            <a:ext cx="0" cy="128403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7128AA-58C0-4002-965B-6B80B93F97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061" y="5318759"/>
            <a:ext cx="3308604" cy="9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 hasCustomPrompt="1"/>
          </p:nvPr>
        </p:nvSpPr>
        <p:spPr>
          <a:xfrm>
            <a:off x="190612" y="199907"/>
            <a:ext cx="10972800" cy="565236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2400" b="0" baseline="0">
                <a:solidFill>
                  <a:srgbClr val="0C2E65"/>
                </a:solidFill>
                <a:latin typeface="Rock Sans"/>
                <a:cs typeface="Rock Sans"/>
              </a:defRPr>
            </a:lvl1pPr>
          </a:lstStyle>
          <a:p>
            <a:r>
              <a:rPr lang="en-US"/>
              <a:t>Click To Add a Headline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403022"/>
            <a:ext cx="12196235" cy="372327"/>
            <a:chOff x="0" y="4802262"/>
            <a:chExt cx="9147176" cy="279245"/>
          </a:xfrm>
        </p:grpSpPr>
        <p:pic>
          <p:nvPicPr>
            <p:cNvPr id="15" name="Picture 14" descr="OTS-Violet-web.png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306" y="4875125"/>
              <a:ext cx="1004736" cy="206382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8609179" y="4803577"/>
              <a:ext cx="0" cy="14959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72034" y="4881676"/>
              <a:ext cx="1126750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33" i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Privileged &amp; Confidential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0" y="4802262"/>
              <a:ext cx="9147176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07924" y="4802262"/>
              <a:ext cx="0" cy="14959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 userDrawn="1"/>
        </p:nvSpPr>
        <p:spPr>
          <a:xfrm>
            <a:off x="11673050" y="6485643"/>
            <a:ext cx="37702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8EB68B3-3924-2A44-9608-A2B068F6ADC0}" type="slidenum">
              <a:rPr lang="en-US" sz="1067" b="1" smtClean="0">
                <a:solidFill>
                  <a:srgbClr val="595959"/>
                </a:solidFill>
                <a:latin typeface="Rock Sans"/>
                <a:cs typeface="Rock Sans"/>
              </a:rPr>
              <a:t>‹#›</a:t>
            </a:fld>
            <a:endParaRPr lang="en-US" sz="1067" b="1" dirty="0">
              <a:solidFill>
                <a:srgbClr val="595959"/>
              </a:solidFill>
              <a:latin typeface="Rock Sans"/>
              <a:cs typeface="Rock Sans"/>
            </a:endParaRPr>
          </a:p>
        </p:txBody>
      </p:sp>
    </p:spTree>
    <p:extLst>
      <p:ext uri="{BB962C8B-B14F-4D97-AF65-F5344CB8AC3E}">
        <p14:creationId xmlns:p14="http://schemas.microsoft.com/office/powerpoint/2010/main" val="29839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0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3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D432-025C-4421-A392-D03EC0CDD467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Capgemini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73" y="1421529"/>
            <a:ext cx="10358015" cy="33749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dirty="0"/>
              <a:t>O&amp;T Dashboard</a:t>
            </a:r>
            <a:br>
              <a:rPr lang="en-US" sz="3200" b="0" dirty="0"/>
            </a:br>
            <a:r>
              <a:rPr lang="en-US" sz="4000" dirty="0"/>
              <a:t>Weekly Project Management Status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 sz="2667" b="1" dirty="0"/>
              <a:t>Report Date: </a:t>
            </a:r>
            <a:r>
              <a:rPr lang="en-US" sz="2667" dirty="0"/>
              <a:t>May 6, 2019</a:t>
            </a:r>
          </a:p>
        </p:txBody>
      </p:sp>
    </p:spTree>
    <p:extLst>
      <p:ext uri="{BB962C8B-B14F-4D97-AF65-F5344CB8AC3E}">
        <p14:creationId xmlns:p14="http://schemas.microsoft.com/office/powerpoint/2010/main" val="241604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049C6E97-DD49-4C04-858E-83DD11D8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92303"/>
              </p:ext>
            </p:extLst>
          </p:nvPr>
        </p:nvGraphicFramePr>
        <p:xfrm>
          <a:off x="276837" y="706420"/>
          <a:ext cx="11593585" cy="5595087"/>
        </p:xfrm>
        <a:graphic>
          <a:graphicData uri="http://schemas.openxmlformats.org/drawingml/2006/table">
            <a:tbl>
              <a:tblPr/>
              <a:tblGrid>
                <a:gridCol w="11593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 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Accomplishments –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9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Enhancements (20190503)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 enhancements to Conference Room &amp; Video Conference scripts to handle data rejections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ENHC0038188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- 5/3/19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Ticket closed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Incidents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multiple STORM Attendance data load failures due to Informatica connectivity issue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INC2351812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INC2352140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INC2356463,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INC2356809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from 4/27/19 through 5/3/19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Space Planning data load failure due to missing source file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INC2350510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- 4/29/19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STORM Pacing dimension load failure due to network connectivity issue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INC2355790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- 5/2/19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Tickets closed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Operational Tasks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 production support activities for April 2019 -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RITM1685980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- 4/30/19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Analyzed data rejections for Black Car Services Mosaic file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RITM1720477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- 5/1/19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Coordinated to fix NDI contractor mapping issue with EDM team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RITM1615492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Analyzed rejected record for T&amp;E Posted Expense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RITM1728115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Manually processed missing Space planning files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RITM1713356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- 5/3/19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Tickets closed</a:t>
                      </a: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5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74171"/>
              </p:ext>
            </p:extLst>
          </p:nvPr>
        </p:nvGraphicFramePr>
        <p:xfrm>
          <a:off x="307951" y="1190977"/>
          <a:ext cx="11570371" cy="5065433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12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59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52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57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139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Access Request for Centerstone data in TD to Jenn team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RITM1723162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803606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Black Car failed due to incorrect alpine source file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Expense Reporting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INC2356672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1805281"/>
                  </a:ext>
                </a:extLst>
              </a:tr>
              <a:tr h="28444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Process STORM Fiscal Date mapping file in Stage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RITM1703319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6051988"/>
                  </a:ext>
                </a:extLst>
              </a:tr>
              <a:tr h="37925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Analysis on duplicate bookings in Conference Rooms dashboard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RITM1673228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582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Badge Swipe date refresh of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RITM1727945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5399546"/>
                  </a:ext>
                </a:extLst>
              </a:tr>
              <a:tr h="40511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Analysis to correct the user count mismatch in the Data Security table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Data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RITM1681826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Daily Outage map SOP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RITM1723188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0281300"/>
                  </a:ext>
                </a:extLst>
              </a:tr>
              <a:tr h="26632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Add new field for STORM Facility report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3327288"/>
                  </a:ext>
                </a:extLst>
              </a:tr>
              <a:tr h="41053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Analyze to pull data for Keith Jackson and Joe </a:t>
                      </a:r>
                      <a:r>
                        <a:rPr lang="en-US" sz="900" b="0" i="0" u="none" strike="noStrike" kern="1200" dirty="0" err="1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Crescitelli</a:t>
                      </a:r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Organizations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RITM1726694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3992623"/>
                  </a:ext>
                </a:extLst>
              </a:tr>
              <a:tr h="27582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Build a new GMO Post Capacity Dashboard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Scoping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822717"/>
                  </a:ext>
                </a:extLst>
              </a:tr>
              <a:tr h="33616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Perform activities on the Teradata upgrade to v16.2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RITM1715538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0497554"/>
                  </a:ext>
                </a:extLst>
              </a:tr>
              <a:tr h="517170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Coordinate on the Informatica connectivity issue for the STORM Attendance Tracker report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RITM1653353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Informatica Admin Team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989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8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27709"/>
              </p:ext>
            </p:extLst>
          </p:nvPr>
        </p:nvGraphicFramePr>
        <p:xfrm>
          <a:off x="307951" y="1190972"/>
          <a:ext cx="11570371" cy="4869733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31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34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04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32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Perform activities on the Informatica upgrade to v10.2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RITM1715539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1508758"/>
                  </a:ext>
                </a:extLst>
              </a:tr>
              <a:tr h="29588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Build Absorb hierarchy data for Ops dashboard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6517947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Exploring options to save Absorb source files in UNIX server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RITM1724292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67390"/>
                  </a:ext>
                </a:extLst>
              </a:tr>
              <a:tr h="271226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Daily production support activities for May 2019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RITM1685980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8105783"/>
                  </a:ext>
                </a:extLst>
              </a:tr>
              <a:tr h="286826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StudioPost - ScheduALL data integration into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ENHC0036020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</a:t>
                      </a:r>
                      <a:r>
                        <a:rPr lang="en-US" sz="900" b="0" i="0" u="none" strike="noStrike" baseline="0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testing</a:t>
                      </a:r>
                      <a:endParaRPr lang="en-US" sz="9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10/31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3014336"/>
                  </a:ext>
                </a:extLst>
              </a:tr>
              <a:tr h="26300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WorldApp (LRA / RRR) data  integration 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ENHC0037615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4728387"/>
                  </a:ext>
                </a:extLst>
              </a:tr>
              <a:tr h="344358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Analysis to automate the Finance Allocations data process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RITM1718184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944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it-IT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Veriato data integration 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Expense Reporting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ENHC0036690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247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Coordinate Media broker data integration with NDI using Teradata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6973349"/>
                  </a:ext>
                </a:extLst>
              </a:tr>
              <a:tr h="387970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Develop ServiceNow dashboard for daily status &amp; effort tracking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RITM1517523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11/15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0761210"/>
                  </a:ext>
                </a:extLst>
              </a:tr>
              <a:tr h="31232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Collect </a:t>
                      </a:r>
                      <a:r>
                        <a:rPr lang="en-US" sz="900" b="0" i="0" u="none" strike="noStrike" kern="1200" dirty="0" err="1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Archibus</a:t>
                      </a:r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Data Warehouse requirements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RITM1620325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Estimation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2/11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4001871"/>
                  </a:ext>
                </a:extLst>
              </a:tr>
              <a:tr h="326242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Data integration from the D3 system into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RITM1558793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086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7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62198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ETL ServiceNow Tickets ~ As of 5/3/2019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26FAE9F-8D72-437C-B18B-2ED793C6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54376"/>
              </p:ext>
            </p:extLst>
          </p:nvPr>
        </p:nvGraphicFramePr>
        <p:xfrm>
          <a:off x="299072" y="1182093"/>
          <a:ext cx="11579251" cy="3151454"/>
        </p:xfrm>
        <a:graphic>
          <a:graphicData uri="http://schemas.openxmlformats.org/drawingml/2006/table">
            <a:tbl>
              <a:tblPr/>
              <a:tblGrid>
                <a:gridCol w="1748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3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15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04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5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07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082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7202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6063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8428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4438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 Module/Function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Application Requests (Defects / Enhancements)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Service Requests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Incident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Release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Request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Task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Scoping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</a:t>
                      </a:r>
                    </a:p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Work In Progress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Submitted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 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Expense Reporting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6332757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GMO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682003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717310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Dat</a:t>
                      </a:r>
                      <a:r>
                        <a:rPr lang="en-US" sz="900" b="1" i="0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 Security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023660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900" b="1" i="0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Security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2478538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9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Grand Total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79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xmlns="" id="{19FCC4DF-94F7-41C5-A309-B48A52700C1B}"/>
              </a:ext>
            </a:extLst>
          </p:cNvPr>
          <p:cNvSpPr/>
          <p:nvPr/>
        </p:nvSpPr>
        <p:spPr>
          <a:xfrm>
            <a:off x="299073" y="671547"/>
            <a:ext cx="11579250" cy="379051"/>
          </a:xfrm>
          <a:prstGeom prst="roundRect">
            <a:avLst/>
          </a:prstGeom>
          <a:solidFill>
            <a:srgbClr val="55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Rock Sans" panose="020B0500000000000000" pitchFamily="34" charset="0"/>
                <a:cs typeface="Arial" panose="020B0604020202020204" pitchFamily="34" charset="0"/>
              </a:rPr>
              <a:t>Ticket Category – Monthly </a:t>
            </a:r>
            <a:r>
              <a:rPr lang="en-US" b="1">
                <a:solidFill>
                  <a:prstClr val="white"/>
                </a:solidFill>
                <a:latin typeface="Rock Sans" panose="020B0500000000000000" pitchFamily="34" charset="0"/>
                <a:cs typeface="Arial" panose="020B0604020202020204" pitchFamily="34" charset="0"/>
              </a:rPr>
              <a:t>Breakdown (ETL)</a:t>
            </a:r>
            <a:endParaRPr lang="en-US" b="1" dirty="0">
              <a:solidFill>
                <a:prstClr val="white"/>
              </a:solidFill>
              <a:latin typeface="Rock Sans" panose="020B0500000000000000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E24F14E-605D-472F-AFBB-04AA6305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77443"/>
              </p:ext>
            </p:extLst>
          </p:nvPr>
        </p:nvGraphicFramePr>
        <p:xfrm>
          <a:off x="299073" y="1070727"/>
          <a:ext cx="11579248" cy="2529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03">
                  <a:extLst>
                    <a:ext uri="{9D8B030D-6E8A-4147-A177-3AD203B41FA5}">
                      <a16:colId xmlns:a16="http://schemas.microsoft.com/office/drawing/2014/main" xmlns="" val="207897023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628231703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168075429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858618710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641333257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5536641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775822775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350364016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83989908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384528923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40028729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13095461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40332686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4180878476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2747671261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xmlns="" val="3089419717"/>
                    </a:ext>
                  </a:extLst>
                </a:gridCol>
              </a:tblGrid>
              <a:tr h="2011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Enhancements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Service Requests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Incidents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Defects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484870"/>
                  </a:ext>
                </a:extLst>
              </a:tr>
              <a:tr h="190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xmlns="" val="3955342685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u="none" strike="noStrike" dirty="0">
                          <a:effectLst/>
                        </a:rPr>
                        <a:t>Jan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78931320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45346551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61141534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8914861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4052826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427425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743553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821364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4021030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70462007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3337902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7864068"/>
                  </a:ext>
                </a:extLst>
              </a:tr>
              <a:tr h="20116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6935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68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19475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Overall Resource Utilization ~ Week Ending 5/3/2019 -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A07105-D7A7-40C3-9E61-85F81186E423}"/>
              </a:ext>
            </a:extLst>
          </p:cNvPr>
          <p:cNvSpPr txBox="1"/>
          <p:nvPr/>
        </p:nvSpPr>
        <p:spPr>
          <a:xfrm>
            <a:off x="1802167" y="6410873"/>
            <a:ext cx="7146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900" b="1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Modules</a:t>
            </a:r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refers to User Provisioning requests, ETL monitoring tasks, system testing and any O&amp;T related requests with other teams.</a:t>
            </a:r>
          </a:p>
        </p:txBody>
      </p:sp>
    </p:spTree>
    <p:extLst>
      <p:ext uri="{BB962C8B-B14F-4D97-AF65-F5344CB8AC3E}">
        <p14:creationId xmlns:p14="http://schemas.microsoft.com/office/powerpoint/2010/main" val="243389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4372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Resource Breakdown Hours (Tableau, ETL &amp; .NET) – Period Ending 5/3/2019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0481DF8-2573-481B-A17C-6C9CCC4F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45966"/>
              </p:ext>
            </p:extLst>
          </p:nvPr>
        </p:nvGraphicFramePr>
        <p:xfrm>
          <a:off x="302004" y="4306521"/>
          <a:ext cx="11568418" cy="1048930"/>
        </p:xfrm>
        <a:graphic>
          <a:graphicData uri="http://schemas.openxmlformats.org/drawingml/2006/table">
            <a:tbl>
              <a:tblPr/>
              <a:tblGrid>
                <a:gridCol w="2047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8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93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9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68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90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971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.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304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30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NithyaKumar</a:t>
                      </a:r>
                      <a:r>
                        <a:rPr lang="en-US" sz="10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Rangan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.NET</a:t>
                      </a:r>
                      <a:r>
                        <a:rPr lang="en-US" sz="1000" b="0" i="0" u="none" strike="noStrike" baseline="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Support</a:t>
                      </a: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Onsite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30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45091FE-BCEE-4A5E-AC7B-F2F71EEC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8719"/>
              </p:ext>
            </p:extLst>
          </p:nvPr>
        </p:nvGraphicFramePr>
        <p:xfrm>
          <a:off x="308939" y="1183463"/>
          <a:ext cx="11569383" cy="1290237"/>
        </p:xfrm>
        <a:graphic>
          <a:graphicData uri="http://schemas.openxmlformats.org/drawingml/2006/table">
            <a:tbl>
              <a:tblPr/>
              <a:tblGrid>
                <a:gridCol w="2044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3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19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93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74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21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772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21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Tableau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99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022">
                <a:tc>
                  <a:txBody>
                    <a:bodyPr/>
                    <a:lstStyle/>
                    <a:p>
                      <a:pPr marL="27432" algn="l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Palguna Asapanna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Tableau Sr. Developer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Onsite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24.00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32.00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022">
                <a:tc>
                  <a:txBody>
                    <a:bodyPr/>
                    <a:lstStyle/>
                    <a:p>
                      <a:pPr marL="27432" algn="l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Karthick Arasilamani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Tableau Sr. Developer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Offshore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34.00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6.00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0.00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58.00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14.00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72.00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ED67A81-B146-4D54-A81E-04C5FEC01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21454"/>
              </p:ext>
            </p:extLst>
          </p:nvPr>
        </p:nvGraphicFramePr>
        <p:xfrm>
          <a:off x="304800" y="2728428"/>
          <a:ext cx="11565622" cy="1527480"/>
        </p:xfrm>
        <a:graphic>
          <a:graphicData uri="http://schemas.openxmlformats.org/drawingml/2006/table">
            <a:tbl>
              <a:tblPr/>
              <a:tblGrid>
                <a:gridCol w="2060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8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93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9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68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532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707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ETL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367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pPr marL="27432"/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Paulnaveen Selvakumar</a:t>
                      </a:r>
                      <a:endParaRPr 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Development &amp; Support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Onsite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0358866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Rajasekhar Boppasamudram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Development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Offshore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7367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Aswin Madhavan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Support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Offshore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6188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120.00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93.50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10.50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104.00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73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6056"/>
              </p:ext>
            </p:extLst>
          </p:nvPr>
        </p:nvGraphicFramePr>
        <p:xfrm>
          <a:off x="254685" y="3304157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Thank You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7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950502F764947991BA96F954A83A7" ma:contentTypeVersion="9" ma:contentTypeDescription="Create a new document." ma:contentTypeScope="" ma:versionID="587f6af9e093493fc42b349e8eea911d">
  <xsd:schema xmlns:xsd="http://www.w3.org/2001/XMLSchema" xmlns:xs="http://www.w3.org/2001/XMLSchema" xmlns:p="http://schemas.microsoft.com/office/2006/metadata/properties" xmlns:ns2="f58b7ccd-fd13-48af-a046-4d3fdab16dde" xmlns:ns3="89d68bad-61c9-4191-9fe6-393bb6f6d82e" targetNamespace="http://schemas.microsoft.com/office/2006/metadata/properties" ma:root="true" ma:fieldsID="ed74e2317ba3286b8e10d6de00601ad2" ns2:_="" ns3:_="">
    <xsd:import namespace="f58b7ccd-fd13-48af-a046-4d3fdab16dde"/>
    <xsd:import namespace="89d68bad-61c9-4191-9fe6-393bb6f6d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b7ccd-fd13-48af-a046-4d3fdab16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68bad-61c9-4191-9fe6-393bb6f6d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76BC6-DC97-4A31-97BA-8176F57910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5B020D-1BE0-4729-8697-2F75D465B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b7ccd-fd13-48af-a046-4d3fdab16dde"/>
    <ds:schemaRef ds:uri="89d68bad-61c9-4191-9fe6-393bb6f6d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552C53-F626-4038-B41C-A9A699001291}">
  <ds:schemaRefs>
    <ds:schemaRef ds:uri="http://purl.org/dc/elements/1.1/"/>
    <ds:schemaRef ds:uri="http://schemas.microsoft.com/office/2006/metadata/properties"/>
    <ds:schemaRef ds:uri="f58b7ccd-fd13-48af-a046-4d3fdab16dd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9d68bad-61c9-4191-9fe6-393bb6f6d82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15889</TotalTime>
  <Words>1319</Words>
  <Application>Microsoft Office PowerPoint</Application>
  <PresentationFormat>Custom</PresentationFormat>
  <Paragraphs>815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O&amp;T Dashboard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</vt:vector>
  </TitlesOfParts>
  <Company>NBC Universal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NBCU Information Technology 3NET Shutdown Final Phase</dc:title>
  <dc:creator>Venter, Jennifer (NBCUniversal)</dc:creator>
  <cp:lastModifiedBy>Rajasekhar Boppasamudram</cp:lastModifiedBy>
  <cp:revision>392</cp:revision>
  <dcterms:created xsi:type="dcterms:W3CDTF">2018-11-21T16:17:06Z</dcterms:created>
  <dcterms:modified xsi:type="dcterms:W3CDTF">2019-05-06T12:57:40Z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0x01010033A950502F764947991BA96F954A83A7</vt:lpwstr>
  </property>
</Properties>
</file>