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01686-541A-0445-8B44-C580C0C9B8F8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0933E-2B12-854D-AF88-BBBDFFC26C1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B63A4-C151-9D4F-AEB7-86E280D2E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3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Divvy Bike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Rajasekhar </a:t>
            </a:r>
            <a:r>
              <a:rPr lang="en-US" dirty="0"/>
              <a:t>Reddy</a:t>
            </a:r>
          </a:p>
        </p:txBody>
      </p:sp>
    </p:spTree>
    <p:extLst>
      <p:ext uri="{BB962C8B-B14F-4D97-AF65-F5344CB8AC3E}">
        <p14:creationId xmlns:p14="http://schemas.microsoft.com/office/powerpoint/2010/main" val="52485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92" y="1321784"/>
            <a:ext cx="7591058" cy="4660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Rides by User Type &amp; Month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June, July, August has steady growth cycle among the subscribers.</a:t>
            </a:r>
          </a:p>
          <a:p>
            <a:r>
              <a:rPr lang="en-US" sz="1800" dirty="0">
                <a:solidFill>
                  <a:srgbClr val="262626"/>
                </a:solidFill>
              </a:rPr>
              <a:t>Customers rides were seen as normal distribution with July peaking maximum number of rides</a:t>
            </a:r>
          </a:p>
        </p:txBody>
      </p:sp>
    </p:spTree>
    <p:extLst>
      <p:ext uri="{BB962C8B-B14F-4D97-AF65-F5344CB8AC3E}">
        <p14:creationId xmlns:p14="http://schemas.microsoft.com/office/powerpoint/2010/main" val="13438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34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4708" y="1087821"/>
            <a:ext cx="2488529" cy="222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4708" y="3486394"/>
            <a:ext cx="2488529" cy="2275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3486394"/>
            <a:ext cx="2240567" cy="2275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39418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97" y="1317027"/>
            <a:ext cx="1914981" cy="17234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95" y="3793927"/>
            <a:ext cx="2156354" cy="1714301"/>
          </a:xfrm>
          <a:prstGeom prst="rect">
            <a:avLst/>
          </a:prstGeom>
        </p:spPr>
      </p:pic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1087821"/>
            <a:ext cx="2240567" cy="22260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564" y="982132"/>
            <a:ext cx="4561069" cy="1416721"/>
          </a:xfrm>
        </p:spPr>
        <p:txBody>
          <a:bodyPr>
            <a:normAutofit/>
          </a:bodyPr>
          <a:lstStyle/>
          <a:p>
            <a:r>
              <a:rPr lang="en-US" sz="4000" dirty="0"/>
              <a:t>Why join Divvy?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167385" y="2556932"/>
            <a:ext cx="4567427" cy="3318936"/>
          </a:xfrm>
        </p:spPr>
        <p:txBody>
          <a:bodyPr>
            <a:normAutofit/>
          </a:bodyPr>
          <a:lstStyle/>
          <a:p>
            <a:r>
              <a:rPr lang="en-US" sz="3200" dirty="0"/>
              <a:t>Save time</a:t>
            </a:r>
          </a:p>
          <a:p>
            <a:r>
              <a:rPr lang="en-US" sz="3200" dirty="0"/>
              <a:t>Save Money</a:t>
            </a:r>
          </a:p>
          <a:p>
            <a:r>
              <a:rPr lang="en-US" sz="3200" dirty="0"/>
              <a:t>Have Fun</a:t>
            </a:r>
          </a:p>
          <a:p>
            <a:r>
              <a:rPr lang="en-US" sz="3200" dirty="0"/>
              <a:t>Get Exercise</a:t>
            </a:r>
          </a:p>
          <a:p>
            <a:r>
              <a:rPr lang="en-US" sz="3200" dirty="0"/>
              <a:t>Go Green</a:t>
            </a:r>
          </a:p>
        </p:txBody>
      </p:sp>
      <p:pic>
        <p:nvPicPr>
          <p:cNvPr id="20" name="Content Placeholder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931" y="3787445"/>
            <a:ext cx="1982220" cy="16891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720" y="1385888"/>
            <a:ext cx="1914981" cy="15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5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04808"/>
          </a:xfrm>
        </p:spPr>
        <p:txBody>
          <a:bodyPr>
            <a:noAutofit/>
          </a:bodyPr>
          <a:lstStyle/>
          <a:p>
            <a:r>
              <a:rPr lang="pl-PL" sz="4000" dirty="0">
                <a:solidFill>
                  <a:srgbClr val="00B0F0"/>
                </a:solidFill>
              </a:rPr>
              <a:t>♂</a:t>
            </a:r>
            <a:r>
              <a:rPr lang="pl-PL" sz="4000" dirty="0"/>
              <a:t> - </a:t>
            </a:r>
            <a:r>
              <a:rPr lang="is-IS" sz="4000" dirty="0"/>
              <a:t>2047174 (75%) </a:t>
            </a:r>
            <a:br>
              <a:rPr lang="is-IS" sz="4000" dirty="0"/>
            </a:br>
            <a:r>
              <a:rPr lang="is-IS" sz="4000" b="1" dirty="0">
                <a:solidFill>
                  <a:srgbClr val="DD00FF"/>
                </a:solidFill>
              </a:rPr>
              <a:t>♀</a:t>
            </a:r>
            <a:r>
              <a:rPr lang="is-IS" sz="4000" dirty="0"/>
              <a:t> -</a:t>
            </a:r>
            <a:r>
              <a:rPr lang="cs-CZ" sz="4000" dirty="0"/>
              <a:t> 689780 (25%)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800350"/>
            <a:ext cx="9986961" cy="2486025"/>
          </a:xfrm>
        </p:spPr>
      </p:pic>
    </p:spTree>
    <p:extLst>
      <p:ext uri="{BB962C8B-B14F-4D97-AF65-F5344CB8AC3E}">
        <p14:creationId xmlns:p14="http://schemas.microsoft.com/office/powerpoint/2010/main" val="57576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Subscriber </a:t>
            </a:r>
            <a:r>
              <a:rPr lang="mr-IN" dirty="0"/>
              <a:t>–</a:t>
            </a:r>
            <a:r>
              <a:rPr lang="de-DE" dirty="0"/>
              <a:t> 2736869 (76%)</a:t>
            </a:r>
            <a:br>
              <a:rPr lang="de-DE" dirty="0"/>
            </a:br>
            <a:r>
              <a:rPr lang="de-DE" dirty="0"/>
              <a:t>Customer </a:t>
            </a:r>
            <a:r>
              <a:rPr lang="mr-IN" dirty="0"/>
              <a:t>–</a:t>
            </a:r>
            <a:r>
              <a:rPr lang="de-DE" dirty="0"/>
              <a:t> 858474 (24%)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97702"/>
            <a:ext cx="9601200" cy="1837397"/>
          </a:xfrm>
        </p:spPr>
      </p:pic>
    </p:spTree>
    <p:extLst>
      <p:ext uri="{BB962C8B-B14F-4D97-AF65-F5344CB8AC3E}">
        <p14:creationId xmlns:p14="http://schemas.microsoft.com/office/powerpoint/2010/main" val="11834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7" name="Picture 26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9" name="Picture 28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61" y="748145"/>
            <a:ext cx="4655286" cy="539139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Subscribers count by Birth year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95401" y="2493773"/>
            <a:ext cx="3660057" cy="3645769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rgbClr val="262626"/>
                </a:solidFill>
              </a:rPr>
              <a:t>1989 born are the maximum number of subscribers in Divvy</a:t>
            </a:r>
          </a:p>
          <a:p>
            <a:pPr marL="0" indent="0" algn="ctr">
              <a:buNone/>
            </a:pPr>
            <a:endParaRPr lang="en-US" sz="1600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rgbClr val="262626"/>
                </a:solidFill>
              </a:rPr>
              <a:t>Which age group rides Divvy bike a lot?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People from 1982 </a:t>
            </a:r>
            <a:r>
              <a:rPr lang="mr-IN" sz="1600" dirty="0">
                <a:solidFill>
                  <a:srgbClr val="262626"/>
                </a:solidFill>
              </a:rPr>
              <a:t>–</a:t>
            </a:r>
            <a:r>
              <a:rPr lang="en-US" sz="1600" dirty="0">
                <a:solidFill>
                  <a:srgbClr val="262626"/>
                </a:solidFill>
              </a:rPr>
              <a:t> 1992 age group are the most favorable people riding Divvy bikes.</a:t>
            </a:r>
          </a:p>
          <a:p>
            <a:pPr algn="ctr"/>
            <a:r>
              <a:rPr lang="en-US" sz="1600" dirty="0">
                <a:solidFill>
                  <a:srgbClr val="262626"/>
                </a:solidFill>
              </a:rPr>
              <a:t>These people fall into the 24 </a:t>
            </a:r>
            <a:r>
              <a:rPr lang="mr-IN" sz="1600" dirty="0">
                <a:solidFill>
                  <a:srgbClr val="262626"/>
                </a:solidFill>
              </a:rPr>
              <a:t>–</a:t>
            </a:r>
            <a:r>
              <a:rPr lang="en-US" sz="1600" dirty="0">
                <a:solidFill>
                  <a:srgbClr val="262626"/>
                </a:solidFill>
              </a:rPr>
              <a:t> 34 age bucket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07" y="609602"/>
            <a:ext cx="7652268" cy="5765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Count by Days of the week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Monday records the highest number of rides</a:t>
            </a:r>
          </a:p>
          <a:p>
            <a:r>
              <a:rPr lang="en-US" sz="1800" dirty="0">
                <a:solidFill>
                  <a:srgbClr val="262626"/>
                </a:solidFill>
              </a:rPr>
              <a:t>Wednesday records lowest number of rides</a:t>
            </a:r>
          </a:p>
          <a:p>
            <a:r>
              <a:rPr lang="en-US" sz="1800" dirty="0">
                <a:solidFill>
                  <a:srgbClr val="262626"/>
                </a:solidFill>
              </a:rPr>
              <a:t>The trend continues to be increased over the weekend gradually reducing after Saturday</a:t>
            </a:r>
          </a:p>
        </p:txBody>
      </p:sp>
    </p:spTree>
    <p:extLst>
      <p:ext uri="{BB962C8B-B14F-4D97-AF65-F5344CB8AC3E}">
        <p14:creationId xmlns:p14="http://schemas.microsoft.com/office/powerpoint/2010/main" val="33393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460" y="972766"/>
            <a:ext cx="7598774" cy="5009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Count by Month of the Year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July is recorded with maximum number of users riding divvy bikes</a:t>
            </a:r>
          </a:p>
          <a:p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</a:rPr>
              <a:t>June, July &amp; August were the busiest months</a:t>
            </a:r>
          </a:p>
          <a:p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</a:rPr>
              <a:t>January &amp; December were seen the lowest </a:t>
            </a:r>
          </a:p>
        </p:txBody>
      </p:sp>
    </p:spTree>
    <p:extLst>
      <p:ext uri="{BB962C8B-B14F-4D97-AF65-F5344CB8AC3E}">
        <p14:creationId xmlns:p14="http://schemas.microsoft.com/office/powerpoint/2010/main" val="182920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53" y="958822"/>
            <a:ext cx="7879599" cy="5289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Percentage Change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Users are added more on the month of March as we enter the Spring Season.</a:t>
            </a:r>
          </a:p>
          <a:p>
            <a:r>
              <a:rPr lang="en-US" sz="1800" dirty="0">
                <a:solidFill>
                  <a:srgbClr val="262626"/>
                </a:solidFill>
              </a:rPr>
              <a:t>Again May more users are riding bikes.</a:t>
            </a:r>
          </a:p>
          <a:p>
            <a:r>
              <a:rPr lang="en-US" sz="1800" dirty="0">
                <a:solidFill>
                  <a:srgbClr val="262626"/>
                </a:solidFill>
              </a:rPr>
              <a:t>From July, number of people riding bikes are reduced below 25%.</a:t>
            </a:r>
          </a:p>
        </p:txBody>
      </p:sp>
    </p:spTree>
    <p:extLst>
      <p:ext uri="{BB962C8B-B14F-4D97-AF65-F5344CB8AC3E}">
        <p14:creationId xmlns:p14="http://schemas.microsoft.com/office/powerpoint/2010/main" val="5831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04" y="1314450"/>
            <a:ext cx="7587574" cy="4543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61852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Hourly Trends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29141" y="1954459"/>
            <a:ext cx="2835464" cy="402805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Weekday ridership peaks for members around the times a rider is likely to be heading to work or when returning home. </a:t>
            </a:r>
          </a:p>
          <a:p>
            <a:r>
              <a:rPr lang="en-US" sz="1800" dirty="0">
                <a:solidFill>
                  <a:srgbClr val="262626"/>
                </a:solidFill>
              </a:rPr>
              <a:t>Casual ridership slowly rises in the morning and then remains relatively flat until eight </a:t>
            </a:r>
            <a:r>
              <a:rPr lang="en-US" sz="1800" dirty="0" err="1">
                <a:solidFill>
                  <a:srgbClr val="262626"/>
                </a:solidFill>
              </a:rPr>
              <a:t>p.m</a:t>
            </a:r>
            <a:r>
              <a:rPr lang="en-US" sz="1800" dirty="0">
                <a:solidFill>
                  <a:srgbClr val="262626"/>
                </a:solidFill>
              </a:rPr>
              <a:t> </a:t>
            </a:r>
          </a:p>
          <a:p>
            <a:r>
              <a:rPr lang="en-US" sz="1800" dirty="0">
                <a:solidFill>
                  <a:srgbClr val="262626"/>
                </a:solidFill>
              </a:rPr>
              <a:t>Weekend ridership follows a similar basic normal distribution throughout the day for each type of user.</a:t>
            </a:r>
          </a:p>
        </p:txBody>
      </p:sp>
    </p:spTree>
    <p:extLst>
      <p:ext uri="{BB962C8B-B14F-4D97-AF65-F5344CB8AC3E}">
        <p14:creationId xmlns:p14="http://schemas.microsoft.com/office/powerpoint/2010/main" val="1277460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347</TotalTime>
  <Words>281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Mangal</vt:lpstr>
      <vt:lpstr>Organic</vt:lpstr>
      <vt:lpstr>Divvy Bike Challenge</vt:lpstr>
      <vt:lpstr>Why join Divvy?</vt:lpstr>
      <vt:lpstr>♂ - 2047174 (75%)  ♀ - 689780 (25%)</vt:lpstr>
      <vt:lpstr>Subscriber – 2736869 (76%) Customer – 858474 (24%)</vt:lpstr>
      <vt:lpstr>Subscribers count by Birth year</vt:lpstr>
      <vt:lpstr>Count by Days of the week</vt:lpstr>
      <vt:lpstr>Count by Month of the Year</vt:lpstr>
      <vt:lpstr>Percentage Change</vt:lpstr>
      <vt:lpstr>Hourly Trends</vt:lpstr>
      <vt:lpstr>Rides by User Type &amp; Month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Bike Challenge</dc:title>
  <dc:creator>Andrew Naveen Kumar Sekar</dc:creator>
  <cp:lastModifiedBy>Rajasekhar Reddy Mekala</cp:lastModifiedBy>
  <cp:revision>20</cp:revision>
  <dcterms:created xsi:type="dcterms:W3CDTF">2017-07-31T02:25:20Z</dcterms:created>
  <dcterms:modified xsi:type="dcterms:W3CDTF">2017-11-10T17:00:20Z</dcterms:modified>
</cp:coreProperties>
</file>