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4" r:id="rId4"/>
    <p:sldId id="261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85" autoAdjust="0"/>
  </p:normalViewPr>
  <p:slideViewPr>
    <p:cSldViewPr snapToGrid="0" snapToObjects="1">
      <p:cViewPr varScale="1">
        <p:scale>
          <a:sx n="70" d="100"/>
          <a:sy n="70" d="100"/>
        </p:scale>
        <p:origin x="11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D4806-98D3-4441-A2A4-F42471CA351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A5533-7AE9-4DEA-8280-023432F3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Fans are neutral because Manchester’s performance improved since last season, but still continues to worry fans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A5533-7AE9-4DEA-8280-023432F343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Fans are positive because Manchester City is in first rank even with recent 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A5533-7AE9-4DEA-8280-023432F343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Fans are positive because Liverpool won on Manchester City which ranks number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A5533-7AE9-4DEA-8280-023432F343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n7u0kryBJ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A39E-A671-A04B-B6BB-60969A8AE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039" y="1018979"/>
            <a:ext cx="10993549" cy="1267145"/>
          </a:xfrm>
        </p:spPr>
        <p:txBody>
          <a:bodyPr>
            <a:normAutofit fontScale="90000"/>
          </a:bodyPr>
          <a:lstStyle/>
          <a:p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ENGLISH PREMIER LEAGUE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2700" b="1" dirty="0"/>
              <a:t>Big Data Analytics Project Presentation </a:t>
            </a:r>
            <a:endParaRPr lang="en-US" sz="27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3" y="3084723"/>
            <a:ext cx="2952520" cy="33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1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DDB9E1-AB12-462E-8E0D-83CA31C6EB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4040EB-4842-44D5-9380-BDF41FB7B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76E08-C160-41E7-8D09-E2436B5917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BCE7C-4E97-4627-9FD1-DD7B633E55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65B62-07C4-4876-A101-9C85F48A02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EBCC5-C97C-4369-9848-56EF5777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09" y="3483403"/>
            <a:ext cx="7551942" cy="3077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F23D2-D84E-4201-A9F6-A2CCD9A3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Impact of b365 (</a:t>
            </a:r>
            <a:r>
              <a:rPr lang="en-US" dirty="0" err="1">
                <a:solidFill>
                  <a:srgbClr val="FFFFFF"/>
                </a:solidFill>
              </a:rPr>
              <a:t>Ctd</a:t>
            </a:r>
            <a:r>
              <a:rPr lang="en-US" dirty="0">
                <a:solidFill>
                  <a:srgbClr val="FFFFFF"/>
                </a:solidFill>
              </a:rPr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0807-7936-430C-B0B4-D48E8DC9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r>
              <a:rPr lang="en-US" dirty="0"/>
              <a:t>Results from Linear Regression:</a:t>
            </a:r>
          </a:p>
          <a:p>
            <a:pPr lvl="2"/>
            <a:r>
              <a:rPr lang="en-US" dirty="0"/>
              <a:t>Dependent variable: FTGD</a:t>
            </a:r>
          </a:p>
          <a:p>
            <a:pPr lvl="2"/>
            <a:r>
              <a:rPr lang="en-US" dirty="0"/>
              <a:t>Independent variable: HTGD, B365 Result</a:t>
            </a:r>
          </a:p>
          <a:p>
            <a:pPr lvl="2"/>
            <a:r>
              <a:rPr lang="en-US" dirty="0"/>
              <a:t>Moderation: HTGD*B365 Result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6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77D4A0-0D8F-41A9-AED3-64A8A8A0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7" y="2361056"/>
            <a:ext cx="4849461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A092F-33EF-4F06-8DED-12F9F40B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Does a team that spends more money on its players end up qualifying for Champions League i.e., being in the top 4 teams list on the league table? (</a:t>
            </a:r>
            <a:r>
              <a:rPr lang="en-US" sz="1500" b="1">
                <a:solidFill>
                  <a:srgbClr val="FFFFFF"/>
                </a:solidFill>
              </a:rPr>
              <a:t>Correlation and Bar Graph</a:t>
            </a:r>
            <a:r>
              <a:rPr lang="en-US" sz="1500">
                <a:solidFill>
                  <a:srgbClr val="FFFFFF"/>
                </a:solidFill>
              </a:rPr>
              <a:t>)</a:t>
            </a:r>
            <a:br>
              <a:rPr lang="en-US" sz="1500">
                <a:solidFill>
                  <a:srgbClr val="FFFFFF"/>
                </a:solidFill>
              </a:rPr>
            </a:b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F1AA-5B2E-40A8-920A-95F85F04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Correlation Analysis</a:t>
            </a:r>
          </a:p>
          <a:p>
            <a:r>
              <a:rPr lang="en-US" dirty="0"/>
              <a:t>Variables: Position, </a:t>
            </a:r>
            <a:r>
              <a:rPr lang="en-US" dirty="0" err="1"/>
              <a:t>Spendings</a:t>
            </a:r>
            <a:endParaRPr lang="en-US" dirty="0"/>
          </a:p>
          <a:p>
            <a:r>
              <a:rPr lang="en-US" dirty="0"/>
              <a:t>Average Correlation is -0.69</a:t>
            </a:r>
          </a:p>
        </p:txBody>
      </p:sp>
    </p:spTree>
    <p:extLst>
      <p:ext uri="{BB962C8B-B14F-4D97-AF65-F5344CB8AC3E}">
        <p14:creationId xmlns:p14="http://schemas.microsoft.com/office/powerpoint/2010/main" val="11206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4044-0670-4B16-B9E5-ADDB9E79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vs 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62759-1CE2-4E5E-95C7-0EA522983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82" y="2074544"/>
            <a:ext cx="6270245" cy="4707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099F6-4FE5-4AF7-935B-17CBE506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81" y="2074544"/>
            <a:ext cx="5909519" cy="47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6F35-C2B4-46F0-9046-428BCBC4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on Top 3 teams of EPL from Twitter official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97C7-9E37-4D9B-AA25-CF08680E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Sentiment Analysis on Manchester United, Manchester City and Liverpool FC twitter</a:t>
            </a:r>
          </a:p>
          <a:p>
            <a:r>
              <a:rPr lang="en-US" dirty="0"/>
              <a:t>5000 tweets</a:t>
            </a:r>
          </a:p>
          <a:p>
            <a:r>
              <a:rPr lang="en-US" dirty="0"/>
              <a:t>Sentiment Summary of Manchester United Fans</a:t>
            </a:r>
          </a:p>
          <a:p>
            <a:r>
              <a:rPr lang="en-US" dirty="0"/>
              <a:t>Sentiment Summary of Manchester City Fans</a:t>
            </a:r>
          </a:p>
          <a:p>
            <a:r>
              <a:rPr lang="en-US" dirty="0"/>
              <a:t>Sentiment Summary of Liverpool FC Fans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66F75-11E5-4D4E-AB94-05E1C292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" y="4543425"/>
            <a:ext cx="2562225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924E7-6F0E-47F3-9D10-B9F30610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47" y="4476750"/>
            <a:ext cx="2695575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6FC26-196B-4F2C-B43A-B399855C2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7" y="4476750"/>
            <a:ext cx="25241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3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4B28DA-6C8F-47A3-8237-6608AF49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802362"/>
            <a:ext cx="4962525" cy="2766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E1BC9-6B2C-4609-AF2B-F823161B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Sentiment Analysis on Top 3 teams of EPL from Twitter official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DF1B-CC41-4DAF-B1B5-6BE30F44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Manchester United Rank : 2</a:t>
            </a:r>
          </a:p>
          <a:p>
            <a:r>
              <a:rPr lang="en-US" dirty="0"/>
              <a:t>Recent Performance:  Win – 2, Lost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3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C89FC0-C9EB-431F-8D07-D42792AD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802362"/>
            <a:ext cx="4962525" cy="2766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8188D-C739-40F1-A950-F0F7E604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Sentiment Analysis on Top 3 teams of EPL from Twitter official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414F-E766-4FD6-A553-C0301959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Manchester City Rank : 1</a:t>
            </a:r>
          </a:p>
          <a:p>
            <a:r>
              <a:rPr lang="en-US" dirty="0"/>
              <a:t>Recent Performance:  Win – 1, Lost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5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48D04A-B18A-4669-86FA-1F7C104C46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3B8A7F0-C5BC-447D-9C4D-52DF56120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9" r="11986" b="-1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0CBD1-E6BD-40FB-AD73-94C1AF6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Sentiment Analysis on Top 3 teams of EPL from Twitter official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D260-A8B6-4565-A2BB-943E1E39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Liverpool Rank : 3</a:t>
            </a:r>
          </a:p>
          <a:p>
            <a:r>
              <a:rPr lang="en-US" dirty="0"/>
              <a:t>Recent Performance:  Win – 2, Lost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9">
            <a:extLst>
              <a:ext uri="{FF2B5EF4-FFF2-40B4-BE49-F238E27FC236}">
                <a16:creationId xmlns:a16="http://schemas.microsoft.com/office/drawing/2014/main" id="{E9AA9F65-94B8-41A5-A7FF-23D2CFB11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7E8B0F8E-3F6C-4541-B9C1-774D80A088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7A45F5BC-32D1-41CD-B270-C46F18CA1A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57EE13-72B0-4FFA-ACE1-EBDE89340E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A182162-B517-4B41-B039-339F87FAE1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B5AD54-1E68-4239-A6AF-FE0F49BB83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683046" y="1090670"/>
            <a:ext cx="31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</a:t>
            </a:r>
            <a:r>
              <a:rPr lang="en-US" sz="3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1830" y="552197"/>
            <a:ext cx="795017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endParaRPr lang="en-US" sz="2000" dirty="0"/>
          </a:p>
          <a:p>
            <a:pPr marL="742950" lvl="1" indent="-285750">
              <a:lnSpc>
                <a:spcPct val="30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/>
              <a:t>Know about EPL and data.</a:t>
            </a:r>
          </a:p>
          <a:p>
            <a:pPr marL="742950" lvl="1" indent="-285750">
              <a:lnSpc>
                <a:spcPct val="30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/>
              <a:t>Tasks and techniques used</a:t>
            </a:r>
          </a:p>
          <a:p>
            <a:pPr marL="742950" lvl="1" indent="-285750">
              <a:lnSpc>
                <a:spcPct val="30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/>
              <a:t>Questions and Analysis Interpretation</a:t>
            </a:r>
          </a:p>
          <a:p>
            <a:pPr marL="742950" lvl="1" indent="-285750">
              <a:lnSpc>
                <a:spcPct val="30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/>
              <a:t>Conclusion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7" y="5651652"/>
            <a:ext cx="892623" cy="10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35C-6BF9-E14E-9E21-2046711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135" y="5855465"/>
            <a:ext cx="892623" cy="1002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EDE25-BFA5-44FE-913D-B5C882D501B1}"/>
              </a:ext>
            </a:extLst>
          </p:cNvPr>
          <p:cNvSpPr txBox="1"/>
          <p:nvPr/>
        </p:nvSpPr>
        <p:spPr>
          <a:xfrm>
            <a:off x="634181" y="2175387"/>
            <a:ext cx="1128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https://www.youtube.com/watch?v=Vn7u0kryBJo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5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35C-6BF9-E14E-9E21-2046711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English Premier league?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AB77-F0E5-4A4F-B4D6-5B03C59B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Professional men’s soccer league played in U.K.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Most-watched sports league in the world, broadcast in 212 territories to 643 million homes and a potential TV audience of 4.7 billion people.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Contested by 20 clubs each season. Clubs named after cities of England and Wales.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Teams play 38 matches each (playing each team in the league twice, home and away), totaling 380 matches in the season. Winning club gets 3 points and a draw gets a point for each club, losers 0.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Season starts in august and ends in may every year.  No playoffs. Clubs with most points are crowned EPL champions of that particular year.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77" y="5858799"/>
            <a:ext cx="892623" cy="10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35C-6BF9-E14E-9E21-2046711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AB77-F0E5-4A4F-B4D6-5B03C59B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42879" cy="367830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Factors predicting final result of the match (</a:t>
            </a:r>
            <a:r>
              <a:rPr lang="en-US" sz="2000" b="1" dirty="0"/>
              <a:t>Multi nominal Logistic Regression)</a:t>
            </a:r>
          </a:p>
          <a:p>
            <a:r>
              <a:rPr lang="en-US" sz="2000" dirty="0"/>
              <a:t>Clustering the referees into Harsh referee and Lenient referee based on the Fouls committed by the teams and Booking Points given by the referee in the matches over the seasons (</a:t>
            </a:r>
            <a:r>
              <a:rPr lang="en-US" sz="2000" b="1" dirty="0"/>
              <a:t>K means Cluster analysis</a:t>
            </a:r>
            <a:r>
              <a:rPr lang="en-US" sz="2000" dirty="0"/>
              <a:t>)</a:t>
            </a:r>
          </a:p>
          <a:p>
            <a:r>
              <a:rPr lang="en-US" sz="2000" dirty="0"/>
              <a:t>Does the type of Referee (clustered in the above task) play a role in predicting the Final match result? (</a:t>
            </a:r>
            <a:r>
              <a:rPr lang="en-US" sz="2000" b="1" dirty="0"/>
              <a:t>Multi nominal Logistic Regression</a:t>
            </a:r>
            <a:r>
              <a:rPr lang="en-US" sz="2000" dirty="0"/>
              <a:t>)</a:t>
            </a:r>
          </a:p>
          <a:p>
            <a:r>
              <a:rPr lang="en-US" sz="2000" dirty="0"/>
              <a:t>Impact of B365 result (</a:t>
            </a:r>
            <a:r>
              <a:rPr lang="en-US" sz="2000" b="1" dirty="0"/>
              <a:t>Table Analysis and Linear Regression</a:t>
            </a:r>
            <a:r>
              <a:rPr lang="en-US" sz="2000" dirty="0"/>
              <a:t>)</a:t>
            </a:r>
          </a:p>
          <a:p>
            <a:r>
              <a:rPr lang="en-US" sz="2000" dirty="0"/>
              <a:t>Does a team that spends more money on its players end up qualifying for Champions League i.e., being in the top 4 teams list on the league table? (</a:t>
            </a:r>
            <a:r>
              <a:rPr lang="en-US" sz="2000" b="1" dirty="0"/>
              <a:t>Correlation and Bar Graph</a:t>
            </a:r>
            <a:r>
              <a:rPr lang="en-US" sz="2000" dirty="0"/>
              <a:t>)</a:t>
            </a:r>
          </a:p>
          <a:p>
            <a:r>
              <a:rPr lang="en-US" sz="2000" b="1" dirty="0"/>
              <a:t>Sentiment Analysis </a:t>
            </a:r>
            <a:r>
              <a:rPr lang="en-US" sz="2000" dirty="0"/>
              <a:t>on Top 3 teams of EPL from Twitter official pages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135" y="5855465"/>
            <a:ext cx="892623" cy="10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1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35C-6BF9-E14E-9E21-20467110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97310"/>
            <a:ext cx="11131485" cy="111864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/>
              <a:t>Factors predicting final result of the match (Multi nominal Logistic Regression)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AB77-F0E5-4A4F-B4D6-5B03C59B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Dependent variable: FTR (Full Time Result)</a:t>
            </a:r>
          </a:p>
          <a:p>
            <a:r>
              <a:rPr lang="en-US" dirty="0"/>
              <a:t>Independent variables:</a:t>
            </a:r>
          </a:p>
          <a:p>
            <a:pPr marL="0" indent="0">
              <a:buNone/>
            </a:pPr>
            <a:r>
              <a:rPr lang="en-US" dirty="0"/>
              <a:t>		Categorical: HTR (Half Time Result)</a:t>
            </a:r>
          </a:p>
          <a:p>
            <a:pPr marL="0" indent="0">
              <a:buNone/>
            </a:pPr>
            <a:r>
              <a:rPr lang="en-US" dirty="0"/>
              <a:t>		Continuous: HS, AS, HST,  AST, HC, AC, HF,  AF, HY,  AY, HR, 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</a:t>
            </a:r>
            <a:r>
              <a:rPr lang="en-US" dirty="0"/>
              <a:t>: HTR, HST, AST, HC, AC, AR are significant factors in predicting Final Match Result.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135" y="5855465"/>
            <a:ext cx="892623" cy="1002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B8A2C-281C-44E4-A533-F3E8ED2C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65" y="3728421"/>
            <a:ext cx="4359593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C715F-870C-4EA3-B9AA-0AF88D77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" y="3728421"/>
            <a:ext cx="7609240" cy="9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35C-6BF9-E14E-9E21-2046711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referees into lenient and harsh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135" y="5855465"/>
            <a:ext cx="892623" cy="10025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51BDC3-65B8-4B26-BD1D-BFE6D482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50343" cy="4570824"/>
          </a:xfrm>
        </p:spPr>
        <p:txBody>
          <a:bodyPr/>
          <a:lstStyle/>
          <a:p>
            <a:r>
              <a:rPr lang="en-US" dirty="0"/>
              <a:t>Here, we perform K-means clustering where K is 2 as we require only two clusters</a:t>
            </a:r>
          </a:p>
          <a:p>
            <a:r>
              <a:rPr lang="en-US" dirty="0"/>
              <a:t>For clustering referees we will consider Fouls, Yellow cards given and Red cards</a:t>
            </a:r>
          </a:p>
          <a:p>
            <a:r>
              <a:rPr lang="en-US" dirty="0"/>
              <a:t>Formula for booking points = Fouls(0) + Yellow cards(5) + Red cards(25)</a:t>
            </a:r>
          </a:p>
          <a:p>
            <a:r>
              <a:rPr lang="en-US" dirty="0"/>
              <a:t>Cluster1 consists of Lenient referees and Cluster2 consists harsh referees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A486467-0FE8-428B-B319-B883E4B0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84" y="2180496"/>
            <a:ext cx="5689419" cy="36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35C-6BF9-E14E-9E21-2046711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type of Referee (clustered in the above task) play a role in predicting the Final match result?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2AE79-7803-421B-812E-55600FC0F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41" y="1958340"/>
            <a:ext cx="5293984" cy="4823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" y="5855465"/>
            <a:ext cx="892623" cy="1002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AEB74-9839-4B99-B099-342426C41F09}"/>
              </a:ext>
            </a:extLst>
          </p:cNvPr>
          <p:cNvSpPr txBox="1"/>
          <p:nvPr/>
        </p:nvSpPr>
        <p:spPr>
          <a:xfrm>
            <a:off x="418854" y="2148840"/>
            <a:ext cx="6118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Multinomial Logistic Regression</a:t>
            </a:r>
          </a:p>
          <a:p>
            <a:r>
              <a:rPr lang="en-US" dirty="0"/>
              <a:t>Dependent variable: Full Time Result</a:t>
            </a:r>
          </a:p>
          <a:p>
            <a:r>
              <a:rPr lang="en-US" dirty="0"/>
              <a:t>Independent variable: </a:t>
            </a:r>
          </a:p>
          <a:p>
            <a:r>
              <a:rPr lang="en-US" dirty="0"/>
              <a:t>	Categorical: Half Time Result</a:t>
            </a:r>
          </a:p>
          <a:p>
            <a:r>
              <a:rPr lang="en-US" dirty="0"/>
              <a:t>	Continuous: HST, AST, HC, AC, HR, AY</a:t>
            </a:r>
          </a:p>
          <a:p>
            <a:endParaRPr lang="en-US" dirty="0"/>
          </a:p>
          <a:p>
            <a:r>
              <a:rPr lang="en-US" dirty="0"/>
              <a:t>Formula for booking points = Fouls(0) + Yellow cards(5) + Red cards(25)</a:t>
            </a:r>
          </a:p>
          <a:p>
            <a:endParaRPr lang="en-US" dirty="0"/>
          </a:p>
          <a:p>
            <a:r>
              <a:rPr lang="en-US" dirty="0"/>
              <a:t>We can observe that </a:t>
            </a:r>
          </a:p>
          <a:p>
            <a:r>
              <a:rPr lang="en-US" b="1" dirty="0"/>
              <a:t>Type of Referee clustered above does play a role in predicting the final match result.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26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35C-6BF9-E14E-9E21-2046711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Impact of B365 result (</a:t>
            </a:r>
            <a:r>
              <a:rPr lang="en-US" sz="2400" b="1" dirty="0"/>
              <a:t>Table Analysis and Linear Regression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AB77-F0E5-4A4F-B4D6-5B03C59B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Time Result(FTR) – H Home, A Away, D Draw</a:t>
            </a:r>
          </a:p>
          <a:p>
            <a:r>
              <a:rPr lang="en-US" dirty="0"/>
              <a:t>Results from Table Analysis (Chi-Square):</a:t>
            </a:r>
          </a:p>
          <a:p>
            <a:pPr lvl="2"/>
            <a:r>
              <a:rPr lang="en-US" sz="1600" b="1" dirty="0"/>
              <a:t>X-squared = 207.8, </a:t>
            </a:r>
            <a:r>
              <a:rPr lang="en-US" sz="1600" b="1" dirty="0" err="1"/>
              <a:t>df</a:t>
            </a:r>
            <a:r>
              <a:rPr lang="en-US" sz="1600" b="1" dirty="0"/>
              <a:t> = 2, p-value &lt; 2.2e-16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799"/>
            <a:ext cx="892623" cy="1002535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E90E42-902E-4AF4-B6AD-D8514517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091" y="1397302"/>
            <a:ext cx="3848090" cy="54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925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2021</TotalTime>
  <Words>707</Words>
  <Application>Microsoft Office PowerPoint</Application>
  <PresentationFormat>Widescreen</PresentationFormat>
  <Paragraphs>85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Wingdings</vt:lpstr>
      <vt:lpstr>Wingdings 2</vt:lpstr>
      <vt:lpstr>Dividend</vt:lpstr>
      <vt:lpstr>     ENGLISH PREMIER LEAGUE Big Data Analytics Project Presentation </vt:lpstr>
      <vt:lpstr>PowerPoint Presentation</vt:lpstr>
      <vt:lpstr>Video</vt:lpstr>
      <vt:lpstr>What is English Premier league? </vt:lpstr>
      <vt:lpstr>Tasks</vt:lpstr>
      <vt:lpstr>   Factors predicting final result of the match (Multi nominal Logistic Regression) </vt:lpstr>
      <vt:lpstr>Clustering referees into lenient and harsh</vt:lpstr>
      <vt:lpstr>Does the type of Referee (clustered in the above task) play a role in predicting the Final match result?</vt:lpstr>
      <vt:lpstr>Impact of B365 result (Table Analysis and Linear Regression) </vt:lpstr>
      <vt:lpstr>Impact of b365 (Ctd.)</vt:lpstr>
      <vt:lpstr>Does a team that spends more money on its players end up qualifying for Champions League i.e., being in the top 4 teams list on the league table? (Correlation and Bar Graph) </vt:lpstr>
      <vt:lpstr>Spending vs position</vt:lpstr>
      <vt:lpstr>Sentiment Analysis on Top 3 teams of EPL from Twitter official pages</vt:lpstr>
      <vt:lpstr>Sentiment Analysis on Top 3 teams of EPL from Twitter official pages</vt:lpstr>
      <vt:lpstr>Sentiment Analysis on Top 3 teams of EPL from Twitter official pages</vt:lpstr>
      <vt:lpstr>Sentiment Analysis on Top 3 teams of EPL from Twitter official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PREMIER LEAGUE</dc:title>
  <dc:creator>Namrata Jayendrasinh Solanki</dc:creator>
  <cp:lastModifiedBy>Rajasekhar Reddy Mekala</cp:lastModifiedBy>
  <cp:revision>40</cp:revision>
  <dcterms:created xsi:type="dcterms:W3CDTF">2018-04-21T16:40:09Z</dcterms:created>
  <dcterms:modified xsi:type="dcterms:W3CDTF">2018-06-26T16:40:39Z</dcterms:modified>
</cp:coreProperties>
</file>