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72" r:id="rId12"/>
    <p:sldId id="265" r:id="rId13"/>
    <p:sldId id="273" r:id="rId14"/>
    <p:sldId id="274" r:id="rId15"/>
    <p:sldId id="268" r:id="rId16"/>
    <p:sldId id="269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2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1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5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3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320F-7BEC-4AC6-8AFF-6E7C8C621BD8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70ED-4BB9-4A78-8BCC-1125FB428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7938" y="414025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Music Genre Classification</a:t>
            </a:r>
            <a:br>
              <a:rPr lang="en-US" altLang="zh-CN" dirty="0" smtClean="0"/>
            </a:br>
            <a:r>
              <a:rPr lang="en-US" altLang="zh-CN" sz="3200" dirty="0" smtClean="0"/>
              <a:t>CS6316 Final Project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3847" y="43361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Yuchi Tian</a:t>
            </a:r>
          </a:p>
          <a:p>
            <a:r>
              <a:rPr lang="en-US" altLang="zh-CN" sz="2800" dirty="0" smtClean="0"/>
              <a:t>yt8mn@virginia.edu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0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Dataset: GTZAN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dataset was used for the well known paper in genre classification " Musical genre classification of audio signals " by G. </a:t>
            </a:r>
            <a:r>
              <a:rPr lang="en-US" altLang="zh-CN" dirty="0" err="1" smtClean="0"/>
              <a:t>Tzanetakis</a:t>
            </a:r>
            <a:r>
              <a:rPr lang="en-US" altLang="zh-CN" dirty="0" smtClean="0"/>
              <a:t> and P. Cook in IEEE Transactions on Audio and Speech Processing 2002.</a:t>
            </a:r>
          </a:p>
          <a:p>
            <a:r>
              <a:rPr lang="en-US" altLang="zh-CN" dirty="0" smtClean="0"/>
              <a:t>The files were collected in 2000-2001 from a variety of sources including personal CDs, radio, microphone recordings, in order to represent a variety of recording conditions.</a:t>
            </a:r>
          </a:p>
          <a:p>
            <a:r>
              <a:rPr lang="en-US" altLang="zh-CN" dirty="0" smtClean="0"/>
              <a:t>The dataset consists of 1000 audio tracks each 30 seconds long. It contains 10 genres, each represented by 100 tracks. The tracks are all 22050Hz Mono 16-bit audio files in .wav format.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9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050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Feature Group 1</a:t>
            </a:r>
          </a:p>
          <a:p>
            <a:r>
              <a:rPr lang="en-US" altLang="zh-CN" dirty="0" smtClean="0"/>
              <a:t>kernel = ‘poly’</a:t>
            </a:r>
            <a:endParaRPr lang="en-US" altLang="zh-CN" dirty="0" smtClean="0"/>
          </a:p>
          <a:p>
            <a:r>
              <a:rPr lang="en-US" altLang="zh-CN" dirty="0" smtClean="0"/>
              <a:t>C = 2</a:t>
            </a:r>
          </a:p>
          <a:p>
            <a:r>
              <a:rPr lang="en-US" altLang="zh-CN" dirty="0" smtClean="0"/>
              <a:t>gamma = 2</a:t>
            </a:r>
          </a:p>
          <a:p>
            <a:r>
              <a:rPr lang="en-US" altLang="zh-CN" dirty="0" smtClean="0"/>
              <a:t>degree = 2</a:t>
            </a:r>
          </a:p>
          <a:p>
            <a:r>
              <a:rPr lang="en-US" altLang="zh-CN" dirty="0" smtClean="0"/>
              <a:t>classification accuracy:  0.67</a:t>
            </a:r>
          </a:p>
          <a:p>
            <a:pPr marL="0" indent="0">
              <a:buNone/>
            </a:pPr>
            <a:r>
              <a:rPr lang="en-US" altLang="zh-CN" dirty="0" smtClean="0"/>
              <a:t>[[34 11  0  1   4   0]</a:t>
            </a:r>
          </a:p>
          <a:p>
            <a:pPr marL="0" indent="0">
              <a:buNone/>
            </a:pPr>
            <a:r>
              <a:rPr lang="en-US" altLang="zh-CN" dirty="0" smtClean="0"/>
              <a:t> [ 2  24 15  4  5   0]</a:t>
            </a:r>
          </a:p>
          <a:p>
            <a:pPr marL="0" indent="0">
              <a:buNone/>
            </a:pPr>
            <a:r>
              <a:rPr lang="en-US" altLang="zh-CN" dirty="0" smtClean="0"/>
              <a:t> [ 2  15 23  0 10  0]</a:t>
            </a:r>
          </a:p>
          <a:p>
            <a:pPr marL="0" indent="0">
              <a:buNone/>
            </a:pPr>
            <a:r>
              <a:rPr lang="en-US" altLang="zh-CN" dirty="0" smtClean="0"/>
              <a:t> [ 0   1   5  42  2   0]</a:t>
            </a:r>
          </a:p>
          <a:p>
            <a:pPr marL="0" indent="0">
              <a:buNone/>
            </a:pPr>
            <a:r>
              <a:rPr lang="en-US" altLang="zh-CN" dirty="0" smtClean="0"/>
              <a:t> [ 0   3   7   4  33  3]</a:t>
            </a:r>
          </a:p>
          <a:p>
            <a:pPr marL="0" indent="0">
              <a:buNone/>
            </a:pPr>
            <a:r>
              <a:rPr lang="en-US" altLang="zh-CN" dirty="0" smtClean="0"/>
              <a:t> [ 0   0   1   0  5  44]]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3" y="1027906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5584"/>
            <a:ext cx="10515600" cy="47139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Feature Group 2</a:t>
            </a:r>
          </a:p>
          <a:p>
            <a:r>
              <a:rPr lang="en-US" altLang="zh-CN" dirty="0" smtClean="0"/>
              <a:t>kernel = '</a:t>
            </a:r>
            <a:r>
              <a:rPr lang="en-US" altLang="zh-CN" dirty="0" err="1" smtClean="0"/>
              <a:t>rbf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r>
              <a:rPr lang="en-US" altLang="zh-CN" dirty="0" smtClean="0"/>
              <a:t>C= 4</a:t>
            </a:r>
          </a:p>
          <a:p>
            <a:r>
              <a:rPr lang="en-US" altLang="zh-CN" dirty="0" smtClean="0"/>
              <a:t>gamma = 0.125</a:t>
            </a:r>
          </a:p>
          <a:p>
            <a:r>
              <a:rPr lang="en-US" altLang="zh-CN" dirty="0" smtClean="0"/>
              <a:t>classification accuracy:  0.71</a:t>
            </a:r>
          </a:p>
          <a:p>
            <a:pPr marL="0" indent="0">
              <a:buNone/>
            </a:pPr>
            <a:r>
              <a:rPr lang="en-US" altLang="zh-CN" dirty="0" smtClean="0"/>
              <a:t>[[40  7   1   0   2   0 ]</a:t>
            </a:r>
          </a:p>
          <a:p>
            <a:pPr marL="0" indent="0">
              <a:buNone/>
            </a:pPr>
            <a:r>
              <a:rPr lang="en-US" altLang="zh-CN" dirty="0" smtClean="0"/>
              <a:t> [ 0  29 16  1   4   0 ]</a:t>
            </a:r>
          </a:p>
          <a:p>
            <a:pPr marL="0" indent="0">
              <a:buNone/>
            </a:pPr>
            <a:r>
              <a:rPr lang="en-US" altLang="zh-CN" dirty="0" smtClean="0"/>
              <a:t> [ 2   4  29  0  15  0 ]</a:t>
            </a:r>
          </a:p>
          <a:p>
            <a:pPr marL="0" indent="0">
              <a:buNone/>
            </a:pPr>
            <a:r>
              <a:rPr lang="en-US" altLang="zh-CN" dirty="0" smtClean="0"/>
              <a:t> [ 0   1   3  42  3   1 ]</a:t>
            </a:r>
          </a:p>
          <a:p>
            <a:pPr marL="0" indent="0">
              <a:buNone/>
            </a:pPr>
            <a:r>
              <a:rPr lang="en-US" altLang="zh-CN" dirty="0" smtClean="0"/>
              <a:t> [ 3   1   6   7  30  3 ]</a:t>
            </a:r>
          </a:p>
          <a:p>
            <a:pPr marL="0" indent="0">
              <a:buNone/>
            </a:pPr>
            <a:r>
              <a:rPr lang="en-US" altLang="zh-CN" dirty="0" smtClean="0"/>
              <a:t> [ 0   0   0   0   8  42]]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5" y="1027906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5584"/>
            <a:ext cx="10515600" cy="47139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Selected and Combined features</a:t>
            </a:r>
          </a:p>
          <a:p>
            <a:r>
              <a:rPr lang="en-US" altLang="zh-CN" dirty="0" smtClean="0"/>
              <a:t>kernel = '</a:t>
            </a:r>
            <a:r>
              <a:rPr lang="en-US" altLang="zh-CN" dirty="0" err="1" smtClean="0"/>
              <a:t>rbf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r>
              <a:rPr lang="en-US" altLang="zh-CN" dirty="0" smtClean="0"/>
              <a:t>C= 1</a:t>
            </a:r>
          </a:p>
          <a:p>
            <a:r>
              <a:rPr lang="en-US" altLang="zh-CN" dirty="0" smtClean="0"/>
              <a:t>gamma = 0.125</a:t>
            </a:r>
          </a:p>
          <a:p>
            <a:r>
              <a:rPr lang="en-US" altLang="zh-CN" dirty="0" smtClean="0"/>
              <a:t>classification accuracy:  0.74</a:t>
            </a:r>
          </a:p>
          <a:p>
            <a:pPr marL="0" indent="0">
              <a:buNone/>
            </a:pPr>
            <a:r>
              <a:rPr lang="en-US" altLang="zh-CN" dirty="0" smtClean="0"/>
              <a:t>[[41  6   1   0   2   0]</a:t>
            </a:r>
          </a:p>
          <a:p>
            <a:pPr marL="0" indent="0">
              <a:buNone/>
            </a:pPr>
            <a:r>
              <a:rPr lang="en-US" altLang="zh-CN" dirty="0" smtClean="0"/>
              <a:t> [ 1  29 15  1   4   0]</a:t>
            </a:r>
          </a:p>
          <a:p>
            <a:pPr marL="0" indent="0">
              <a:buNone/>
            </a:pPr>
            <a:r>
              <a:rPr lang="en-US" altLang="zh-CN" dirty="0" smtClean="0"/>
              <a:t> [ 2   5  33  0  10  0]</a:t>
            </a:r>
          </a:p>
          <a:p>
            <a:pPr marL="0" indent="0">
              <a:buNone/>
            </a:pPr>
            <a:r>
              <a:rPr lang="en-US" altLang="zh-CN" dirty="0" smtClean="0"/>
              <a:t> [ 1   0   4  43  1   1]</a:t>
            </a:r>
          </a:p>
          <a:p>
            <a:pPr marL="0" indent="0">
              <a:buNone/>
            </a:pPr>
            <a:r>
              <a:rPr lang="en-US" altLang="zh-CN" dirty="0" smtClean="0"/>
              <a:t> [ 3   1   4   6  34  2]</a:t>
            </a:r>
          </a:p>
          <a:p>
            <a:pPr marL="0" indent="0">
              <a:buNone/>
            </a:pPr>
            <a:r>
              <a:rPr lang="en-US" altLang="zh-CN" dirty="0" smtClean="0"/>
              <a:t> [ 0   0   1   1   5 43]]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4" y="1020523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5584"/>
            <a:ext cx="10515600" cy="47139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Combined features with Chord</a:t>
            </a:r>
          </a:p>
          <a:p>
            <a:r>
              <a:rPr lang="en-US" altLang="zh-CN" dirty="0" smtClean="0"/>
              <a:t>kernel = '</a:t>
            </a:r>
            <a:r>
              <a:rPr lang="en-US" altLang="zh-CN" dirty="0" err="1" smtClean="0"/>
              <a:t>rbf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r>
              <a:rPr lang="en-US" altLang="zh-CN" dirty="0" smtClean="0"/>
              <a:t>C= 1</a:t>
            </a:r>
          </a:p>
          <a:p>
            <a:r>
              <a:rPr lang="en-US" altLang="zh-CN" dirty="0" smtClean="0"/>
              <a:t>gamma = 0.125</a:t>
            </a:r>
          </a:p>
          <a:p>
            <a:r>
              <a:rPr lang="en-US" altLang="zh-CN" dirty="0" smtClean="0"/>
              <a:t>classification accuracy:  0.76</a:t>
            </a:r>
          </a:p>
          <a:p>
            <a:pPr marL="0" indent="0">
              <a:buNone/>
            </a:pPr>
            <a:r>
              <a:rPr lang="en-US" altLang="zh-CN" dirty="0" smtClean="0"/>
              <a:t>[[41  6   1   0   2   0]</a:t>
            </a:r>
          </a:p>
          <a:p>
            <a:pPr marL="0" indent="0">
              <a:buNone/>
            </a:pPr>
            <a:r>
              <a:rPr lang="en-US" altLang="zh-CN" dirty="0" smtClean="0"/>
              <a:t> [ 1  35  9   1   4   0]</a:t>
            </a:r>
          </a:p>
          <a:p>
            <a:pPr marL="0" indent="0">
              <a:buNone/>
            </a:pPr>
            <a:r>
              <a:rPr lang="en-US" altLang="zh-CN" dirty="0" smtClean="0"/>
              <a:t> [ 2   6  32  0  10  0]</a:t>
            </a:r>
          </a:p>
          <a:p>
            <a:pPr marL="0" indent="0">
              <a:buNone/>
            </a:pPr>
            <a:r>
              <a:rPr lang="en-US" altLang="zh-CN" dirty="0" smtClean="0"/>
              <a:t> [ 1   1   3  43  1   1]</a:t>
            </a:r>
          </a:p>
          <a:p>
            <a:pPr marL="0" indent="0">
              <a:buNone/>
            </a:pPr>
            <a:r>
              <a:rPr lang="en-US" altLang="zh-CN" dirty="0" smtClean="0"/>
              <a:t> [ 3   1   4   6  34  2]</a:t>
            </a:r>
          </a:p>
          <a:p>
            <a:pPr marL="0" indent="0">
              <a:buNone/>
            </a:pPr>
            <a:r>
              <a:rPr lang="en-US" altLang="zh-CN" dirty="0" smtClean="0"/>
              <a:t> [ 0   0   1   1   5 43]]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3" y="1015396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Chord sequence helps classify jazz songs from country songs.</a:t>
            </a:r>
          </a:p>
          <a:p>
            <a:r>
              <a:rPr lang="en-US" altLang="zh-CN" dirty="0" smtClean="0"/>
              <a:t>Chord sequence improves the classification accuracy.</a:t>
            </a:r>
          </a:p>
          <a:p>
            <a:pPr marL="0" indent="0">
              <a:buNone/>
            </a:pPr>
            <a:r>
              <a:rPr lang="en-US" altLang="zh-CN" dirty="0" smtClean="0"/>
              <a:t>Future Work</a:t>
            </a:r>
          </a:p>
          <a:p>
            <a:r>
              <a:rPr lang="en-US" altLang="zh-CN" dirty="0" smtClean="0"/>
              <a:t>By improving the chord recognition</a:t>
            </a:r>
          </a:p>
          <a:p>
            <a:r>
              <a:rPr lang="en-US" altLang="zh-CN" dirty="0" smtClean="0"/>
              <a:t>By use other mid-level feature such as instrument</a:t>
            </a:r>
          </a:p>
          <a:p>
            <a:r>
              <a:rPr lang="en-US" altLang="zh-CN" dirty="0" smtClean="0"/>
              <a:t>By using k-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 instead of 1-nn</a:t>
            </a:r>
          </a:p>
          <a:p>
            <a:r>
              <a:rPr lang="en-US" altLang="zh-CN" dirty="0" smtClean="0"/>
              <a:t>By replacing length of longest common subsequence with other feature as distance.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600" dirty="0" smtClean="0"/>
              <a:t>[1] </a:t>
            </a:r>
            <a:r>
              <a:rPr lang="en-US" altLang="zh-CN" sz="2600" dirty="0" err="1"/>
              <a:t>Tzanetakis</a:t>
            </a:r>
            <a:r>
              <a:rPr lang="en-US" altLang="zh-CN" sz="2600" dirty="0"/>
              <a:t>, G. &amp; Cook, P. 2002. Musical genre classification of audio signals. IEEE Trans. Speech </a:t>
            </a:r>
            <a:r>
              <a:rPr lang="en-US" altLang="zh-CN" sz="2600" dirty="0" smtClean="0"/>
              <a:t>Audio </a:t>
            </a:r>
            <a:r>
              <a:rPr lang="sv-SE" altLang="zh-CN" sz="2600" dirty="0" smtClean="0"/>
              <a:t>Process</a:t>
            </a:r>
            <a:r>
              <a:rPr lang="sv-SE" altLang="zh-CN" sz="2600" dirty="0"/>
              <a:t>. 10, 5, 293302. http://marsyas.sness.net/.</a:t>
            </a:r>
          </a:p>
          <a:p>
            <a:pPr marL="0" indent="0">
              <a:buNone/>
            </a:pPr>
            <a:r>
              <a:rPr lang="en-US" altLang="zh-CN" sz="2600" dirty="0" smtClean="0"/>
              <a:t>[2] </a:t>
            </a:r>
            <a:r>
              <a:rPr lang="en-US" altLang="zh-CN" sz="2600" dirty="0"/>
              <a:t>Elias </a:t>
            </a:r>
            <a:r>
              <a:rPr lang="en-US" altLang="zh-CN" sz="2600" dirty="0" err="1"/>
              <a:t>Pampalk</a:t>
            </a:r>
            <a:r>
              <a:rPr lang="en-US" altLang="zh-CN" sz="2600" dirty="0"/>
              <a:t>, Arthur </a:t>
            </a:r>
            <a:r>
              <a:rPr lang="en-US" altLang="zh-CN" sz="2600" dirty="0" err="1"/>
              <a:t>Flexer</a:t>
            </a:r>
            <a:r>
              <a:rPr lang="en-US" altLang="zh-CN" sz="2600" dirty="0"/>
              <a:t>, &amp; </a:t>
            </a:r>
            <a:r>
              <a:rPr lang="en-US" altLang="zh-CN" sz="2600" dirty="0" smtClean="0"/>
              <a:t>Gerhard </a:t>
            </a:r>
            <a:r>
              <a:rPr lang="en-US" altLang="zh-CN" sz="2600" dirty="0" err="1" smtClean="0"/>
              <a:t>Widmer</a:t>
            </a:r>
            <a:r>
              <a:rPr lang="en-US" altLang="zh-CN" sz="2600" dirty="0"/>
              <a:t>. (</a:t>
            </a:r>
            <a:r>
              <a:rPr lang="en-US" altLang="zh-CN" sz="2600" dirty="0" smtClean="0"/>
              <a:t>2005).Improvements of Audio-based Music Similarity and Genre Classification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[</a:t>
            </a:r>
            <a:r>
              <a:rPr lang="en-US" altLang="zh-CN" sz="2600" dirty="0"/>
              <a:t>3</a:t>
            </a:r>
            <a:r>
              <a:rPr lang="en-US" altLang="zh-CN" sz="2600" dirty="0" smtClean="0"/>
              <a:t>] Cheng, </a:t>
            </a:r>
            <a:r>
              <a:rPr lang="en-US" altLang="zh-CN" sz="2600" dirty="0"/>
              <a:t>H.-T., </a:t>
            </a:r>
            <a:r>
              <a:rPr lang="en-US" altLang="zh-CN" sz="2600" dirty="0" smtClean="0"/>
              <a:t>Yang, </a:t>
            </a:r>
            <a:r>
              <a:rPr lang="en-US" altLang="zh-CN" sz="2600" dirty="0"/>
              <a:t>Y.-H., </a:t>
            </a:r>
            <a:r>
              <a:rPr lang="en-US" altLang="zh-CN" sz="2600" dirty="0" smtClean="0"/>
              <a:t>Lin, </a:t>
            </a:r>
            <a:r>
              <a:rPr lang="en-US" altLang="zh-CN" sz="2600" dirty="0"/>
              <a:t>Y.-C., </a:t>
            </a:r>
            <a:r>
              <a:rPr lang="en-US" altLang="zh-CN" sz="2600" dirty="0" smtClean="0"/>
              <a:t>Liao, </a:t>
            </a:r>
            <a:r>
              <a:rPr lang="en-US" altLang="zh-CN" sz="2600" dirty="0"/>
              <a:t>I.-B., &amp; </a:t>
            </a:r>
            <a:r>
              <a:rPr lang="en-US" altLang="zh-CN" sz="2600" dirty="0" smtClean="0"/>
              <a:t>Chen, </a:t>
            </a:r>
            <a:r>
              <a:rPr lang="en-US" altLang="zh-CN" sz="2600" dirty="0"/>
              <a:t>H.-H. 2008. Automatic chord </a:t>
            </a:r>
            <a:r>
              <a:rPr lang="en-US" altLang="zh-CN" sz="2600" dirty="0" smtClean="0"/>
              <a:t>recognition for </a:t>
            </a:r>
            <a:r>
              <a:rPr lang="en-US" altLang="zh-CN" sz="2600" dirty="0"/>
              <a:t>music classification and retrieval. In Proceedings of the IEEE International Conference on </a:t>
            </a:r>
            <a:r>
              <a:rPr lang="en-US" altLang="zh-CN" sz="2600" dirty="0" smtClean="0"/>
              <a:t>Multimedia and </a:t>
            </a:r>
            <a:r>
              <a:rPr lang="en-US" altLang="zh-CN" sz="2600" dirty="0"/>
              <a:t>Expo. 15051508</a:t>
            </a:r>
            <a:r>
              <a:rPr lang="en-US" altLang="zh-CN" sz="2600" dirty="0" smtClean="0"/>
              <a:t>.</a:t>
            </a:r>
          </a:p>
          <a:p>
            <a:pPr marL="0" indent="0">
              <a:buNone/>
            </a:pPr>
            <a:r>
              <a:rPr lang="en-US" altLang="zh-CN" sz="2600" dirty="0" smtClean="0"/>
              <a:t>[4] Unsupervised Classification of Music Genre Using Hidden Markov Model</a:t>
            </a:r>
          </a:p>
          <a:p>
            <a:pPr marL="0" indent="0">
              <a:buNone/>
            </a:pPr>
            <a:r>
              <a:rPr lang="en-US" altLang="zh-CN" sz="2600" dirty="0" smtClean="0"/>
              <a:t>[5] A Comparative Study on Content-Based Music Genre Classification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68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dirty="0" smtClean="0"/>
              <a:t>[6] K. West, S. Cox, Finding an optimal </a:t>
            </a:r>
            <a:r>
              <a:rPr lang="en-US" altLang="zh-CN" sz="2600" dirty="0" err="1" smtClean="0"/>
              <a:t>segmentationfor</a:t>
            </a:r>
            <a:r>
              <a:rPr lang="en-US" altLang="zh-CN" sz="2600" dirty="0" smtClean="0"/>
              <a:t> audio genre classification, in Proceedings of the 6</a:t>
            </a:r>
            <a:r>
              <a:rPr lang="en-US" altLang="zh-CN" sz="2600" baseline="30000" dirty="0" smtClean="0"/>
              <a:t>th</a:t>
            </a:r>
            <a:r>
              <a:rPr lang="en-US" altLang="zh-CN" sz="2600" dirty="0" smtClean="0"/>
              <a:t> Int. Symposium on Music Information Retrieval, London, UK, 2005.</a:t>
            </a:r>
          </a:p>
          <a:p>
            <a:pPr marL="0" indent="0">
              <a:buNone/>
            </a:pPr>
            <a:r>
              <a:rPr lang="en-US" altLang="zh-CN" sz="2600" dirty="0" smtClean="0"/>
              <a:t>[7] </a:t>
            </a:r>
            <a:r>
              <a:rPr lang="en-US" altLang="zh-CN" sz="2600" dirty="0" err="1" smtClean="0"/>
              <a:t>Soujanya</a:t>
            </a:r>
            <a:r>
              <a:rPr lang="en-US" altLang="zh-CN" sz="2600" dirty="0" smtClean="0"/>
              <a:t> Poria1, Alexander </a:t>
            </a:r>
            <a:r>
              <a:rPr lang="en-US" altLang="zh-CN" sz="2600" dirty="0" err="1" smtClean="0"/>
              <a:t>Gelbukh</a:t>
            </a:r>
            <a:r>
              <a:rPr lang="en-US" altLang="zh-CN" sz="2600" dirty="0" smtClean="0"/>
              <a:t> &amp; Amir Hussain. Music Genre Classification: A Semi-supervised Approach</a:t>
            </a:r>
          </a:p>
          <a:p>
            <a:pPr marL="0" indent="0">
              <a:buNone/>
            </a:pPr>
            <a:r>
              <a:rPr lang="en-US" altLang="zh-CN" sz="2600" dirty="0" smtClean="0"/>
              <a:t>[8] N. </a:t>
            </a:r>
            <a:r>
              <a:rPr lang="en-US" altLang="zh-CN" sz="2600" dirty="0" err="1" smtClean="0"/>
              <a:t>Scaringella</a:t>
            </a:r>
            <a:r>
              <a:rPr lang="en-US" altLang="zh-CN" sz="2600" dirty="0" smtClean="0"/>
              <a:t>, G. </a:t>
            </a:r>
            <a:r>
              <a:rPr lang="en-US" altLang="zh-CN" sz="2600" dirty="0" err="1" smtClean="0"/>
              <a:t>Zoia</a:t>
            </a:r>
            <a:r>
              <a:rPr lang="en-US" altLang="zh-CN" sz="2600" dirty="0" smtClean="0"/>
              <a:t>, On the modeling of time information for automatic genre recognition systems in audio signals, in Proceedings of the 6th Int. Symposium on Music Information Retrieval, London, UK, 2005.</a:t>
            </a:r>
          </a:p>
          <a:p>
            <a:pPr marL="0" indent="0">
              <a:buNone/>
            </a:pPr>
            <a:r>
              <a:rPr lang="en-US" altLang="zh-CN" sz="2600" dirty="0" smtClean="0"/>
              <a:t>[9] N. </a:t>
            </a:r>
            <a:r>
              <a:rPr lang="en-US" altLang="zh-CN" sz="2600" dirty="0" err="1" smtClean="0"/>
              <a:t>Scaringella</a:t>
            </a:r>
            <a:r>
              <a:rPr lang="en-US" altLang="zh-CN" sz="2600" dirty="0" smtClean="0"/>
              <a:t>, D. </a:t>
            </a:r>
            <a:r>
              <a:rPr lang="en-US" altLang="zh-CN" sz="2600" dirty="0" err="1" smtClean="0"/>
              <a:t>Mlynek</a:t>
            </a:r>
            <a:r>
              <a:rPr lang="en-US" altLang="zh-CN" sz="2600" dirty="0" smtClean="0"/>
              <a:t>, A mixture of support vector machines for audio classification. Music Information </a:t>
            </a:r>
            <a:r>
              <a:rPr lang="fr-FR" altLang="zh-CN" sz="2600" dirty="0" smtClean="0"/>
              <a:t>Retrieval Evaluation exchange (MIREX) website.</a:t>
            </a:r>
          </a:p>
          <a:p>
            <a:pPr marL="0" indent="0">
              <a:buNone/>
            </a:pPr>
            <a:r>
              <a:rPr lang="en-US" altLang="zh-CN" sz="2600" dirty="0" smtClean="0"/>
              <a:t>[10] Automatic Music Genre Classification Using Ensemble of Classifiers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[11] </a:t>
            </a:r>
            <a:r>
              <a:rPr lang="en-US" altLang="zh-CN" sz="2600" dirty="0" err="1" smtClean="0"/>
              <a:t>Yannis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Panagakis</a:t>
            </a:r>
            <a:r>
              <a:rPr lang="en-US" altLang="zh-CN" sz="2600" dirty="0" smtClean="0"/>
              <a:t>, Constantine </a:t>
            </a:r>
            <a:r>
              <a:rPr lang="en-US" altLang="zh-CN" sz="2600" dirty="0" err="1" smtClean="0"/>
              <a:t>Kotropoulos</a:t>
            </a:r>
            <a:r>
              <a:rPr lang="en-US" altLang="zh-CN" sz="2600" dirty="0" smtClean="0"/>
              <a:t>, &amp; Gonzalo R. Arce (2009) Music Genre Classification via Sparse Representations of Auditory Temporal Modulations.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13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Music genre </a:t>
            </a:r>
            <a:r>
              <a:rPr lang="en-US" altLang="zh-CN" dirty="0"/>
              <a:t>c</a:t>
            </a:r>
            <a:r>
              <a:rPr lang="en-US" altLang="zh-CN" dirty="0" smtClean="0"/>
              <a:t>lassification </a:t>
            </a:r>
            <a:r>
              <a:rPr lang="en-US" altLang="zh-CN" dirty="0" smtClean="0"/>
              <a:t>is common and significant task in MIR (Music Information Retrieval) and plays an important roles in MER(Music Emotion Recognition).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Music genre automatic </a:t>
            </a:r>
            <a:r>
              <a:rPr lang="en-US" altLang="zh-CN" dirty="0" smtClean="0"/>
              <a:t>c</a:t>
            </a:r>
            <a:r>
              <a:rPr lang="en-US" altLang="zh-CN" dirty="0" smtClean="0"/>
              <a:t>lassification has been applied by many commercial music websites such as AMG or Last.fm for music recommendation.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13500"/>
            <a:ext cx="5724525" cy="524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93" y="86672"/>
            <a:ext cx="2158024" cy="677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69576"/>
              </p:ext>
            </p:extLst>
          </p:nvPr>
        </p:nvGraphicFramePr>
        <p:xfrm>
          <a:off x="1400906" y="1544271"/>
          <a:ext cx="8882575" cy="4387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967"/>
                <a:gridCol w="1864608"/>
              </a:tblGrid>
              <a:tr h="4874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music genre classification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Reference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K-Nearest Neighbor (KNN)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[1,2]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Gaussian Mixture Models (GMM)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Hidden Markov Model (HMM)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[3,4]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Linear Discriminant Analysis (LDA)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[5,6]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Support Vector Machines (SVM)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[5,7,8,9]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Fuzzy Clustering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[7]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Combination of Classifiers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[10]</a:t>
                      </a:r>
                      <a:endParaRPr lang="zh-CN" altLang="en-US" dirty="0"/>
                    </a:p>
                  </a:txBody>
                  <a:tcPr/>
                </a:tc>
              </a:tr>
              <a:tr h="4874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Sparse Representation-based Classification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[11]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8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Claim / Target Task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036" y="2150109"/>
            <a:ext cx="7799927" cy="36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Solution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649" y="1733613"/>
            <a:ext cx="8764154" cy="40341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7339" y="6033980"/>
            <a:ext cx="921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For 1-nn, Distance = 1/Length(longest common subsequence)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1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03" y="287642"/>
            <a:ext cx="6737110" cy="65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88" y="1206892"/>
            <a:ext cx="6036384" cy="49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44" y="1339943"/>
            <a:ext cx="6360656" cy="53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918</Words>
  <Application>Microsoft Office PowerPoint</Application>
  <PresentationFormat>宽屏</PresentationFormat>
  <Paragraphs>110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Music Genre Classification CS6316 Final Project</vt:lpstr>
      <vt:lpstr>Motivation</vt:lpstr>
      <vt:lpstr>Background</vt:lpstr>
      <vt:lpstr>Related Work</vt:lpstr>
      <vt:lpstr>Claim / Target Task</vt:lpstr>
      <vt:lpstr>Proposed Solution</vt:lpstr>
      <vt:lpstr>Implementation</vt:lpstr>
      <vt:lpstr>Implementation</vt:lpstr>
      <vt:lpstr>Implementation</vt:lpstr>
      <vt:lpstr>Dataset: GTZAN</vt:lpstr>
      <vt:lpstr>Experimental Results</vt:lpstr>
      <vt:lpstr>Experimental Results</vt:lpstr>
      <vt:lpstr>Experimental Results</vt:lpstr>
      <vt:lpstr>Experimental Results</vt:lpstr>
      <vt:lpstr>Conclusion and Future Work</vt:lpstr>
      <vt:lpstr>References</vt:lpstr>
      <vt:lpstr>References</vt:lpstr>
      <vt:lpstr>References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TYC</dc:creator>
  <cp:lastModifiedBy>TYC</cp:lastModifiedBy>
  <cp:revision>33</cp:revision>
  <dcterms:created xsi:type="dcterms:W3CDTF">2015-11-28T16:46:50Z</dcterms:created>
  <dcterms:modified xsi:type="dcterms:W3CDTF">2015-11-29T00:56:46Z</dcterms:modified>
</cp:coreProperties>
</file>