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8"/>
  </p:notesMasterIdLst>
  <p:handoutMasterIdLst>
    <p:handoutMasterId r:id="rId9"/>
  </p:handoutMasterIdLst>
  <p:sldIdLst>
    <p:sldId id="287" r:id="rId2"/>
    <p:sldId id="320" r:id="rId3"/>
    <p:sldId id="321" r:id="rId4"/>
    <p:sldId id="322" r:id="rId5"/>
    <p:sldId id="318" r:id="rId6"/>
    <p:sldId id="294" r:id="rId7"/>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27DE0-60D5-4315-BE30-186847CBB562}" v="1" dt="2024-03-07T09:25:19.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4/16/2024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16,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16,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16,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16,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16,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16,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16,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16,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16,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16,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16,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16,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INITIAL REVIEW</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“COURSE RECOMMENDATION SYSTEM</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pitchFamily="18" charset="0"/>
                <a:cs typeface="Times New Roman" pitchFamily="18" charset="0"/>
              </a:rPr>
              <a:t>1.P Rajasekhar Reddy 	       (VTU19381)(REG NO. 21UECS0466)</a:t>
            </a:r>
          </a:p>
          <a:p>
            <a:r>
              <a:rPr lang="en-IN" sz="2000" dirty="0">
                <a:latin typeface="Times New Roman" pitchFamily="18" charset="0"/>
                <a:cs typeface="Times New Roman" pitchFamily="18" charset="0"/>
              </a:rPr>
              <a:t>2.P Devendar Reddy		       (VTU19934)(REG NO. 21UECS0477)</a:t>
            </a:r>
          </a:p>
          <a:p>
            <a:r>
              <a:rPr lang="en-IN" sz="2000" dirty="0">
                <a:latin typeface="Times New Roman" pitchFamily="18" charset="0"/>
                <a:cs typeface="Times New Roman" pitchFamily="18" charset="0"/>
              </a:rPr>
              <a:t>3.S Harshavardhan Reddy        (VTU20580)(REG NO. 21UECS0553)</a:t>
            </a:r>
          </a:p>
          <a:p>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a:t>Mr. Sankar Ganesh. K,ME</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16,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April 16,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7332308" y="267224"/>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320C95-CECA-3B29-9A8E-C8DB772E0000}"/>
              </a:ext>
            </a:extLst>
          </p:cNvPr>
          <p:cNvSpPr txBox="1"/>
          <p:nvPr/>
        </p:nvSpPr>
        <p:spPr>
          <a:xfrm>
            <a:off x="1645921" y="2315497"/>
            <a:ext cx="15432711" cy="507831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AIM OF THE PROJECT: </a:t>
            </a:r>
          </a:p>
          <a:p>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primary aim of the Course Recommendation System is to simplify and enhance the process of selecting educational courses for individuals. By utilizing advanced algorithms and personalized data, the system strives to provide tailored course recommendations.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ultimate goal is to empower users to make well-informed decisions that align with their interests, academic background, and future aspirations, thereby optimizing their learning experience and educational outcomes.</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SCOPE OF THE PROJECT:</a:t>
            </a:r>
          </a:p>
          <a:p>
            <a:endParaRPr lang="en-US" sz="1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scope of the Course Recommendation System encompasses a user-centric approach to guide individuals in choosing courses aligned with their preferences and goals. It involves the development of a user-friendly platform that integrates advanced algorithms to analyze user input, including academic background and career aspirations.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aims to cover a diverse range of courses, considering various disciplines and difficulty levels. Additionally, it provides flexibility to adapt to changing user preferences over time. The scope extends to fostering a continuous feedback loop for system improvement, ensuring relevance and effectiveness.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Ultimately, the Course Recommendation System seeks to be a comprehensive and dynamic tool, catering to the evolving needs of users within the educational landscape.</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467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72725-B7C6-223D-C223-330E64D9E22A}"/>
              </a:ext>
            </a:extLst>
          </p:cNvPr>
          <p:cNvSpPr>
            <a:spLocks noGrp="1"/>
          </p:cNvSpPr>
          <p:nvPr>
            <p:ph type="dt" sz="half" idx="10"/>
          </p:nvPr>
        </p:nvSpPr>
        <p:spPr/>
        <p:txBody>
          <a:bodyPr/>
          <a:lstStyle/>
          <a:p>
            <a:fld id="{84B1D917-16EA-4D69-8845-9832B0C2F6AA}" type="datetime4">
              <a:rPr lang="en-US" smtClean="0"/>
              <a:pPr/>
              <a:t>April 16, 2024</a:t>
            </a:fld>
            <a:endParaRPr lang="en-US"/>
          </a:p>
        </p:txBody>
      </p:sp>
      <p:sp>
        <p:nvSpPr>
          <p:cNvPr id="3" name="Footer Placeholder 2">
            <a:extLst>
              <a:ext uri="{FF2B5EF4-FFF2-40B4-BE49-F238E27FC236}">
                <a16:creationId xmlns:a16="http://schemas.microsoft.com/office/drawing/2014/main" id="{FAFF13D2-AAAE-460F-A12E-B21A464BC420}"/>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id="{882BC6FD-1CD0-E38D-DE0F-7DCC2AEEDF07}"/>
              </a:ext>
            </a:extLst>
          </p:cNvPr>
          <p:cNvSpPr txBox="1"/>
          <p:nvPr/>
        </p:nvSpPr>
        <p:spPr>
          <a:xfrm>
            <a:off x="2974258" y="576924"/>
            <a:ext cx="11567242" cy="707886"/>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a:t>
            </a:r>
            <a:r>
              <a:rPr lang="en-IN" sz="4000" b="1" spc="-130" dirty="0">
                <a:latin typeface="Times New Roman"/>
                <a:cs typeface="Times New Roman"/>
              </a:rPr>
              <a:t> </a:t>
            </a:r>
            <a:r>
              <a:rPr lang="en-IN" sz="4000" b="1" spc="-5" dirty="0">
                <a:latin typeface="Times New Roman"/>
                <a:cs typeface="Times New Roman"/>
              </a:rPr>
              <a:t>PROJECT</a:t>
            </a:r>
          </a:p>
        </p:txBody>
      </p:sp>
      <p:sp>
        <p:nvSpPr>
          <p:cNvPr id="7" name="TextBox 6">
            <a:extLst>
              <a:ext uri="{FF2B5EF4-FFF2-40B4-BE49-F238E27FC236}">
                <a16:creationId xmlns:a16="http://schemas.microsoft.com/office/drawing/2014/main" id="{0BC9D592-886D-36A0-6F41-FC7032BED242}"/>
              </a:ext>
            </a:extLst>
          </p:cNvPr>
          <p:cNvSpPr txBox="1"/>
          <p:nvPr/>
        </p:nvSpPr>
        <p:spPr>
          <a:xfrm>
            <a:off x="957278" y="2332211"/>
            <a:ext cx="9144000" cy="1528624"/>
          </a:xfrm>
          <a:prstGeom prst="rect">
            <a:avLst/>
          </a:prstGeom>
          <a:noFill/>
        </p:spPr>
        <p:txBody>
          <a:bodyPr wrap="square">
            <a:spAutoFit/>
          </a:bodyPr>
          <a:lstStyle/>
          <a:p>
            <a:pPr marL="12700">
              <a:lnSpc>
                <a:spcPct val="100000"/>
              </a:lnSpc>
              <a:spcBef>
                <a:spcPts val="100"/>
              </a:spcBef>
            </a:pPr>
            <a:r>
              <a:rPr lang="en-IN" sz="1800" spc="-5" dirty="0">
                <a:latin typeface="Times New Roman"/>
                <a:cs typeface="Times New Roman"/>
              </a:rPr>
              <a:t>1.ML Libraries : scikit-learn, TF-IDF Vectorizer</a:t>
            </a:r>
          </a:p>
          <a:p>
            <a:pPr marL="12700">
              <a:lnSpc>
                <a:spcPct val="100000"/>
              </a:lnSpc>
              <a:spcBef>
                <a:spcPts val="100"/>
              </a:spcBef>
            </a:pPr>
            <a:r>
              <a:rPr lang="en-IN" sz="1800" spc="-5" dirty="0">
                <a:latin typeface="Times New Roman"/>
                <a:cs typeface="Times New Roman"/>
              </a:rPr>
              <a:t>2. Web-Development Libraries: flask, CORS</a:t>
            </a:r>
          </a:p>
          <a:p>
            <a:pPr marL="12700">
              <a:lnSpc>
                <a:spcPct val="100000"/>
              </a:lnSpc>
              <a:spcBef>
                <a:spcPts val="100"/>
              </a:spcBef>
            </a:pPr>
            <a:r>
              <a:rPr lang="en-IN" sz="1800" spc="-5" dirty="0">
                <a:latin typeface="Times New Roman"/>
                <a:cs typeface="Times New Roman"/>
              </a:rPr>
              <a:t>3.UI : HTML , CSS, Java Script</a:t>
            </a:r>
          </a:p>
          <a:p>
            <a:pPr marL="12700">
              <a:lnSpc>
                <a:spcPct val="100000"/>
              </a:lnSpc>
              <a:spcBef>
                <a:spcPts val="100"/>
              </a:spcBef>
            </a:pPr>
            <a:r>
              <a:rPr lang="en-IN" spc="-5" dirty="0">
                <a:latin typeface="Times New Roman"/>
                <a:cs typeface="Times New Roman"/>
              </a:rPr>
              <a:t>4.ORACLE</a:t>
            </a:r>
            <a:endParaRPr lang="en-IN" sz="1800" spc="-5" dirty="0">
              <a:latin typeface="Times New Roman"/>
              <a:cs typeface="Times New Roman"/>
            </a:endParaRPr>
          </a:p>
          <a:p>
            <a:pPr marL="12700">
              <a:lnSpc>
                <a:spcPct val="100000"/>
              </a:lnSpc>
              <a:spcBef>
                <a:spcPts val="100"/>
              </a:spcBef>
            </a:pPr>
            <a:r>
              <a:rPr lang="en-IN" spc="-5" dirty="0">
                <a:latin typeface="Times New Roman"/>
                <a:cs typeface="Times New Roman"/>
              </a:rPr>
              <a:t>5.Backend Language : Python</a:t>
            </a:r>
            <a:endParaRPr lang="en-IN" sz="3600" spc="-5" dirty="0">
              <a:latin typeface="Times New Roman"/>
              <a:cs typeface="Times New Roman"/>
            </a:endParaRPr>
          </a:p>
        </p:txBody>
      </p:sp>
    </p:spTree>
    <p:extLst>
      <p:ext uri="{BB962C8B-B14F-4D97-AF65-F5344CB8AC3E}">
        <p14:creationId xmlns:p14="http://schemas.microsoft.com/office/powerpoint/2010/main" val="410648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1B3F-5390-9584-E40A-64475B97255B}"/>
              </a:ext>
            </a:extLst>
          </p:cNvPr>
          <p:cNvSpPr>
            <a:spLocks noGrp="1"/>
          </p:cNvSpPr>
          <p:nvPr>
            <p:ph type="dt" sz="half" idx="10"/>
          </p:nvPr>
        </p:nvSpPr>
        <p:spPr/>
        <p:txBody>
          <a:bodyPr/>
          <a:lstStyle/>
          <a:p>
            <a:fld id="{84B1D917-16EA-4D69-8845-9832B0C2F6AA}" type="datetime4">
              <a:rPr lang="en-US" smtClean="0"/>
              <a:pPr/>
              <a:t>April 16, 2024</a:t>
            </a:fld>
            <a:endParaRPr lang="en-US"/>
          </a:p>
        </p:txBody>
      </p:sp>
      <p:sp>
        <p:nvSpPr>
          <p:cNvPr id="3" name="Footer Placeholder 2">
            <a:extLst>
              <a:ext uri="{FF2B5EF4-FFF2-40B4-BE49-F238E27FC236}">
                <a16:creationId xmlns:a16="http://schemas.microsoft.com/office/drawing/2014/main" id="{4B588CDB-E9A0-B6CF-D92A-62CA7CEFEADC}"/>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9E7A0952-D922-790E-593D-0DFBEDBF5D13}"/>
              </a:ext>
            </a:extLst>
          </p:cNvPr>
          <p:cNvSpPr txBox="1"/>
          <p:nvPr/>
        </p:nvSpPr>
        <p:spPr>
          <a:xfrm>
            <a:off x="1312606" y="995204"/>
            <a:ext cx="9144000" cy="1323439"/>
          </a:xfrm>
          <a:prstGeom prst="rect">
            <a:avLst/>
          </a:prstGeom>
          <a:noFill/>
        </p:spPr>
        <p:txBody>
          <a:bodyPr wrap="square">
            <a:spAutoFit/>
          </a:bodyPr>
          <a:lstStyle/>
          <a:p>
            <a:r>
              <a:rPr lang="en-IN" sz="4000" b="1" spc="-30" dirty="0">
                <a:latin typeface="Times New Roman" panose="02020603050405020304" pitchFamily="18" charset="0"/>
                <a:cs typeface="Times New Roman" panose="02020603050405020304" pitchFamily="18" charset="0"/>
              </a:rPr>
              <a:t>SOCIETAL IMPORTANCE </a:t>
            </a:r>
            <a:r>
              <a:rPr lang="en-IN" sz="4000" b="1" spc="-5" dirty="0">
                <a:latin typeface="Times New Roman" panose="02020603050405020304" pitchFamily="18" charset="0"/>
                <a:cs typeface="Times New Roman" panose="02020603050405020304" pitchFamily="18" charset="0"/>
              </a:rPr>
              <a:t>OF THE</a:t>
            </a:r>
            <a:r>
              <a:rPr lang="en-IN" sz="4000" b="1" spc="-270"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DE4304-BBF8-D736-675D-70D6E8D0A0BF}"/>
              </a:ext>
            </a:extLst>
          </p:cNvPr>
          <p:cNvSpPr txBox="1"/>
          <p:nvPr/>
        </p:nvSpPr>
        <p:spPr>
          <a:xfrm>
            <a:off x="1645920" y="2505468"/>
            <a:ext cx="14120105" cy="5324535"/>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Enhancing Education Access</a:t>
            </a:r>
            <a:r>
              <a:rPr lang="en-US" sz="2000" b="0" i="0" dirty="0">
                <a:solidFill>
                  <a:srgbClr val="0D0D0D"/>
                </a:solidFill>
                <a:effectLst/>
                <a:latin typeface="Times New Roman" panose="02020603050405020304" pitchFamily="18" charset="0"/>
                <a:cs typeface="Times New Roman" panose="02020603050405020304" pitchFamily="18" charset="0"/>
              </a:rPr>
              <a:t>: Many people face challenges in accessing quality education due to various barriers like geographical location, financial constraints, or lack of information about available courses. A recommendation system can help bridge this gap by suggesting relevant courses based on users' interests, background, and goals, thereby improving access to education for a wider demographic.</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Personalized Learning Experience</a:t>
            </a:r>
            <a:r>
              <a:rPr lang="en-US" sz="2000" b="0" i="0" dirty="0">
                <a:solidFill>
                  <a:srgbClr val="0D0D0D"/>
                </a:solidFill>
                <a:effectLst/>
                <a:latin typeface="Times New Roman" panose="02020603050405020304" pitchFamily="18" charset="0"/>
                <a:cs typeface="Times New Roman" panose="02020603050405020304" pitchFamily="18" charset="0"/>
              </a:rPr>
              <a:t>: Every individual has unique learning preferences, abilities, and goals. A course recommendation system can provide personalized learning pathways tailored to each user's needs. By catering to individual interests and learning styles, such systems can improve learning outcomes and foster a deeper engagement with educational content.</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Addressing Skill Gaps</a:t>
            </a:r>
            <a:r>
              <a:rPr lang="en-US" sz="2000" b="0" i="0" dirty="0">
                <a:solidFill>
                  <a:srgbClr val="0D0D0D"/>
                </a:solidFill>
                <a:effectLst/>
                <a:latin typeface="Times New Roman" panose="02020603050405020304" pitchFamily="18" charset="0"/>
                <a:cs typeface="Times New Roman" panose="02020603050405020304" pitchFamily="18" charset="0"/>
              </a:rPr>
              <a:t>: In today's rapidly evolving job market, there is a growing demand for individuals with specific skills and knowledge. A recommendation system can identify skill gaps and suggest relevant courses or learning materials to help individuals acquire the competencies needed to stay competitive in their fields or transition to new careers.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Promoting Lifelong Learning</a:t>
            </a:r>
            <a:r>
              <a:rPr lang="en-US" sz="2000" b="0" i="0" dirty="0">
                <a:solidFill>
                  <a:srgbClr val="0D0D0D"/>
                </a:solidFill>
                <a:effectLst/>
                <a:latin typeface="Times New Roman" panose="02020603050405020304" pitchFamily="18" charset="0"/>
                <a:cs typeface="Times New Roman" panose="02020603050405020304" pitchFamily="18" charset="0"/>
              </a:rPr>
              <a:t>: Continuous learning is essential for personal and professional development in a rapidly changing world. By recommending a diverse range of courses across various subjects and difficulty levels, a recommendation system can encourage users to engage in lifelong learning and pursue continuous self-improvement.</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Reducing Information Overload</a:t>
            </a:r>
            <a:r>
              <a:rPr lang="en-US" sz="2000" b="0" i="0" dirty="0">
                <a:solidFill>
                  <a:srgbClr val="0D0D0D"/>
                </a:solidFill>
                <a:effectLst/>
                <a:latin typeface="Times New Roman" panose="02020603050405020304" pitchFamily="18" charset="0"/>
                <a:cs typeface="Times New Roman" panose="02020603050405020304" pitchFamily="18" charset="0"/>
              </a:rPr>
              <a:t>: With the proliferation of online learning platforms and an abundance of course options available, users often face the challenge of navigating through vast amounts of information to find courses that meet their needs. A recommendation system can alleviate this burden by filtering and presenting relevant courses tailored to users' preferences, thereby simplifying the course discovery process.</a:t>
            </a:r>
          </a:p>
        </p:txBody>
      </p:sp>
    </p:spTree>
    <p:extLst>
      <p:ext uri="{BB962C8B-B14F-4D97-AF65-F5344CB8AC3E}">
        <p14:creationId xmlns:p14="http://schemas.microsoft.com/office/powerpoint/2010/main" val="378867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16,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sp>
        <p:nvSpPr>
          <p:cNvPr id="9" name="TextBox 8"/>
          <p:cNvSpPr txBox="1"/>
          <p:nvPr/>
        </p:nvSpPr>
        <p:spPr>
          <a:xfrm>
            <a:off x="4114800" y="8395855"/>
            <a:ext cx="7024255" cy="461665"/>
          </a:xfrm>
          <a:prstGeom prst="rect">
            <a:avLst/>
          </a:prstGeom>
          <a:noFill/>
        </p:spPr>
        <p:txBody>
          <a:bodyPr wrap="square" rtlCol="0">
            <a:spAutoFit/>
          </a:bodyPr>
          <a:lstStyle/>
          <a:p>
            <a:r>
              <a:rPr lang="en-IN" sz="2400" dirty="0"/>
              <a:t>. </a:t>
            </a:r>
          </a:p>
        </p:txBody>
      </p:sp>
      <p:pic>
        <p:nvPicPr>
          <p:cNvPr id="6" name="Picture 5">
            <a:extLst>
              <a:ext uri="{FF2B5EF4-FFF2-40B4-BE49-F238E27FC236}">
                <a16:creationId xmlns:a16="http://schemas.microsoft.com/office/drawing/2014/main" id="{999DB9F7-5151-9DF6-04EC-C8A1EA8A7497}"/>
              </a:ext>
            </a:extLst>
          </p:cNvPr>
          <p:cNvPicPr>
            <a:picLocks noChangeAspect="1"/>
          </p:cNvPicPr>
          <p:nvPr/>
        </p:nvPicPr>
        <p:blipFill>
          <a:blip r:embed="rId3"/>
          <a:stretch>
            <a:fillRect/>
          </a:stretch>
        </p:blipFill>
        <p:spPr>
          <a:xfrm>
            <a:off x="1524000" y="857250"/>
            <a:ext cx="15240000" cy="8572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16,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376</TotalTime>
  <Words>704</Words>
  <Application>Microsoft Office PowerPoint</Application>
  <PresentationFormat>Custom</PresentationFormat>
  <Paragraphs>60</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Pittu Devendar reddy</cp:lastModifiedBy>
  <cp:revision>21</cp:revision>
  <dcterms:modified xsi:type="dcterms:W3CDTF">2024-04-16T14:59:21Z</dcterms:modified>
</cp:coreProperties>
</file>