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20" r:id="rId1"/>
  </p:sldMasterIdLst>
  <p:notesMasterIdLst>
    <p:notesMasterId r:id="rId29"/>
  </p:notesMasterIdLst>
  <p:handoutMasterIdLst>
    <p:handoutMasterId r:id="rId30"/>
  </p:handoutMasterIdLst>
  <p:sldIdLst>
    <p:sldId id="287" r:id="rId2"/>
    <p:sldId id="295" r:id="rId3"/>
    <p:sldId id="296" r:id="rId4"/>
    <p:sldId id="297" r:id="rId5"/>
    <p:sldId id="318" r:id="rId6"/>
    <p:sldId id="298" r:id="rId7"/>
    <p:sldId id="299" r:id="rId8"/>
    <p:sldId id="300" r:id="rId9"/>
    <p:sldId id="301" r:id="rId10"/>
    <p:sldId id="302" r:id="rId11"/>
    <p:sldId id="303" r:id="rId12"/>
    <p:sldId id="306" r:id="rId13"/>
    <p:sldId id="304" r:id="rId14"/>
    <p:sldId id="319" r:id="rId15"/>
    <p:sldId id="320" r:id="rId16"/>
    <p:sldId id="305" r:id="rId17"/>
    <p:sldId id="307" r:id="rId18"/>
    <p:sldId id="308" r:id="rId19"/>
    <p:sldId id="309" r:id="rId20"/>
    <p:sldId id="310" r:id="rId21"/>
    <p:sldId id="311" r:id="rId22"/>
    <p:sldId id="312" r:id="rId23"/>
    <p:sldId id="313" r:id="rId24"/>
    <p:sldId id="315" r:id="rId25"/>
    <p:sldId id="314" r:id="rId26"/>
    <p:sldId id="317" r:id="rId27"/>
    <p:sldId id="294" r:id="rId28"/>
  </p:sldIdLst>
  <p:sldSz cx="18288000" cy="10287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4624" autoAdjust="0"/>
  </p:normalViewPr>
  <p:slideViewPr>
    <p:cSldViewPr snapToGrid="0">
      <p:cViewPr varScale="1">
        <p:scale>
          <a:sx n="54" d="100"/>
          <a:sy n="54" d="100"/>
        </p:scale>
        <p:origin x="100"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p:cViewPr varScale="1">
        <p:scale>
          <a:sx n="62" d="100"/>
          <a:sy n="62" d="100"/>
        </p:scale>
        <p:origin x="3154" y="6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3FA86EE7-89B6-FEE2-F11A-B1C827A6F2A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076B784-4FB6-471C-91EA-1AAA7047F172}" type="slidenum">
              <a:rPr lang="en-IN" smtClean="0"/>
              <a:pPr/>
              <a:t>‹#›</a:t>
            </a:fld>
            <a:endParaRPr lang="en-IN"/>
          </a:p>
        </p:txBody>
      </p:sp>
      <p:sp>
        <p:nvSpPr>
          <p:cNvPr id="9" name="Header Placeholder 8">
            <a:extLst>
              <a:ext uri="{FF2B5EF4-FFF2-40B4-BE49-F238E27FC236}">
                <a16:creationId xmlns:a16="http://schemas.microsoft.com/office/drawing/2014/main" id="{B6AE105E-16BB-A797-0565-5E95A0F7C51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dirty="0" err="1"/>
              <a:t>xvs</a:t>
            </a:r>
            <a:endParaRPr lang="en-IN" dirty="0"/>
          </a:p>
        </p:txBody>
      </p:sp>
      <p:sp>
        <p:nvSpPr>
          <p:cNvPr id="12" name="Date Placeholder 11">
            <a:extLst>
              <a:ext uri="{FF2B5EF4-FFF2-40B4-BE49-F238E27FC236}">
                <a16:creationId xmlns:a16="http://schemas.microsoft.com/office/drawing/2014/main" id="{F4D49AAD-8FE3-8291-6D10-5C0BCFBE0E7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0F12033-2EDF-405D-A660-8698D41E1567}" type="datetime1">
              <a:rPr lang="en-US" smtClean="0"/>
              <a:pPr/>
              <a:t>4/3/2024</a:t>
            </a:fld>
            <a:endParaRPr lang="en-IN"/>
          </a:p>
        </p:txBody>
      </p:sp>
      <p:sp>
        <p:nvSpPr>
          <p:cNvPr id="14" name="Footer Placeholder 13">
            <a:extLst>
              <a:ext uri="{FF2B5EF4-FFF2-40B4-BE49-F238E27FC236}">
                <a16:creationId xmlns:a16="http://schemas.microsoft.com/office/drawing/2014/main" id="{23FBE854-ECCB-3414-A781-B2D310C20DD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IN"/>
              <a:t>SAD</a:t>
            </a: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hf hdr="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9522892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4763" y="9601200"/>
            <a:ext cx="18283238"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23" y="9501474"/>
            <a:ext cx="18283238" cy="96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645920" y="1138428"/>
            <a:ext cx="15087600" cy="5349240"/>
          </a:xfrm>
        </p:spPr>
        <p:txBody>
          <a:bodyPr anchor="b">
            <a:normAutofit/>
          </a:bodyPr>
          <a:lstStyle>
            <a:lvl1pPr algn="l">
              <a:lnSpc>
                <a:spcPct val="85000"/>
              </a:lnSpc>
              <a:defRPr sz="12000" spc="-75"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650077" y="6683430"/>
            <a:ext cx="15087600" cy="1714500"/>
          </a:xfrm>
        </p:spPr>
        <p:txBody>
          <a:bodyPr lIns="91440" rIns="91440">
            <a:normAutofit/>
          </a:bodyPr>
          <a:lstStyle>
            <a:lvl1pPr marL="0" indent="0" algn="l">
              <a:buNone/>
              <a:defRPr sz="3600" cap="all" spc="300" baseline="0">
                <a:solidFill>
                  <a:schemeClr val="tx2"/>
                </a:solidFill>
                <a:latin typeface="+mj-lt"/>
              </a:defRPr>
            </a:lvl1pPr>
            <a:lvl2pPr marL="685800" indent="0" algn="ctr">
              <a:buNone/>
              <a:defRPr sz="3600"/>
            </a:lvl2pPr>
            <a:lvl3pPr marL="1371600" indent="0" algn="ctr">
              <a:buNone/>
              <a:defRPr sz="3600"/>
            </a:lvl3pPr>
            <a:lvl4pPr marL="2057400" indent="0" algn="ctr">
              <a:buNone/>
              <a:defRPr sz="3000"/>
            </a:lvl4pPr>
            <a:lvl5pPr marL="2743200" indent="0" algn="ctr">
              <a:buNone/>
              <a:defRPr sz="3000"/>
            </a:lvl5pPr>
            <a:lvl6pPr marL="3429000" indent="0" algn="ctr">
              <a:buNone/>
              <a:defRPr sz="3000"/>
            </a:lvl6pPr>
            <a:lvl7pPr marL="4114800" indent="0" algn="ctr">
              <a:buNone/>
              <a:defRPr sz="3000"/>
            </a:lvl7pPr>
            <a:lvl8pPr marL="4800600" indent="0" algn="ctr">
              <a:buNone/>
              <a:defRPr sz="3000"/>
            </a:lvl8pPr>
            <a:lvl9pPr marL="5486400" indent="0" algn="ctr">
              <a:buNone/>
              <a:defRPr sz="3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42A4A78-AB98-4C27-A03B-1FDB5F943EB5}" type="datetime4">
              <a:rPr lang="en-US" smtClean="0"/>
              <a:pPr/>
              <a:t>April 3, 2024</a:t>
            </a:fld>
            <a:endParaRPr lang="en-US"/>
          </a:p>
        </p:txBody>
      </p:sp>
      <p:sp>
        <p:nvSpPr>
          <p:cNvPr id="5" name="Footer Placeholder 4"/>
          <p:cNvSpPr>
            <a:spLocks noGrp="1"/>
          </p:cNvSpPr>
          <p:nvPr>
            <p:ph type="ftr" sz="quarter" idx="11"/>
          </p:nvPr>
        </p:nvSpPr>
        <p:spPr/>
        <p:txBody>
          <a:bodyPr/>
          <a:lstStyle/>
          <a:p>
            <a:r>
              <a:rPr lang="en-IN"/>
              <a:t>DEPARTMENT OF COMPUTER SCIENCE &amp; ENGINEERING   / PROJECT TITLE</a:t>
            </a: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cxnSp>
        <p:nvCxnSpPr>
          <p:cNvPr id="9" name="Straight Connector 8"/>
          <p:cNvCxnSpPr/>
          <p:nvPr/>
        </p:nvCxnSpPr>
        <p:spPr>
          <a:xfrm>
            <a:off x="1811487" y="6515100"/>
            <a:ext cx="1481328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68803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13E0C0-228A-4082-81D2-A22D1B3A4D51}" type="datetime4">
              <a:rPr lang="en-US" smtClean="0"/>
              <a:pPr/>
              <a:t>April 3, 2024</a:t>
            </a:fld>
            <a:endParaRPr lang="en-US"/>
          </a:p>
        </p:txBody>
      </p:sp>
      <p:sp>
        <p:nvSpPr>
          <p:cNvPr id="5" name="Footer Placeholder 4"/>
          <p:cNvSpPr>
            <a:spLocks noGrp="1"/>
          </p:cNvSpPr>
          <p:nvPr>
            <p:ph type="ftr" sz="quarter" idx="11"/>
          </p:nvPr>
        </p:nvSpPr>
        <p:spPr/>
        <p:txBody>
          <a:bodyPr/>
          <a:lstStyle/>
          <a:p>
            <a:r>
              <a:rPr lang="en-IN"/>
              <a:t>DEPARTMENT OF COMPUTER SCIENCE &amp; ENGINEERING   / PROJECT TITLE</a:t>
            </a: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29340503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4763" y="9601200"/>
            <a:ext cx="18283238"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23" y="9501474"/>
            <a:ext cx="18283238" cy="96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3087350" y="622168"/>
            <a:ext cx="3943350" cy="86361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622167"/>
            <a:ext cx="11601450" cy="8636133"/>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138729-B38B-4E7B-A4F9-C7D61D129B30}" type="datetime4">
              <a:rPr lang="en-US" smtClean="0"/>
              <a:pPr/>
              <a:t>April 3, 2024</a:t>
            </a:fld>
            <a:endParaRPr lang="en-US"/>
          </a:p>
        </p:txBody>
      </p:sp>
      <p:sp>
        <p:nvSpPr>
          <p:cNvPr id="5" name="Footer Placeholder 4"/>
          <p:cNvSpPr>
            <a:spLocks noGrp="1"/>
          </p:cNvSpPr>
          <p:nvPr>
            <p:ph type="ftr" sz="quarter" idx="11"/>
          </p:nvPr>
        </p:nvSpPr>
        <p:spPr/>
        <p:txBody>
          <a:bodyPr/>
          <a:lstStyle/>
          <a:p>
            <a:r>
              <a:rPr lang="en-IN"/>
              <a:t>DEPARTMENT OF COMPUTER SCIENCE &amp; ENGINEERING   / PROJECT TITLE</a:t>
            </a: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17940506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D00544-B2CB-480A-8E68-8A818093FCE5}" type="datetime4">
              <a:rPr lang="en-US" smtClean="0"/>
              <a:pPr/>
              <a:t>April 3, 2024</a:t>
            </a:fld>
            <a:endParaRPr lang="en-US"/>
          </a:p>
        </p:txBody>
      </p:sp>
      <p:sp>
        <p:nvSpPr>
          <p:cNvPr id="5" name="Footer Placeholder 4"/>
          <p:cNvSpPr>
            <a:spLocks noGrp="1"/>
          </p:cNvSpPr>
          <p:nvPr>
            <p:ph type="ftr" sz="quarter" idx="11"/>
          </p:nvPr>
        </p:nvSpPr>
        <p:spPr/>
        <p:txBody>
          <a:bodyPr/>
          <a:lstStyle/>
          <a:p>
            <a:r>
              <a:rPr lang="en-IN"/>
              <a:t>DEPARTMENT OF COMPUTER SCIENCE &amp; ENGINEERING   / PROJECT TITLE</a:t>
            </a: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13376484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4763" y="9601200"/>
            <a:ext cx="18283238"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23" y="9501474"/>
            <a:ext cx="18283238" cy="96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45920" y="1138428"/>
            <a:ext cx="15087600" cy="5349240"/>
          </a:xfrm>
        </p:spPr>
        <p:txBody>
          <a:bodyPr anchor="b" anchorCtr="0">
            <a:normAutofit/>
          </a:bodyPr>
          <a:lstStyle>
            <a:lvl1pPr>
              <a:lnSpc>
                <a:spcPct val="85000"/>
              </a:lnSpc>
              <a:defRPr sz="12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645920" y="6679692"/>
            <a:ext cx="15087600" cy="1714500"/>
          </a:xfrm>
        </p:spPr>
        <p:txBody>
          <a:bodyPr lIns="91440" rIns="91440" anchor="t" anchorCtr="0">
            <a:normAutofit/>
          </a:bodyPr>
          <a:lstStyle>
            <a:lvl1pPr marL="0" indent="0">
              <a:buNone/>
              <a:defRPr sz="3600" cap="all" spc="300" baseline="0">
                <a:solidFill>
                  <a:schemeClr val="tx2"/>
                </a:solidFill>
                <a:latin typeface="+mj-lt"/>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C21569-787D-4B28-BF58-C15BD049FF4C}" type="datetime4">
              <a:rPr lang="en-US" smtClean="0"/>
              <a:pPr/>
              <a:t>April 3, 2024</a:t>
            </a:fld>
            <a:endParaRPr lang="en-US"/>
          </a:p>
        </p:txBody>
      </p:sp>
      <p:sp>
        <p:nvSpPr>
          <p:cNvPr id="5" name="Footer Placeholder 4"/>
          <p:cNvSpPr>
            <a:spLocks noGrp="1"/>
          </p:cNvSpPr>
          <p:nvPr>
            <p:ph type="ftr" sz="quarter" idx="11"/>
          </p:nvPr>
        </p:nvSpPr>
        <p:spPr/>
        <p:txBody>
          <a:bodyPr/>
          <a:lstStyle/>
          <a:p>
            <a:r>
              <a:rPr lang="en-IN"/>
              <a:t>DEPARTMENT OF COMPUTER SCIENCE &amp; ENGINEERING   / PROJECT TITLE</a:t>
            </a: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cxnSp>
        <p:nvCxnSpPr>
          <p:cNvPr id="9" name="Straight Connector 8"/>
          <p:cNvCxnSpPr/>
          <p:nvPr/>
        </p:nvCxnSpPr>
        <p:spPr>
          <a:xfrm>
            <a:off x="1811487" y="6515100"/>
            <a:ext cx="1481328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9692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645920" y="429905"/>
            <a:ext cx="15087600" cy="217613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645919" y="2768601"/>
            <a:ext cx="7406640" cy="60350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9326880" y="2768603"/>
            <a:ext cx="7406640" cy="60350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C689255-858F-4E3D-94A1-E1E39F87E4E8}" type="datetime4">
              <a:rPr lang="en-US" smtClean="0"/>
              <a:pPr/>
              <a:t>April 3, 2024</a:t>
            </a:fld>
            <a:endParaRPr lang="en-US"/>
          </a:p>
        </p:txBody>
      </p:sp>
      <p:sp>
        <p:nvSpPr>
          <p:cNvPr id="6" name="Footer Placeholder 5"/>
          <p:cNvSpPr>
            <a:spLocks noGrp="1"/>
          </p:cNvSpPr>
          <p:nvPr>
            <p:ph type="ftr" sz="quarter" idx="11"/>
          </p:nvPr>
        </p:nvSpPr>
        <p:spPr/>
        <p:txBody>
          <a:bodyPr/>
          <a:lstStyle/>
          <a:p>
            <a:r>
              <a:rPr lang="en-IN"/>
              <a:t>DEPARTMENT OF COMPUTER SCIENCE &amp; ENGINEERING   / PROJECT TITLE</a:t>
            </a:r>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11725482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645920" y="429905"/>
            <a:ext cx="15087600" cy="21761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645920" y="2769078"/>
            <a:ext cx="7406640" cy="1104423"/>
          </a:xfrm>
        </p:spPr>
        <p:txBody>
          <a:bodyPr lIns="91440" rIns="91440" anchor="ctr">
            <a:normAutofit/>
          </a:bodyPr>
          <a:lstStyle>
            <a:lvl1pPr marL="0" indent="0">
              <a:buNone/>
              <a:defRPr sz="3000" b="0" cap="all" baseline="0">
                <a:solidFill>
                  <a:schemeClr val="tx2"/>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4" name="Content Placeholder 3"/>
          <p:cNvSpPr>
            <a:spLocks noGrp="1"/>
          </p:cNvSpPr>
          <p:nvPr>
            <p:ph sz="half" idx="2"/>
          </p:nvPr>
        </p:nvSpPr>
        <p:spPr>
          <a:xfrm>
            <a:off x="1645920" y="3873501"/>
            <a:ext cx="7406640" cy="5067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9326880" y="2769078"/>
            <a:ext cx="7406640" cy="1104423"/>
          </a:xfrm>
        </p:spPr>
        <p:txBody>
          <a:bodyPr lIns="91440" rIns="91440" anchor="ctr">
            <a:normAutofit/>
          </a:bodyPr>
          <a:lstStyle>
            <a:lvl1pPr marL="0" indent="0">
              <a:buNone/>
              <a:defRPr sz="3000" b="0" cap="all" baseline="0">
                <a:solidFill>
                  <a:schemeClr val="tx2"/>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6" name="Content Placeholder 5"/>
          <p:cNvSpPr>
            <a:spLocks noGrp="1"/>
          </p:cNvSpPr>
          <p:nvPr>
            <p:ph sz="quarter" idx="4"/>
          </p:nvPr>
        </p:nvSpPr>
        <p:spPr>
          <a:xfrm>
            <a:off x="9326880" y="3873501"/>
            <a:ext cx="7406640" cy="5067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F56071E2-7C69-E08A-1AFE-2E7A0032A58B}"/>
              </a:ext>
            </a:extLst>
          </p:cNvPr>
          <p:cNvSpPr>
            <a:spLocks noGrp="1"/>
          </p:cNvSpPr>
          <p:nvPr>
            <p:ph type="dt" sz="half" idx="10"/>
          </p:nvPr>
        </p:nvSpPr>
        <p:spPr/>
        <p:txBody>
          <a:bodyPr/>
          <a:lstStyle/>
          <a:p>
            <a:fld id="{A81B212C-96E6-4A1C-BD8B-5A9E1F64C4D6}" type="datetime4">
              <a:rPr lang="en-US" smtClean="0"/>
              <a:pPr/>
              <a:t>April 3, 2024</a:t>
            </a:fld>
            <a:endParaRPr lang="en-US"/>
          </a:p>
        </p:txBody>
      </p:sp>
      <p:sp>
        <p:nvSpPr>
          <p:cNvPr id="11" name="Footer Placeholder 10">
            <a:extLst>
              <a:ext uri="{FF2B5EF4-FFF2-40B4-BE49-F238E27FC236}">
                <a16:creationId xmlns:a16="http://schemas.microsoft.com/office/drawing/2014/main" id="{B66C106E-F7C0-F15E-EEAE-7574BABE5A8F}"/>
              </a:ext>
            </a:extLst>
          </p:cNvPr>
          <p:cNvSpPr>
            <a:spLocks noGrp="1"/>
          </p:cNvSpPr>
          <p:nvPr>
            <p:ph type="ftr" sz="quarter" idx="11"/>
          </p:nvPr>
        </p:nvSpPr>
        <p:spPr/>
        <p:txBody>
          <a:bodyPr/>
          <a:lstStyle/>
          <a:p>
            <a:r>
              <a:rPr lang="en-IN"/>
              <a:t>DEPARTMENT OF COMPUTER SCIENCE &amp; ENGINEERING   / PROJECT TITLE</a:t>
            </a:r>
          </a:p>
        </p:txBody>
      </p:sp>
      <p:sp>
        <p:nvSpPr>
          <p:cNvPr id="12" name="Slide Number Placeholder 11">
            <a:extLst>
              <a:ext uri="{FF2B5EF4-FFF2-40B4-BE49-F238E27FC236}">
                <a16:creationId xmlns:a16="http://schemas.microsoft.com/office/drawing/2014/main" id="{8A0CD58A-C169-060C-DAE9-BEFB15E63BE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14673175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0E3FEEA-94A0-4780-8034-6B4F50182C72}" type="datetime4">
              <a:rPr lang="en-US" smtClean="0"/>
              <a:pPr/>
              <a:t>April 3, 2024</a:t>
            </a:fld>
            <a:endParaRPr lang="en-US"/>
          </a:p>
        </p:txBody>
      </p:sp>
      <p:sp>
        <p:nvSpPr>
          <p:cNvPr id="4" name="Footer Placeholder 3"/>
          <p:cNvSpPr>
            <a:spLocks noGrp="1"/>
          </p:cNvSpPr>
          <p:nvPr>
            <p:ph type="ftr" sz="quarter" idx="11"/>
          </p:nvPr>
        </p:nvSpPr>
        <p:spPr/>
        <p:txBody>
          <a:bodyPr/>
          <a:lstStyle/>
          <a:p>
            <a:r>
              <a:rPr lang="en-IN"/>
              <a:t>DEPARTMENT OF COMPUTER SCIENCE &amp; ENGINEERING   / PROJECT TITLE</a:t>
            </a:r>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10741795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5" name="Rectangle 4"/>
          <p:cNvSpPr/>
          <p:nvPr/>
        </p:nvSpPr>
        <p:spPr>
          <a:xfrm>
            <a:off x="4763" y="9601200"/>
            <a:ext cx="18283238"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23" y="9501474"/>
            <a:ext cx="18283238" cy="96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F6CA7D8D-414D-3E98-2A4E-41E1C7826D6F}"/>
              </a:ext>
            </a:extLst>
          </p:cNvPr>
          <p:cNvSpPr>
            <a:spLocks noGrp="1"/>
          </p:cNvSpPr>
          <p:nvPr>
            <p:ph type="dt" sz="half" idx="10"/>
          </p:nvPr>
        </p:nvSpPr>
        <p:spPr/>
        <p:txBody>
          <a:bodyPr/>
          <a:lstStyle/>
          <a:p>
            <a:fld id="{84B1D917-16EA-4D69-8845-9832B0C2F6AA}" type="datetime4">
              <a:rPr lang="en-US" smtClean="0"/>
              <a:pPr/>
              <a:t>April 3, 2024</a:t>
            </a:fld>
            <a:endParaRPr lang="en-US"/>
          </a:p>
        </p:txBody>
      </p:sp>
      <p:sp>
        <p:nvSpPr>
          <p:cNvPr id="3" name="Footer Placeholder 2">
            <a:extLst>
              <a:ext uri="{FF2B5EF4-FFF2-40B4-BE49-F238E27FC236}">
                <a16:creationId xmlns:a16="http://schemas.microsoft.com/office/drawing/2014/main" id="{16911686-75FC-885E-9B6C-C71102A6083A}"/>
              </a:ext>
            </a:extLst>
          </p:cNvPr>
          <p:cNvSpPr>
            <a:spLocks noGrp="1"/>
          </p:cNvSpPr>
          <p:nvPr>
            <p:ph type="ftr" sz="quarter" idx="11"/>
          </p:nvPr>
        </p:nvSpPr>
        <p:spPr/>
        <p:txBody>
          <a:bodyPr/>
          <a:lstStyle/>
          <a:p>
            <a:r>
              <a:rPr lang="en-IN"/>
              <a:t>DEPARTMENT OF COMPUTER SCIENCE &amp; ENGINEERING   / PROJECT TITLE</a:t>
            </a:r>
          </a:p>
        </p:txBody>
      </p:sp>
      <p:sp>
        <p:nvSpPr>
          <p:cNvPr id="4" name="Slide Number Placeholder 3">
            <a:extLst>
              <a:ext uri="{FF2B5EF4-FFF2-40B4-BE49-F238E27FC236}">
                <a16:creationId xmlns:a16="http://schemas.microsoft.com/office/drawing/2014/main" id="{602F1127-9E64-DE43-F6A4-F7AD9B59A69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9360660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25" y="0"/>
            <a:ext cx="6076187" cy="10287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6060107" y="0"/>
            <a:ext cx="96012" cy="10287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5800" y="891538"/>
            <a:ext cx="4800600" cy="3429000"/>
          </a:xfrm>
        </p:spPr>
        <p:txBody>
          <a:bodyPr anchor="b">
            <a:normAutofit/>
          </a:bodyPr>
          <a:lstStyle>
            <a:lvl1pPr>
              <a:defRPr sz="5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200900" y="1097280"/>
            <a:ext cx="9738360" cy="7886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4389120"/>
            <a:ext cx="4800600" cy="5068686"/>
          </a:xfrm>
        </p:spPr>
        <p:txBody>
          <a:bodyPr lIns="91440" rIns="91440">
            <a:normAutofit/>
          </a:bodyPr>
          <a:lstStyle>
            <a:lvl1pPr marL="0" indent="0">
              <a:buNone/>
              <a:defRPr sz="2250">
                <a:solidFill>
                  <a:srgbClr val="FFFFFF"/>
                </a:solidFill>
              </a:defRPr>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Date Placeholder 4"/>
          <p:cNvSpPr>
            <a:spLocks noGrp="1"/>
          </p:cNvSpPr>
          <p:nvPr>
            <p:ph type="dt" sz="half" idx="10"/>
          </p:nvPr>
        </p:nvSpPr>
        <p:spPr>
          <a:xfrm>
            <a:off x="698268" y="9689678"/>
            <a:ext cx="3927765" cy="547688"/>
          </a:xfrm>
        </p:spPr>
        <p:txBody>
          <a:bodyPr/>
          <a:lstStyle>
            <a:lvl1pPr algn="l">
              <a:defRPr/>
            </a:lvl1pPr>
          </a:lstStyle>
          <a:p>
            <a:fld id="{5A61ED53-1557-48CE-8123-0F97BD6F5650}" type="datetime4">
              <a:rPr lang="en-US" smtClean="0"/>
              <a:pPr/>
              <a:t>April 3, 2024</a:t>
            </a:fld>
            <a:endParaRPr lang="en-US"/>
          </a:p>
        </p:txBody>
      </p:sp>
      <p:sp>
        <p:nvSpPr>
          <p:cNvPr id="6" name="Footer Placeholder 5"/>
          <p:cNvSpPr>
            <a:spLocks noGrp="1"/>
          </p:cNvSpPr>
          <p:nvPr>
            <p:ph type="ftr" sz="quarter" idx="11"/>
          </p:nvPr>
        </p:nvSpPr>
        <p:spPr>
          <a:xfrm>
            <a:off x="7200900" y="9689678"/>
            <a:ext cx="6972300" cy="547688"/>
          </a:xfrm>
        </p:spPr>
        <p:txBody>
          <a:bodyPr/>
          <a:lstStyle>
            <a:lvl1pPr algn="l">
              <a:defRPr>
                <a:solidFill>
                  <a:schemeClr val="tx2"/>
                </a:solidFill>
              </a:defRPr>
            </a:lvl1pPr>
          </a:lstStyle>
          <a:p>
            <a:r>
              <a:rPr lang="en-IN"/>
              <a:t>DEPARTMENT OF COMPUTER SCIENCE &amp; ENGINEERING   / PROJECT TITLE</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38491280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1" y="7429500"/>
            <a:ext cx="18283238" cy="2857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23" y="7372614"/>
            <a:ext cx="18283238" cy="96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45920" y="7612380"/>
            <a:ext cx="15169896" cy="1234440"/>
          </a:xfrm>
        </p:spPr>
        <p:txBody>
          <a:bodyPr lIns="91440" tIns="0" rIns="91440" bIns="0" anchor="b">
            <a:noAutofit/>
          </a:bodyPr>
          <a:lstStyle>
            <a:lvl1pPr>
              <a:defRPr sz="54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3" y="0"/>
            <a:ext cx="18287978" cy="7372614"/>
          </a:xfrm>
          <a:blipFill>
            <a:blip r:embed="rId2"/>
            <a:stretch>
              <a:fillRect/>
            </a:stretch>
          </a:blipFill>
        </p:spPr>
        <p:txBody>
          <a:bodyPr lIns="457200" tIns="457200" anchor="t"/>
          <a:lstStyle>
            <a:lvl1pPr marL="0" indent="0">
              <a:buNone/>
              <a:defRPr sz="4800">
                <a:solidFill>
                  <a:schemeClr val="bg1"/>
                </a:solidFill>
              </a:defRPr>
            </a:lvl1pPr>
            <a:lvl2pPr marL="685800" indent="0">
              <a:buNone/>
              <a:defRPr sz="4200"/>
            </a:lvl2pPr>
            <a:lvl3pPr marL="1371600" indent="0">
              <a:buNone/>
              <a:defRPr sz="3600"/>
            </a:lvl3pPr>
            <a:lvl4pPr marL="2057400" indent="0">
              <a:buNone/>
              <a:defRPr sz="3000"/>
            </a:lvl4pPr>
            <a:lvl5pPr marL="2743200" indent="0">
              <a:buNone/>
              <a:defRPr sz="3000"/>
            </a:lvl5pPr>
            <a:lvl6pPr marL="3429000" indent="0">
              <a:buNone/>
              <a:defRPr sz="3000"/>
            </a:lvl6pPr>
            <a:lvl7pPr marL="4114800" indent="0">
              <a:buNone/>
              <a:defRPr sz="3000"/>
            </a:lvl7pPr>
            <a:lvl8pPr marL="4800600" indent="0">
              <a:buNone/>
              <a:defRPr sz="3000"/>
            </a:lvl8pPr>
            <a:lvl9pPr marL="5486400" indent="0">
              <a:buNone/>
              <a:defRPr sz="3000"/>
            </a:lvl9pPr>
          </a:lstStyle>
          <a:p>
            <a:r>
              <a:rPr lang="en-US"/>
              <a:t>Click icon to add picture</a:t>
            </a:r>
            <a:endParaRPr lang="en-US" dirty="0"/>
          </a:p>
        </p:txBody>
      </p:sp>
      <p:sp>
        <p:nvSpPr>
          <p:cNvPr id="4" name="Text Placeholder 3"/>
          <p:cNvSpPr>
            <a:spLocks noGrp="1"/>
          </p:cNvSpPr>
          <p:nvPr>
            <p:ph type="body" sz="half" idx="2"/>
          </p:nvPr>
        </p:nvSpPr>
        <p:spPr>
          <a:xfrm>
            <a:off x="1645920" y="8860535"/>
            <a:ext cx="15169896" cy="891540"/>
          </a:xfrm>
        </p:spPr>
        <p:txBody>
          <a:bodyPr lIns="91440" tIns="0" rIns="91440" bIns="0">
            <a:normAutofit/>
          </a:bodyPr>
          <a:lstStyle>
            <a:lvl1pPr marL="0" indent="0">
              <a:spcBef>
                <a:spcPts val="0"/>
              </a:spcBef>
              <a:spcAft>
                <a:spcPts val="900"/>
              </a:spcAft>
              <a:buNone/>
              <a:defRPr sz="2250">
                <a:solidFill>
                  <a:srgbClr val="FFFFFF"/>
                </a:solidFill>
              </a:defRPr>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Date Placeholder 4"/>
          <p:cNvSpPr>
            <a:spLocks noGrp="1"/>
          </p:cNvSpPr>
          <p:nvPr>
            <p:ph type="dt" sz="half" idx="10"/>
          </p:nvPr>
        </p:nvSpPr>
        <p:spPr/>
        <p:txBody>
          <a:bodyPr/>
          <a:lstStyle/>
          <a:p>
            <a:fld id="{66FC48DB-39AD-497D-8330-7463C2179DE1}" type="datetime4">
              <a:rPr lang="en-US" smtClean="0"/>
              <a:pPr/>
              <a:t>April 3, 2024</a:t>
            </a:fld>
            <a:endParaRPr lang="en-US"/>
          </a:p>
        </p:txBody>
      </p:sp>
      <p:sp>
        <p:nvSpPr>
          <p:cNvPr id="6" name="Footer Placeholder 5"/>
          <p:cNvSpPr>
            <a:spLocks noGrp="1"/>
          </p:cNvSpPr>
          <p:nvPr>
            <p:ph type="ftr" sz="quarter" idx="11"/>
          </p:nvPr>
        </p:nvSpPr>
        <p:spPr/>
        <p:txBody>
          <a:bodyPr/>
          <a:lstStyle/>
          <a:p>
            <a:r>
              <a:rPr lang="en-IN"/>
              <a:t>DEPARTMENT OF COMPUTER SCIENCE &amp; ENGINEERING   / PROJECT TITLE</a:t>
            </a:r>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24356468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2" y="9601200"/>
            <a:ext cx="18288000"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 y="9501474"/>
            <a:ext cx="18288002" cy="989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645920" y="429905"/>
            <a:ext cx="15087600" cy="2176136"/>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645920" y="2768601"/>
            <a:ext cx="15087600" cy="603504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645921" y="9689678"/>
            <a:ext cx="3708407" cy="547688"/>
          </a:xfrm>
          <a:prstGeom prst="rect">
            <a:avLst/>
          </a:prstGeom>
        </p:spPr>
        <p:txBody>
          <a:bodyPr vert="horz" lIns="91440" tIns="45720" rIns="91440" bIns="45720" rtlCol="0" anchor="ctr"/>
          <a:lstStyle>
            <a:lvl1pPr algn="l">
              <a:defRPr sz="1350">
                <a:solidFill>
                  <a:srgbClr val="FFFFFF"/>
                </a:solidFill>
              </a:defRPr>
            </a:lvl1pPr>
          </a:lstStyle>
          <a:p>
            <a:fld id="{04A8CDA6-3F51-4CAD-8EC3-2E80C1A81474}" type="datetime4">
              <a:rPr lang="en-US" smtClean="0"/>
              <a:pPr/>
              <a:t>April 3, 2024</a:t>
            </a:fld>
            <a:endParaRPr lang="en-US"/>
          </a:p>
        </p:txBody>
      </p:sp>
      <p:sp>
        <p:nvSpPr>
          <p:cNvPr id="5" name="Footer Placeholder 4"/>
          <p:cNvSpPr>
            <a:spLocks noGrp="1"/>
          </p:cNvSpPr>
          <p:nvPr>
            <p:ph type="ftr" sz="quarter" idx="3"/>
          </p:nvPr>
        </p:nvSpPr>
        <p:spPr>
          <a:xfrm>
            <a:off x="5529278" y="9689678"/>
            <a:ext cx="7234206" cy="547688"/>
          </a:xfrm>
          <a:prstGeom prst="rect">
            <a:avLst/>
          </a:prstGeom>
        </p:spPr>
        <p:txBody>
          <a:bodyPr vert="horz" lIns="91440" tIns="45720" rIns="91440" bIns="45720" rtlCol="0" anchor="ctr"/>
          <a:lstStyle>
            <a:lvl1pPr algn="ctr">
              <a:defRPr sz="1350" cap="all" baseline="0">
                <a:solidFill>
                  <a:srgbClr val="FFFFFF"/>
                </a:solidFill>
              </a:defRPr>
            </a:lvl1pPr>
          </a:lstStyle>
          <a:p>
            <a:r>
              <a:rPr lang="en-IN"/>
              <a:t>DEPARTMENT OF COMPUTER SCIENCE &amp; ENGINEERING   / PROJECT TITLE</a:t>
            </a:r>
          </a:p>
        </p:txBody>
      </p:sp>
      <p:sp>
        <p:nvSpPr>
          <p:cNvPr id="6" name="Slide Number Placeholder 5"/>
          <p:cNvSpPr>
            <a:spLocks noGrp="1"/>
          </p:cNvSpPr>
          <p:nvPr>
            <p:ph type="sldNum" sz="quarter" idx="4"/>
          </p:nvPr>
        </p:nvSpPr>
        <p:spPr>
          <a:xfrm>
            <a:off x="14850688" y="9689678"/>
            <a:ext cx="1968038" cy="547688"/>
          </a:xfrm>
          <a:prstGeom prst="rect">
            <a:avLst/>
          </a:prstGeom>
        </p:spPr>
        <p:txBody>
          <a:bodyPr vert="horz" lIns="91440" tIns="45720" rIns="91440" bIns="45720" rtlCol="0" anchor="ctr"/>
          <a:lstStyle>
            <a:lvl1pPr algn="r">
              <a:defRPr sz="1575">
                <a:solidFill>
                  <a:srgbClr val="FFFFFF"/>
                </a:solidFill>
              </a:defRPr>
            </a:lvl1p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cxnSp>
        <p:nvCxnSpPr>
          <p:cNvPr id="10" name="Straight Connector 9"/>
          <p:cNvCxnSpPr/>
          <p:nvPr/>
        </p:nvCxnSpPr>
        <p:spPr>
          <a:xfrm>
            <a:off x="1790298" y="2606768"/>
            <a:ext cx="149504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1256717"/>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hdr="0"/>
  <p:txStyles>
    <p:titleStyle>
      <a:lvl1pPr algn="l" defTabSz="1371600" rtl="0" eaLnBrk="1" latinLnBrk="0" hangingPunct="1">
        <a:lnSpc>
          <a:spcPct val="85000"/>
        </a:lnSpc>
        <a:spcBef>
          <a:spcPct val="0"/>
        </a:spcBef>
        <a:buNone/>
        <a:defRPr sz="7200" kern="1200" spc="-75" baseline="0">
          <a:solidFill>
            <a:schemeClr val="tx1">
              <a:lumMod val="75000"/>
              <a:lumOff val="25000"/>
            </a:schemeClr>
          </a:solidFill>
          <a:latin typeface="+mj-lt"/>
          <a:ea typeface="+mj-ea"/>
          <a:cs typeface="+mj-cs"/>
        </a:defRPr>
      </a:lvl1pPr>
    </p:titleStyle>
    <p:bodyStyle>
      <a:lvl1pPr marL="137160" indent="-137160" algn="l" defTabSz="1371600" rtl="0" eaLnBrk="1" latinLnBrk="0" hangingPunct="1">
        <a:lnSpc>
          <a:spcPct val="90000"/>
        </a:lnSpc>
        <a:spcBef>
          <a:spcPts val="1800"/>
        </a:spcBef>
        <a:spcAft>
          <a:spcPts val="300"/>
        </a:spcAft>
        <a:buClr>
          <a:schemeClr val="accent1"/>
        </a:buClr>
        <a:buSzPct val="100000"/>
        <a:buFont typeface="Calibri" panose="020F0502020204030204" pitchFamily="34" charset="0"/>
        <a:buChar char=" "/>
        <a:defRPr sz="3000" kern="1200">
          <a:solidFill>
            <a:schemeClr val="tx1">
              <a:lumMod val="75000"/>
              <a:lumOff val="25000"/>
            </a:schemeClr>
          </a:solidFill>
          <a:latin typeface="+mn-lt"/>
          <a:ea typeface="+mn-ea"/>
          <a:cs typeface="+mn-cs"/>
        </a:defRPr>
      </a:lvl1pPr>
      <a:lvl2pPr marL="576072" indent="-274320" algn="l" defTabSz="1371600" rtl="0" eaLnBrk="1" latinLnBrk="0" hangingPunct="1">
        <a:lnSpc>
          <a:spcPct val="90000"/>
        </a:lnSpc>
        <a:spcBef>
          <a:spcPts val="300"/>
        </a:spcBef>
        <a:spcAft>
          <a:spcPts val="600"/>
        </a:spcAft>
        <a:buClr>
          <a:schemeClr val="accent1"/>
        </a:buClr>
        <a:buFont typeface="Calibri" pitchFamily="34" charset="0"/>
        <a:buChar char="◦"/>
        <a:defRPr sz="2700" kern="1200">
          <a:solidFill>
            <a:schemeClr val="tx1">
              <a:lumMod val="75000"/>
              <a:lumOff val="25000"/>
            </a:schemeClr>
          </a:solidFill>
          <a:latin typeface="+mn-lt"/>
          <a:ea typeface="+mn-ea"/>
          <a:cs typeface="+mn-cs"/>
        </a:defRPr>
      </a:lvl2pPr>
      <a:lvl3pPr marL="850392" indent="-274320" algn="l" defTabSz="1371600" rtl="0" eaLnBrk="1" latinLnBrk="0" hangingPunct="1">
        <a:lnSpc>
          <a:spcPct val="90000"/>
        </a:lnSpc>
        <a:spcBef>
          <a:spcPts val="300"/>
        </a:spcBef>
        <a:spcAft>
          <a:spcPts val="600"/>
        </a:spcAft>
        <a:buClr>
          <a:schemeClr val="accent1"/>
        </a:buClr>
        <a:buFont typeface="Calibri" pitchFamily="34" charset="0"/>
        <a:buChar char="◦"/>
        <a:defRPr sz="2100" kern="1200">
          <a:solidFill>
            <a:schemeClr val="tx1">
              <a:lumMod val="75000"/>
              <a:lumOff val="25000"/>
            </a:schemeClr>
          </a:solidFill>
          <a:latin typeface="+mn-lt"/>
          <a:ea typeface="+mn-ea"/>
          <a:cs typeface="+mn-cs"/>
        </a:defRPr>
      </a:lvl3pPr>
      <a:lvl4pPr marL="1124712" indent="-274320" algn="l" defTabSz="1371600" rtl="0" eaLnBrk="1" latinLnBrk="0" hangingPunct="1">
        <a:lnSpc>
          <a:spcPct val="90000"/>
        </a:lnSpc>
        <a:spcBef>
          <a:spcPts val="300"/>
        </a:spcBef>
        <a:spcAft>
          <a:spcPts val="600"/>
        </a:spcAft>
        <a:buClr>
          <a:schemeClr val="accent1"/>
        </a:buClr>
        <a:buFont typeface="Calibri" pitchFamily="34" charset="0"/>
        <a:buChar char="◦"/>
        <a:defRPr sz="2100" kern="1200">
          <a:solidFill>
            <a:schemeClr val="tx1">
              <a:lumMod val="75000"/>
              <a:lumOff val="25000"/>
            </a:schemeClr>
          </a:solidFill>
          <a:latin typeface="+mn-lt"/>
          <a:ea typeface="+mn-ea"/>
          <a:cs typeface="+mn-cs"/>
        </a:defRPr>
      </a:lvl4pPr>
      <a:lvl5pPr marL="1399032" indent="-274320" algn="l" defTabSz="1371600" rtl="0" eaLnBrk="1" latinLnBrk="0" hangingPunct="1">
        <a:lnSpc>
          <a:spcPct val="90000"/>
        </a:lnSpc>
        <a:spcBef>
          <a:spcPts val="300"/>
        </a:spcBef>
        <a:spcAft>
          <a:spcPts val="600"/>
        </a:spcAft>
        <a:buClr>
          <a:schemeClr val="accent1"/>
        </a:buClr>
        <a:buFont typeface="Calibri" pitchFamily="34" charset="0"/>
        <a:buChar char="◦"/>
        <a:defRPr sz="2100" kern="1200">
          <a:solidFill>
            <a:schemeClr val="tx1">
              <a:lumMod val="75000"/>
              <a:lumOff val="25000"/>
            </a:schemeClr>
          </a:solidFill>
          <a:latin typeface="+mn-lt"/>
          <a:ea typeface="+mn-ea"/>
          <a:cs typeface="+mn-cs"/>
        </a:defRPr>
      </a:lvl5pPr>
      <a:lvl6pPr marL="1650000" indent="-342900" algn="l" defTabSz="1371600" rtl="0" eaLnBrk="1" latinLnBrk="0" hangingPunct="1">
        <a:lnSpc>
          <a:spcPct val="90000"/>
        </a:lnSpc>
        <a:spcBef>
          <a:spcPts val="300"/>
        </a:spcBef>
        <a:spcAft>
          <a:spcPts val="600"/>
        </a:spcAft>
        <a:buClr>
          <a:schemeClr val="accent1"/>
        </a:buClr>
        <a:buFont typeface="Calibri" pitchFamily="34" charset="0"/>
        <a:buChar char="◦"/>
        <a:defRPr sz="2100" kern="1200">
          <a:solidFill>
            <a:schemeClr val="tx1">
              <a:lumMod val="75000"/>
              <a:lumOff val="25000"/>
            </a:schemeClr>
          </a:solidFill>
          <a:latin typeface="+mn-lt"/>
          <a:ea typeface="+mn-ea"/>
          <a:cs typeface="+mn-cs"/>
        </a:defRPr>
      </a:lvl6pPr>
      <a:lvl7pPr marL="1950000" indent="-342900" algn="l" defTabSz="1371600" rtl="0" eaLnBrk="1" latinLnBrk="0" hangingPunct="1">
        <a:lnSpc>
          <a:spcPct val="90000"/>
        </a:lnSpc>
        <a:spcBef>
          <a:spcPts val="300"/>
        </a:spcBef>
        <a:spcAft>
          <a:spcPts val="600"/>
        </a:spcAft>
        <a:buClr>
          <a:schemeClr val="accent1"/>
        </a:buClr>
        <a:buFont typeface="Calibri" pitchFamily="34" charset="0"/>
        <a:buChar char="◦"/>
        <a:defRPr sz="2100" kern="1200">
          <a:solidFill>
            <a:schemeClr val="tx1">
              <a:lumMod val="75000"/>
              <a:lumOff val="25000"/>
            </a:schemeClr>
          </a:solidFill>
          <a:latin typeface="+mn-lt"/>
          <a:ea typeface="+mn-ea"/>
          <a:cs typeface="+mn-cs"/>
        </a:defRPr>
      </a:lvl7pPr>
      <a:lvl8pPr marL="2250000" indent="-342900" algn="l" defTabSz="1371600" rtl="0" eaLnBrk="1" latinLnBrk="0" hangingPunct="1">
        <a:lnSpc>
          <a:spcPct val="90000"/>
        </a:lnSpc>
        <a:spcBef>
          <a:spcPts val="300"/>
        </a:spcBef>
        <a:spcAft>
          <a:spcPts val="600"/>
        </a:spcAft>
        <a:buClr>
          <a:schemeClr val="accent1"/>
        </a:buClr>
        <a:buFont typeface="Calibri" pitchFamily="34" charset="0"/>
        <a:buChar char="◦"/>
        <a:defRPr sz="2100" kern="1200">
          <a:solidFill>
            <a:schemeClr val="tx1">
              <a:lumMod val="75000"/>
              <a:lumOff val="25000"/>
            </a:schemeClr>
          </a:solidFill>
          <a:latin typeface="+mn-lt"/>
          <a:ea typeface="+mn-ea"/>
          <a:cs typeface="+mn-cs"/>
        </a:defRPr>
      </a:lvl8pPr>
      <a:lvl9pPr marL="2550000" indent="-342900" algn="l" defTabSz="1371600" rtl="0" eaLnBrk="1" latinLnBrk="0" hangingPunct="1">
        <a:lnSpc>
          <a:spcPct val="90000"/>
        </a:lnSpc>
        <a:spcBef>
          <a:spcPts val="300"/>
        </a:spcBef>
        <a:spcAft>
          <a:spcPts val="600"/>
        </a:spcAft>
        <a:buClr>
          <a:schemeClr val="accent1"/>
        </a:buClr>
        <a:buFont typeface="Calibri" pitchFamily="34" charset="0"/>
        <a:buChar char="◦"/>
        <a:defRPr sz="2100" kern="1200">
          <a:solidFill>
            <a:schemeClr val="tx1">
              <a:lumMod val="75000"/>
              <a:lumOff val="25000"/>
            </a:schemeClr>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3" descr="C:\Users\Sharad\Desktop\download veltech.png"/>
          <p:cNvPicPr>
            <a:picLocks noChangeAspect="1" noChangeArrowheads="1"/>
          </p:cNvPicPr>
          <p:nvPr/>
        </p:nvPicPr>
        <p:blipFill>
          <a:blip r:embed="rId3"/>
          <a:srcRect/>
          <a:stretch>
            <a:fillRect/>
          </a:stretch>
        </p:blipFill>
        <p:spPr bwMode="auto">
          <a:xfrm>
            <a:off x="6826102" y="0"/>
            <a:ext cx="4295554" cy="1438275"/>
          </a:xfrm>
          <a:prstGeom prst="rect">
            <a:avLst/>
          </a:prstGeom>
          <a:noFill/>
        </p:spPr>
      </p:pic>
      <p:sp>
        <p:nvSpPr>
          <p:cNvPr id="22" name="Rectangle 21"/>
          <p:cNvSpPr/>
          <p:nvPr/>
        </p:nvSpPr>
        <p:spPr>
          <a:xfrm>
            <a:off x="602672" y="2009983"/>
            <a:ext cx="17415164" cy="3253391"/>
          </a:xfrm>
          <a:prstGeom prst="rect">
            <a:avLst/>
          </a:prstGeom>
        </p:spPr>
        <p:txBody>
          <a:bodyPr wrap="square">
            <a:spAutoFit/>
          </a:bodyPr>
          <a:lstStyle/>
          <a:p>
            <a:pPr marL="12065" marR="5080" algn="ctr">
              <a:lnSpc>
                <a:spcPct val="101600"/>
              </a:lnSpc>
              <a:spcBef>
                <a:spcPts val="70"/>
              </a:spcBef>
            </a:pPr>
            <a:r>
              <a:rPr lang="en-IN" sz="2000" b="1" spc="-25" dirty="0">
                <a:latin typeface="Times New Roman" pitchFamily="18" charset="0"/>
                <a:cs typeface="Times New Roman" pitchFamily="18" charset="0"/>
              </a:rPr>
              <a:t>DEPARTMENT </a:t>
            </a:r>
            <a:r>
              <a:rPr lang="en-IN" sz="2000" b="1" spc="-5" dirty="0">
                <a:latin typeface="Times New Roman" pitchFamily="18" charset="0"/>
                <a:cs typeface="Times New Roman" pitchFamily="18" charset="0"/>
              </a:rPr>
              <a:t>OF COMPUTER SCIENCE</a:t>
            </a:r>
            <a:r>
              <a:rPr lang="en-IN" sz="2000" b="1" spc="-125" dirty="0">
                <a:latin typeface="Times New Roman" pitchFamily="18" charset="0"/>
                <a:cs typeface="Times New Roman" pitchFamily="18" charset="0"/>
              </a:rPr>
              <a:t> </a:t>
            </a:r>
            <a:r>
              <a:rPr lang="en-IN" sz="2000" b="1" dirty="0">
                <a:latin typeface="Times New Roman" pitchFamily="18" charset="0"/>
                <a:cs typeface="Times New Roman" pitchFamily="18" charset="0"/>
              </a:rPr>
              <a:t>&amp;  </a:t>
            </a:r>
            <a:r>
              <a:rPr lang="en-IN" sz="2000" b="1" spc="-5" dirty="0">
                <a:latin typeface="Times New Roman" pitchFamily="18" charset="0"/>
                <a:cs typeface="Times New Roman" pitchFamily="18" charset="0"/>
              </a:rPr>
              <a:t>ENGINEERING </a:t>
            </a:r>
          </a:p>
          <a:p>
            <a:pPr marL="12065" marR="5080" algn="ctr">
              <a:lnSpc>
                <a:spcPct val="101600"/>
              </a:lnSpc>
              <a:spcBef>
                <a:spcPts val="70"/>
              </a:spcBef>
            </a:pPr>
            <a:r>
              <a:rPr lang="en-IN" sz="2000" b="1" spc="-5" dirty="0">
                <a:latin typeface="Times New Roman" pitchFamily="18" charset="0"/>
                <a:cs typeface="Times New Roman" pitchFamily="18" charset="0"/>
              </a:rPr>
              <a:t>SCHOOL OF COMPUTING  </a:t>
            </a:r>
          </a:p>
          <a:p>
            <a:pPr marL="12065" marR="5080" algn="ctr">
              <a:lnSpc>
                <a:spcPct val="101600"/>
              </a:lnSpc>
              <a:spcBef>
                <a:spcPts val="70"/>
              </a:spcBef>
            </a:pPr>
            <a:r>
              <a:rPr lang="en-IN" sz="2000" b="1" dirty="0">
                <a:latin typeface="Times New Roman" pitchFamily="18" charset="0"/>
                <a:cs typeface="Times New Roman" pitchFamily="18" charset="0"/>
              </a:rPr>
              <a:t>10214CS602 </a:t>
            </a:r>
            <a:r>
              <a:rPr lang="en-IN" sz="2000" b="1" spc="-5" dirty="0">
                <a:latin typeface="Times New Roman" pitchFamily="18" charset="0"/>
                <a:cs typeface="Times New Roman" pitchFamily="18" charset="0"/>
              </a:rPr>
              <a:t>MINOR PROJECT -2</a:t>
            </a:r>
          </a:p>
          <a:p>
            <a:pPr marL="12065" marR="5080" algn="ctr">
              <a:lnSpc>
                <a:spcPct val="101600"/>
              </a:lnSpc>
              <a:spcBef>
                <a:spcPts val="70"/>
              </a:spcBef>
            </a:pPr>
            <a:r>
              <a:rPr lang="en-IN" sz="2000" b="1" spc="-5" dirty="0">
                <a:latin typeface="Times New Roman" pitchFamily="18" charset="0"/>
                <a:cs typeface="Times New Roman" pitchFamily="18" charset="0"/>
              </a:rPr>
              <a:t>WINTER SEMESTER(2023-2024)  </a:t>
            </a:r>
          </a:p>
          <a:p>
            <a:pPr marL="12065" marR="5080" algn="ctr">
              <a:lnSpc>
                <a:spcPct val="101600"/>
              </a:lnSpc>
              <a:spcBef>
                <a:spcPts val="70"/>
              </a:spcBef>
            </a:pPr>
            <a:r>
              <a:rPr lang="en-IN" sz="2400" b="1" spc="-5" dirty="0">
                <a:latin typeface="Times New Roman" pitchFamily="18" charset="0"/>
                <a:cs typeface="Times New Roman" pitchFamily="18" charset="0"/>
              </a:rPr>
              <a:t>REVIEW-1</a:t>
            </a:r>
            <a:endParaRPr lang="en-IN" sz="2400" b="1" dirty="0">
              <a:latin typeface="Times New Roman" pitchFamily="18" charset="0"/>
              <a:cs typeface="Times New Roman" pitchFamily="18" charset="0"/>
            </a:endParaRPr>
          </a:p>
          <a:p>
            <a:pPr marL="758190"/>
            <a:r>
              <a:rPr lang="en-IN" sz="2000" b="1" dirty="0">
                <a:latin typeface="Times New Roman" pitchFamily="18" charset="0"/>
                <a:cs typeface="Times New Roman" pitchFamily="18" charset="0"/>
              </a:rPr>
              <a:t>                                                                                                                                      </a:t>
            </a:r>
          </a:p>
          <a:p>
            <a:pPr marL="758190"/>
            <a:endParaRPr lang="en-IN" sz="2000" b="1" dirty="0">
              <a:latin typeface="Times New Roman" pitchFamily="18" charset="0"/>
              <a:cs typeface="Times New Roman" pitchFamily="18" charset="0"/>
            </a:endParaRPr>
          </a:p>
          <a:p>
            <a:pPr marL="758190"/>
            <a:r>
              <a:rPr lang="en-IN" sz="2000" b="1" dirty="0">
                <a:latin typeface="Times New Roman" pitchFamily="18" charset="0"/>
                <a:cs typeface="Times New Roman" pitchFamily="18" charset="0"/>
              </a:rPr>
              <a:t>                                                                                                                                                      </a:t>
            </a:r>
          </a:p>
          <a:p>
            <a:pPr marL="758190" algn="ctr"/>
            <a:r>
              <a:rPr lang="en-IN" sz="2000" b="1" dirty="0">
                <a:latin typeface="Times New Roman" pitchFamily="18" charset="0"/>
                <a:cs typeface="Times New Roman" pitchFamily="18" charset="0"/>
              </a:rPr>
              <a:t> </a:t>
            </a:r>
            <a:r>
              <a:rPr lang="en-IN" sz="2800" b="1" dirty="0">
                <a:latin typeface="Times New Roman" pitchFamily="18" charset="0"/>
                <a:cs typeface="Times New Roman" pitchFamily="18" charset="0"/>
              </a:rPr>
              <a:t>“COURSE RECOMMENDATION SYSTEM</a:t>
            </a:r>
            <a:r>
              <a:rPr lang="en-IN" sz="2800" b="1" spc="-5" dirty="0">
                <a:latin typeface="Times New Roman" pitchFamily="18" charset="0"/>
                <a:cs typeface="Times New Roman" pitchFamily="18" charset="0"/>
              </a:rPr>
              <a:t>”</a:t>
            </a:r>
            <a:endParaRPr lang="en-IN" sz="2000" dirty="0">
              <a:latin typeface="Times New Roman" pitchFamily="18" charset="0"/>
              <a:cs typeface="Times New Roman" pitchFamily="18" charset="0"/>
            </a:endParaRPr>
          </a:p>
        </p:txBody>
      </p:sp>
      <p:sp>
        <p:nvSpPr>
          <p:cNvPr id="29" name="Slide Number Placeholder 3"/>
          <p:cNvSpPr txBox="1">
            <a:spLocks/>
          </p:cNvSpPr>
          <p:nvPr/>
        </p:nvSpPr>
        <p:spPr>
          <a:xfrm>
            <a:off x="15740698" y="275977"/>
            <a:ext cx="2133600"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2000" b="0" i="0" u="none" strike="noStrike" kern="0" cap="none" spc="0" normalizeH="0" baseline="0" noProof="0" dirty="0">
              <a:ln>
                <a:noFill/>
              </a:ln>
              <a:solidFill>
                <a:schemeClr val="tx1"/>
              </a:solidFill>
              <a:effectLst/>
              <a:uLnTx/>
              <a:uFillTx/>
              <a:latin typeface="Times New Roman" pitchFamily="18" charset="0"/>
              <a:ea typeface="Calibri"/>
              <a:cs typeface="Times New Roman" pitchFamily="18" charset="0"/>
              <a:sym typeface="Calibri"/>
            </a:endParaRPr>
          </a:p>
        </p:txBody>
      </p:sp>
      <p:sp>
        <p:nvSpPr>
          <p:cNvPr id="31" name="Rectangle 30"/>
          <p:cNvSpPr/>
          <p:nvPr/>
        </p:nvSpPr>
        <p:spPr>
          <a:xfrm>
            <a:off x="311727" y="7704404"/>
            <a:ext cx="9144000" cy="1015663"/>
          </a:xfrm>
          <a:prstGeom prst="rect">
            <a:avLst/>
          </a:prstGeom>
        </p:spPr>
        <p:txBody>
          <a:bodyPr>
            <a:spAutoFit/>
          </a:bodyPr>
          <a:lstStyle/>
          <a:p>
            <a:r>
              <a:rPr lang="en-IN" sz="2000" dirty="0">
                <a:latin typeface="Times New Roman" pitchFamily="18" charset="0"/>
                <a:cs typeface="Times New Roman" pitchFamily="18" charset="0"/>
              </a:rPr>
              <a:t>1.P.Rajasekhar Reddy   	  (VTU19381)(REG NO:21UECS0466)</a:t>
            </a:r>
          </a:p>
          <a:p>
            <a:r>
              <a:rPr lang="en-IN" sz="2000" dirty="0">
                <a:latin typeface="Times New Roman" pitchFamily="18" charset="0"/>
                <a:cs typeface="Times New Roman" pitchFamily="18" charset="0"/>
              </a:rPr>
              <a:t>2.P.Devendar Reddy  	         (VTU19934)(REG NO:21UECS0477)</a:t>
            </a:r>
          </a:p>
          <a:p>
            <a:r>
              <a:rPr lang="en-IN" sz="2000" dirty="0">
                <a:latin typeface="Times New Roman" pitchFamily="18" charset="0"/>
                <a:cs typeface="Times New Roman" pitchFamily="18" charset="0"/>
              </a:rPr>
              <a:t>3.S.Harsha Vardhan Reddy  (VTU20580)(REG NO:21UECS0553</a:t>
            </a:r>
            <a:r>
              <a:rPr lang="en-IN" sz="2000" dirty="0"/>
              <a:t>)</a:t>
            </a:r>
          </a:p>
        </p:txBody>
      </p:sp>
      <p:sp>
        <p:nvSpPr>
          <p:cNvPr id="32" name="TextBox 31"/>
          <p:cNvSpPr txBox="1"/>
          <p:nvPr/>
        </p:nvSpPr>
        <p:spPr>
          <a:xfrm>
            <a:off x="351841" y="7003473"/>
            <a:ext cx="4344850" cy="400110"/>
          </a:xfrm>
          <a:prstGeom prst="rect">
            <a:avLst/>
          </a:prstGeom>
          <a:noFill/>
        </p:spPr>
        <p:txBody>
          <a:bodyPr wrap="square" rtlCol="0">
            <a:spAutoFit/>
          </a:bodyPr>
          <a:lstStyle/>
          <a:p>
            <a:r>
              <a:rPr lang="en-IN" sz="2000" b="1" dirty="0">
                <a:latin typeface="Times New Roman" pitchFamily="18" charset="0"/>
                <a:cs typeface="Times New Roman" pitchFamily="18" charset="0"/>
              </a:rPr>
              <a:t>PRESENTED BY</a:t>
            </a:r>
          </a:p>
        </p:txBody>
      </p:sp>
      <p:sp>
        <p:nvSpPr>
          <p:cNvPr id="33" name="TextBox 32"/>
          <p:cNvSpPr txBox="1"/>
          <p:nvPr/>
        </p:nvSpPr>
        <p:spPr>
          <a:xfrm>
            <a:off x="11884301" y="6632255"/>
            <a:ext cx="3168503" cy="400110"/>
          </a:xfrm>
          <a:prstGeom prst="rect">
            <a:avLst/>
          </a:prstGeom>
          <a:noFill/>
        </p:spPr>
        <p:txBody>
          <a:bodyPr wrap="square" rtlCol="0">
            <a:spAutoFit/>
          </a:bodyPr>
          <a:lstStyle/>
          <a:p>
            <a:r>
              <a:rPr lang="en-IN" sz="2000" b="1" dirty="0">
                <a:latin typeface="Times New Roman" pitchFamily="18" charset="0"/>
                <a:cs typeface="Times New Roman" pitchFamily="18" charset="0"/>
              </a:rPr>
              <a:t>SUPERVISED BY</a:t>
            </a:r>
          </a:p>
        </p:txBody>
      </p:sp>
      <p:sp>
        <p:nvSpPr>
          <p:cNvPr id="34" name="TextBox 33"/>
          <p:cNvSpPr txBox="1"/>
          <p:nvPr/>
        </p:nvSpPr>
        <p:spPr>
          <a:xfrm>
            <a:off x="11884301" y="7199210"/>
            <a:ext cx="5884154" cy="400110"/>
          </a:xfrm>
          <a:prstGeom prst="rect">
            <a:avLst/>
          </a:prstGeom>
          <a:noFill/>
        </p:spPr>
        <p:txBody>
          <a:bodyPr wrap="square" rtlCol="0">
            <a:spAutoFit/>
          </a:bodyPr>
          <a:lstStyle/>
          <a:p>
            <a:r>
              <a:rPr lang="en-IN" sz="2000" dirty="0"/>
              <a:t>Mr. Sankar Ganesh K, ME</a:t>
            </a:r>
          </a:p>
        </p:txBody>
      </p:sp>
      <p:sp>
        <p:nvSpPr>
          <p:cNvPr id="3" name="Slide Number Placeholder 2">
            <a:extLst>
              <a:ext uri="{FF2B5EF4-FFF2-40B4-BE49-F238E27FC236}">
                <a16:creationId xmlns:a16="http://schemas.microsoft.com/office/drawing/2014/main" id="{3A074ED6-CF7A-5721-E8DB-79CE15E72017}"/>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a:t>
            </a:fld>
            <a:endParaRPr lang="en-US"/>
          </a:p>
        </p:txBody>
      </p:sp>
      <p:sp>
        <p:nvSpPr>
          <p:cNvPr id="4" name="Footer Placeholder 3">
            <a:extLst>
              <a:ext uri="{FF2B5EF4-FFF2-40B4-BE49-F238E27FC236}">
                <a16:creationId xmlns:a16="http://schemas.microsoft.com/office/drawing/2014/main" id="{A914398D-2412-FDBC-ACEE-C574CFD444F7}"/>
              </a:ext>
            </a:extLst>
          </p:cNvPr>
          <p:cNvSpPr>
            <a:spLocks noGrp="1"/>
          </p:cNvSpPr>
          <p:nvPr>
            <p:ph type="ftr" sz="quarter" idx="11"/>
          </p:nvPr>
        </p:nvSpPr>
        <p:spPr/>
        <p:txBody>
          <a:bodyPr/>
          <a:lstStyle/>
          <a:p>
            <a:r>
              <a:rPr lang="en-IN" dirty="0"/>
              <a:t>DEPARTMENT OF COMPUTER SCIENCE &amp; ENGINEERING   / COURSE RECOMMENDATION SYSTEM</a:t>
            </a:r>
          </a:p>
        </p:txBody>
      </p:sp>
      <p:sp>
        <p:nvSpPr>
          <p:cNvPr id="5" name="Date Placeholder 4">
            <a:extLst>
              <a:ext uri="{FF2B5EF4-FFF2-40B4-BE49-F238E27FC236}">
                <a16:creationId xmlns:a16="http://schemas.microsoft.com/office/drawing/2014/main" id="{0E3CE0F6-58C9-CD16-1564-53FAD958EF9E}"/>
              </a:ext>
            </a:extLst>
          </p:cNvPr>
          <p:cNvSpPr>
            <a:spLocks noGrp="1"/>
          </p:cNvSpPr>
          <p:nvPr>
            <p:ph type="dt" sz="half" idx="10"/>
          </p:nvPr>
        </p:nvSpPr>
        <p:spPr/>
        <p:txBody>
          <a:bodyPr/>
          <a:lstStyle/>
          <a:p>
            <a:fld id="{E4D1627A-24AB-481F-9D74-76C2593C9111}" type="datetime4">
              <a:rPr lang="en-US" smtClean="0"/>
              <a:pPr/>
              <a:t>April 3, 2024</a:t>
            </a:fld>
            <a:endParaRPr lang="en-US"/>
          </a:p>
        </p:txBody>
      </p:sp>
      <p:pic>
        <p:nvPicPr>
          <p:cNvPr id="13" name="Picture 2" descr="C:\Users\Sharad\Desktop\Logo-Final-A veltech.png">
            <a:extLst>
              <a:ext uri="{FF2B5EF4-FFF2-40B4-BE49-F238E27FC236}">
                <a16:creationId xmlns:a16="http://schemas.microsoft.com/office/drawing/2014/main" id="{02DAE25E-C86A-BBED-9DA8-E19B5DADF85E}"/>
              </a:ext>
            </a:extLst>
          </p:cNvPr>
          <p:cNvPicPr>
            <a:picLocks noChangeAspect="1" noChangeArrowheads="1"/>
          </p:cNvPicPr>
          <p:nvPr/>
        </p:nvPicPr>
        <p:blipFill>
          <a:blip r:embed="rId4"/>
          <a:srcRect/>
          <a:stretch>
            <a:fillRect/>
          </a:stretch>
        </p:blipFill>
        <p:spPr bwMode="auto">
          <a:xfrm>
            <a:off x="15230704" y="547857"/>
            <a:ext cx="1160907" cy="850529"/>
          </a:xfrm>
          <a:prstGeom prst="rect">
            <a:avLst/>
          </a:prstGeom>
          <a:noFill/>
        </p:spPr>
      </p:pic>
      <p:pic>
        <p:nvPicPr>
          <p:cNvPr id="2" name="Picture 1">
            <a:extLst>
              <a:ext uri="{FF2B5EF4-FFF2-40B4-BE49-F238E27FC236}">
                <a16:creationId xmlns:a16="http://schemas.microsoft.com/office/drawing/2014/main" id="{8F038459-E76C-1116-8C9E-35A603096827}"/>
              </a:ext>
            </a:extLst>
          </p:cNvPr>
          <p:cNvPicPr>
            <a:picLocks noChangeAspect="1"/>
          </p:cNvPicPr>
          <p:nvPr/>
        </p:nvPicPr>
        <p:blipFill>
          <a:blip r:embed="rId5"/>
          <a:stretch>
            <a:fillRect/>
          </a:stretch>
        </p:blipFill>
        <p:spPr>
          <a:xfrm>
            <a:off x="16316896" y="313184"/>
            <a:ext cx="1632118" cy="112509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pPr/>
              <a:t>April 3, 2024</a:t>
            </a:fld>
            <a:endParaRPr lang="en-US"/>
          </a:p>
        </p:txBody>
      </p:sp>
      <p:sp>
        <p:nvSpPr>
          <p:cNvPr id="3" name="Footer Placeholder 2"/>
          <p:cNvSpPr>
            <a:spLocks noGrp="1"/>
          </p:cNvSpPr>
          <p:nvPr>
            <p:ph type="ftr" sz="quarter" idx="11"/>
          </p:nvPr>
        </p:nvSpPr>
        <p:spPr/>
        <p:txBody>
          <a:bodyPr/>
          <a:lstStyle/>
          <a:p>
            <a:r>
              <a:rPr lang="en-IN" dirty="0"/>
              <a:t>DEPARTMENT OF COMPUTER SCIENCE &amp; ENGINEERING   / COURSE RECOMMENDATION SYSTEM</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10</a:t>
            </a:fld>
            <a:endParaRPr lang="en-US"/>
          </a:p>
        </p:txBody>
      </p:sp>
      <p:sp>
        <p:nvSpPr>
          <p:cNvPr id="6" name="Rectangle 5"/>
          <p:cNvSpPr/>
          <p:nvPr/>
        </p:nvSpPr>
        <p:spPr>
          <a:xfrm>
            <a:off x="801060" y="698561"/>
            <a:ext cx="16988176" cy="2862322"/>
          </a:xfrm>
          <a:prstGeom prst="rect">
            <a:avLst/>
          </a:prstGeom>
        </p:spPr>
        <p:txBody>
          <a:bodyPr wrap="square">
            <a:spAutoFit/>
          </a:bodyPr>
          <a:lstStyle/>
          <a:p>
            <a:pPr algn="ctr"/>
            <a:r>
              <a:rPr lang="en-US" sz="3600" b="1" dirty="0">
                <a:latin typeface="Times New Roman" panose="02020603050405020304" pitchFamily="18" charset="0"/>
                <a:cs typeface="Times New Roman" panose="02020603050405020304" pitchFamily="18" charset="0"/>
              </a:rPr>
              <a:t>MODULE 1</a:t>
            </a:r>
            <a:r>
              <a:rPr lang="en-US" sz="2800" b="1" dirty="0">
                <a:latin typeface="Times New Roman" panose="02020603050405020304" pitchFamily="18" charset="0"/>
                <a:cs typeface="Times New Roman" panose="02020603050405020304" pitchFamily="18" charset="0"/>
              </a:rPr>
              <a:t>: DATA COLLECTION AND MANIPULATION</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Step:1 Collection of data</a:t>
            </a:r>
          </a:p>
          <a:p>
            <a:r>
              <a:rPr lang="en-US" sz="2400" dirty="0">
                <a:latin typeface="Times New Roman" panose="02020603050405020304" pitchFamily="18" charset="0"/>
                <a:cs typeface="Times New Roman" panose="02020603050405020304" pitchFamily="18" charset="0"/>
              </a:rPr>
              <a:t>This is a standard dataset that contains the attributes of a course such as paid-course, price, difficulty of the course, subject and the published date. </a:t>
            </a:r>
            <a:endParaRPr lang="en-IN" sz="2400"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C12F0EFF-2B57-4772-9841-776439E0C51A}"/>
              </a:ext>
            </a:extLst>
          </p:cNvPr>
          <p:cNvPicPr>
            <a:picLocks noChangeAspect="1"/>
          </p:cNvPicPr>
          <p:nvPr/>
        </p:nvPicPr>
        <p:blipFill>
          <a:blip r:embed="rId2"/>
          <a:stretch>
            <a:fillRect/>
          </a:stretch>
        </p:blipFill>
        <p:spPr>
          <a:xfrm>
            <a:off x="1915803" y="3645686"/>
            <a:ext cx="14456393" cy="5464013"/>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pPr/>
              <a:t>April 3, 2024</a:t>
            </a:fld>
            <a:endParaRPr lang="en-US"/>
          </a:p>
        </p:txBody>
      </p:sp>
      <p:sp>
        <p:nvSpPr>
          <p:cNvPr id="3" name="Footer Placeholder 2"/>
          <p:cNvSpPr>
            <a:spLocks noGrp="1"/>
          </p:cNvSpPr>
          <p:nvPr>
            <p:ph type="ftr" sz="quarter" idx="11"/>
          </p:nvPr>
        </p:nvSpPr>
        <p:spPr/>
        <p:txBody>
          <a:bodyPr/>
          <a:lstStyle/>
          <a:p>
            <a:r>
              <a:rPr lang="en-IN" dirty="0"/>
              <a:t>DEPARTMENT OF COMPUTER SCIENCE &amp; ENGINEERING   / COURSE RECOMMENDATION SYSTEM</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11</a:t>
            </a:fld>
            <a:endParaRPr lang="en-US"/>
          </a:p>
        </p:txBody>
      </p:sp>
      <p:sp>
        <p:nvSpPr>
          <p:cNvPr id="5" name="Rectangle 4"/>
          <p:cNvSpPr/>
          <p:nvPr/>
        </p:nvSpPr>
        <p:spPr>
          <a:xfrm>
            <a:off x="721136" y="656998"/>
            <a:ext cx="16631681" cy="1538883"/>
          </a:xfrm>
          <a:prstGeom prst="rect">
            <a:avLst/>
          </a:prstGeom>
        </p:spPr>
        <p:txBody>
          <a:bodyPr wrap="square">
            <a:spAutoFit/>
          </a:bodyPr>
          <a:lstStyle/>
          <a:p>
            <a:r>
              <a:rPr lang="en-US" sz="2800" b="1" dirty="0">
                <a:latin typeface="Times New Roman" panose="02020603050405020304" pitchFamily="18" charset="0"/>
                <a:cs typeface="Times New Roman" panose="02020603050405020304" pitchFamily="18" charset="0"/>
              </a:rPr>
              <a:t>Step 2: Processing the data</a:t>
            </a:r>
          </a:p>
          <a:p>
            <a:endParaRPr lang="en-US" sz="2800" b="1"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Include screenshot and give brief description of the  processing of data</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endParaRPr lang="en-IN" dirty="0"/>
          </a:p>
        </p:txBody>
      </p:sp>
      <p:pic>
        <p:nvPicPr>
          <p:cNvPr id="6" name="Content Placeholder 7">
            <a:extLst>
              <a:ext uri="{FF2B5EF4-FFF2-40B4-BE49-F238E27FC236}">
                <a16:creationId xmlns:a16="http://schemas.microsoft.com/office/drawing/2014/main" id="{B2312A73-E973-DE23-AAF2-3D9B2FDBE666}"/>
              </a:ext>
            </a:extLst>
          </p:cNvPr>
          <p:cNvPicPr>
            <a:picLocks noChangeAspect="1"/>
          </p:cNvPicPr>
          <p:nvPr/>
        </p:nvPicPr>
        <p:blipFill>
          <a:blip r:embed="rId2"/>
          <a:stretch>
            <a:fillRect/>
          </a:stretch>
        </p:blipFill>
        <p:spPr>
          <a:xfrm>
            <a:off x="4599500" y="3343502"/>
            <a:ext cx="10036932" cy="569893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pPr/>
              <a:t>April 3, 2024</a:t>
            </a:fld>
            <a:endParaRPr lang="en-US"/>
          </a:p>
        </p:txBody>
      </p:sp>
      <p:sp>
        <p:nvSpPr>
          <p:cNvPr id="3" name="Footer Placeholder 2"/>
          <p:cNvSpPr>
            <a:spLocks noGrp="1"/>
          </p:cNvSpPr>
          <p:nvPr>
            <p:ph type="ftr" sz="quarter" idx="11"/>
          </p:nvPr>
        </p:nvSpPr>
        <p:spPr/>
        <p:txBody>
          <a:bodyPr/>
          <a:lstStyle/>
          <a:p>
            <a:r>
              <a:rPr lang="en-IN" dirty="0"/>
              <a:t>DEPARTMENT OF COMPUTER SCIENCE &amp; ENGINEERING   / COURSE RECOMMENDATION SYSTEM</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12</a:t>
            </a:fld>
            <a:endParaRPr lang="en-US"/>
          </a:p>
        </p:txBody>
      </p:sp>
      <p:sp>
        <p:nvSpPr>
          <p:cNvPr id="5" name="TextBox 4"/>
          <p:cNvSpPr txBox="1"/>
          <p:nvPr/>
        </p:nvSpPr>
        <p:spPr>
          <a:xfrm>
            <a:off x="789709" y="457200"/>
            <a:ext cx="16895618" cy="523220"/>
          </a:xfrm>
          <a:prstGeom prst="rect">
            <a:avLst/>
          </a:prstGeom>
          <a:noFill/>
        </p:spPr>
        <p:txBody>
          <a:bodyPr wrap="square" rtlCol="0">
            <a:spAutoFit/>
          </a:bodyPr>
          <a:lstStyle/>
          <a:p>
            <a:r>
              <a:rPr lang="en-IN" sz="2800" b="1" dirty="0"/>
              <a:t>                                                            Module 2- VECTORIZATION (</a:t>
            </a:r>
            <a:r>
              <a:rPr lang="en-IN" sz="2800" b="1" dirty="0" err="1"/>
              <a:t>CountVectorizer</a:t>
            </a:r>
            <a:r>
              <a:rPr lang="en-IN" sz="2800" b="1" dirty="0"/>
              <a:t>)</a:t>
            </a:r>
          </a:p>
        </p:txBody>
      </p:sp>
      <p:sp>
        <p:nvSpPr>
          <p:cNvPr id="11" name="Rectangle 10">
            <a:extLst>
              <a:ext uri="{FF2B5EF4-FFF2-40B4-BE49-F238E27FC236}">
                <a16:creationId xmlns:a16="http://schemas.microsoft.com/office/drawing/2014/main" id="{DA318C2A-A73F-4373-BDEE-CCCC516B3203}"/>
              </a:ext>
            </a:extLst>
          </p:cNvPr>
          <p:cNvSpPr/>
          <p:nvPr/>
        </p:nvSpPr>
        <p:spPr>
          <a:xfrm>
            <a:off x="789709" y="2051535"/>
            <a:ext cx="16895618" cy="4708981"/>
          </a:xfrm>
          <a:prstGeom prst="rect">
            <a:avLst/>
          </a:prstGeom>
        </p:spPr>
        <p:txBody>
          <a:bodyPr wrap="square">
            <a:spAutoFit/>
          </a:bodyPr>
          <a:lstStyle/>
          <a:p>
            <a:pPr marL="285750" indent="-285750">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Vectorization is the process of converting textual data into numerical vectors and is a process that is usually applied once the text is cleaned. It can help improve the execution speed and reduce the training time of your code. In this article, we will discuss some of the best techniques to perform vectorization.</a:t>
            </a:r>
          </a:p>
          <a:p>
            <a:pPr marL="285750" indent="-285750">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CountVectorizer is one of the simplest techniques that is used for converting text into vectors. It starts by tokenizing the document into a list of tokens (words). It selects the unique tokens from the token list and creates a vocabulary of words. </a:t>
            </a:r>
          </a:p>
          <a:p>
            <a:pPr marL="285750" indent="-285750">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Finally, a sparse matrix is created containing the frequency of words, where each row represents different sentences and each column represents unique words.</a:t>
            </a:r>
          </a:p>
          <a:p>
            <a:pPr marL="285750" indent="-285750">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Python’s </a:t>
            </a:r>
            <a:r>
              <a:rPr lang="en-US" sz="3000" dirty="0" err="1">
                <a:latin typeface="Times New Roman" panose="02020603050405020304" pitchFamily="18" charset="0"/>
                <a:cs typeface="Times New Roman" panose="02020603050405020304" pitchFamily="18" charset="0"/>
              </a:rPr>
              <a:t>scikit</a:t>
            </a:r>
            <a:r>
              <a:rPr lang="en-US" sz="3000" dirty="0">
                <a:latin typeface="Times New Roman" panose="02020603050405020304" pitchFamily="18" charset="0"/>
                <a:cs typeface="Times New Roman" panose="02020603050405020304" pitchFamily="18" charset="0"/>
              </a:rPr>
              <a:t>-learn has a class named CountVectorizer that provides a simple implementation for performing vectorization on text data.</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pPr/>
              <a:t>April 3, 2024</a:t>
            </a:fld>
            <a:endParaRPr lang="en-US"/>
          </a:p>
        </p:txBody>
      </p:sp>
      <p:sp>
        <p:nvSpPr>
          <p:cNvPr id="3" name="Footer Placeholder 2"/>
          <p:cNvSpPr>
            <a:spLocks noGrp="1"/>
          </p:cNvSpPr>
          <p:nvPr>
            <p:ph type="ftr" sz="quarter" idx="11"/>
          </p:nvPr>
        </p:nvSpPr>
        <p:spPr/>
        <p:txBody>
          <a:bodyPr/>
          <a:lstStyle/>
          <a:p>
            <a:r>
              <a:rPr lang="en-IN" dirty="0"/>
              <a:t>DEPARTMENT OF COMPUTER SCIENCE &amp; ENGINEERING   / COURSE RECOMMENDATION SYSTEM</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13</a:t>
            </a:fld>
            <a:endParaRPr lang="en-US"/>
          </a:p>
        </p:txBody>
      </p:sp>
      <p:sp>
        <p:nvSpPr>
          <p:cNvPr id="5" name="Rectangle 4"/>
          <p:cNvSpPr/>
          <p:nvPr/>
        </p:nvSpPr>
        <p:spPr>
          <a:xfrm>
            <a:off x="1178852" y="573871"/>
            <a:ext cx="14781583" cy="584775"/>
          </a:xfrm>
          <a:prstGeom prst="rect">
            <a:avLst/>
          </a:prstGeom>
        </p:spPr>
        <p:txBody>
          <a:bodyPr wrap="square">
            <a:spAutoFit/>
          </a:bodyPr>
          <a:lstStyle/>
          <a:p>
            <a:r>
              <a:rPr lang="en-US" sz="2800" b="1" dirty="0">
                <a:latin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rPr>
              <a:t>Step 3: Using Vectorization</a:t>
            </a:r>
            <a:endParaRPr lang="en-US" sz="2800" b="1"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456FA5F9-90F5-489F-8381-6A712CB949EC}"/>
              </a:ext>
            </a:extLst>
          </p:cNvPr>
          <p:cNvPicPr>
            <a:picLocks noChangeAspect="1"/>
          </p:cNvPicPr>
          <p:nvPr/>
        </p:nvPicPr>
        <p:blipFill>
          <a:blip r:embed="rId2"/>
          <a:stretch>
            <a:fillRect/>
          </a:stretch>
        </p:blipFill>
        <p:spPr>
          <a:xfrm>
            <a:off x="4160088" y="2001856"/>
            <a:ext cx="9967824" cy="548687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pPr/>
              <a:t>April 3, 2024</a:t>
            </a:fld>
            <a:endParaRPr lang="en-US"/>
          </a:p>
        </p:txBody>
      </p:sp>
      <p:sp>
        <p:nvSpPr>
          <p:cNvPr id="3" name="Footer Placeholder 2"/>
          <p:cNvSpPr>
            <a:spLocks noGrp="1"/>
          </p:cNvSpPr>
          <p:nvPr>
            <p:ph type="ftr" sz="quarter" idx="11"/>
          </p:nvPr>
        </p:nvSpPr>
        <p:spPr/>
        <p:txBody>
          <a:bodyPr/>
          <a:lstStyle/>
          <a:p>
            <a:r>
              <a:rPr lang="en-IN" dirty="0"/>
              <a:t>DEPARTMENT OF COMPUTER SCIENCE &amp; ENGINEERING   / COURSE RECOMMENDATION SYSTEM</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14</a:t>
            </a:fld>
            <a:endParaRPr lang="en-US"/>
          </a:p>
        </p:txBody>
      </p:sp>
      <p:sp>
        <p:nvSpPr>
          <p:cNvPr id="5" name="TextBox 4"/>
          <p:cNvSpPr txBox="1"/>
          <p:nvPr/>
        </p:nvSpPr>
        <p:spPr>
          <a:xfrm>
            <a:off x="789709" y="457200"/>
            <a:ext cx="16895618" cy="523220"/>
          </a:xfrm>
          <a:prstGeom prst="rect">
            <a:avLst/>
          </a:prstGeom>
          <a:noFill/>
        </p:spPr>
        <p:txBody>
          <a:bodyPr wrap="square" rtlCol="0">
            <a:spAutoFit/>
          </a:bodyPr>
          <a:lstStyle/>
          <a:p>
            <a:r>
              <a:rPr lang="en-IN" sz="2800" b="1" dirty="0"/>
              <a:t>                                                            Module 3- KNN Algorithm</a:t>
            </a:r>
          </a:p>
        </p:txBody>
      </p:sp>
      <p:sp>
        <p:nvSpPr>
          <p:cNvPr id="11" name="Rectangle 10">
            <a:extLst>
              <a:ext uri="{FF2B5EF4-FFF2-40B4-BE49-F238E27FC236}">
                <a16:creationId xmlns:a16="http://schemas.microsoft.com/office/drawing/2014/main" id="{DA318C2A-A73F-4373-BDEE-CCCC516B3203}"/>
              </a:ext>
            </a:extLst>
          </p:cNvPr>
          <p:cNvSpPr/>
          <p:nvPr/>
        </p:nvSpPr>
        <p:spPr>
          <a:xfrm>
            <a:off x="789709" y="2051535"/>
            <a:ext cx="16895618" cy="5170646"/>
          </a:xfrm>
          <a:prstGeom prst="rect">
            <a:avLst/>
          </a:prstGeom>
        </p:spPr>
        <p:txBody>
          <a:bodyPr wrap="square">
            <a:spAutoFit/>
          </a:bodyPr>
          <a:lstStyle/>
          <a:p>
            <a:pPr marL="285750" indent="-285750">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The K-Nearest Neighbor (KNN) algorithm is a popular machine learning technique used for classification and regression tasks. It relies on the idea that similar data points tend to have similar labels or values.</a:t>
            </a:r>
          </a:p>
          <a:p>
            <a:pPr marL="285750" indent="-285750">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K-NN algorithm assumes the similarity between the new case/data and available cases and put the new case into the category that is most similar to the available categories.</a:t>
            </a:r>
          </a:p>
          <a:p>
            <a:pPr marL="285750" indent="-285750">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During the training phase, the KNN algorithm stores the entire training dataset as a reference. When making predictions, it calculates the distance between the input data point and all the training examples, using a chosen distance metric such as Euclidean distance.</a:t>
            </a:r>
          </a:p>
          <a:p>
            <a:pPr marL="285750" indent="-285750">
              <a:buFont typeface="Arial" panose="020B0604020202020204" pitchFamily="34" charset="0"/>
              <a:buChar char="•"/>
            </a:pPr>
            <a:r>
              <a:rPr lang="en-US" sz="3000" b="1" dirty="0">
                <a:latin typeface="Times New Roman" panose="02020603050405020304" pitchFamily="18" charset="0"/>
                <a:cs typeface="Times New Roman" panose="02020603050405020304" pitchFamily="18" charset="0"/>
              </a:rPr>
              <a:t>KNN</a:t>
            </a:r>
            <a:r>
              <a:rPr lang="en-US" sz="3000" dirty="0">
                <a:latin typeface="Times New Roman" panose="02020603050405020304" pitchFamily="18" charset="0"/>
                <a:cs typeface="Times New Roman" panose="02020603050405020304" pitchFamily="18" charset="0"/>
              </a:rPr>
              <a:t> is a reasonably simple classification technique that identifies the class in which a sample belongs by measuring its similarity with other nearby </a:t>
            </a:r>
            <a:r>
              <a:rPr lang="en-US" sz="3000" dirty="0" err="1">
                <a:latin typeface="Times New Roman" panose="02020603050405020304" pitchFamily="18" charset="0"/>
                <a:cs typeface="Times New Roman" panose="02020603050405020304" pitchFamily="18" charset="0"/>
              </a:rPr>
              <a:t>points.Though</a:t>
            </a:r>
            <a:r>
              <a:rPr lang="en-US" sz="3000" dirty="0">
                <a:latin typeface="Times New Roman" panose="02020603050405020304" pitchFamily="18" charset="0"/>
                <a:cs typeface="Times New Roman" panose="02020603050405020304" pitchFamily="18" charset="0"/>
              </a:rPr>
              <a:t> it is elementary to understand, it is a powerful technique for identifying the class of an unknown sample point.</a:t>
            </a:r>
          </a:p>
          <a:p>
            <a:pPr marL="285750" indent="-285750">
              <a:buFont typeface="Arial" panose="020B0604020202020204" pitchFamily="34" charset="0"/>
              <a:buChar char="•"/>
            </a:pPr>
            <a:endParaRPr lang="en-US"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184194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pPr/>
              <a:t>April 3, 2024</a:t>
            </a:fld>
            <a:endParaRPr lang="en-US"/>
          </a:p>
        </p:txBody>
      </p:sp>
      <p:sp>
        <p:nvSpPr>
          <p:cNvPr id="3" name="Footer Placeholder 2"/>
          <p:cNvSpPr>
            <a:spLocks noGrp="1"/>
          </p:cNvSpPr>
          <p:nvPr>
            <p:ph type="ftr" sz="quarter" idx="11"/>
          </p:nvPr>
        </p:nvSpPr>
        <p:spPr/>
        <p:txBody>
          <a:bodyPr/>
          <a:lstStyle/>
          <a:p>
            <a:r>
              <a:rPr lang="en-IN" dirty="0"/>
              <a:t>DEPARTMENT OF COMPUTER SCIENCE &amp; ENGINEERING   / COURSE RECOMMENDATION SYSTEM</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15</a:t>
            </a:fld>
            <a:endParaRPr lang="en-US"/>
          </a:p>
        </p:txBody>
      </p:sp>
      <p:sp>
        <p:nvSpPr>
          <p:cNvPr id="5" name="Rectangle 4"/>
          <p:cNvSpPr/>
          <p:nvPr/>
        </p:nvSpPr>
        <p:spPr>
          <a:xfrm>
            <a:off x="1178852" y="573871"/>
            <a:ext cx="14781583" cy="584775"/>
          </a:xfrm>
          <a:prstGeom prst="rect">
            <a:avLst/>
          </a:prstGeom>
        </p:spPr>
        <p:txBody>
          <a:bodyPr wrap="square">
            <a:spAutoFit/>
          </a:bodyPr>
          <a:lstStyle/>
          <a:p>
            <a:r>
              <a:rPr lang="en-US" sz="2800" b="1" dirty="0">
                <a:latin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rPr>
              <a:t>Step 4: Using KNN Algorithm	</a:t>
            </a:r>
            <a:endParaRPr lang="en-US" sz="2800" b="1"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3A216FB9-A6E4-4DDE-AF95-46AB37DA01D8}"/>
              </a:ext>
            </a:extLst>
          </p:cNvPr>
          <p:cNvPicPr>
            <a:picLocks noChangeAspect="1"/>
          </p:cNvPicPr>
          <p:nvPr/>
        </p:nvPicPr>
        <p:blipFill>
          <a:blip r:embed="rId2"/>
          <a:stretch>
            <a:fillRect/>
          </a:stretch>
        </p:blipFill>
        <p:spPr>
          <a:xfrm>
            <a:off x="3871353" y="3316390"/>
            <a:ext cx="10545294" cy="1622352"/>
          </a:xfrm>
          <a:prstGeom prst="rect">
            <a:avLst/>
          </a:prstGeom>
        </p:spPr>
      </p:pic>
    </p:spTree>
    <p:extLst>
      <p:ext uri="{BB962C8B-B14F-4D97-AF65-F5344CB8AC3E}">
        <p14:creationId xmlns:p14="http://schemas.microsoft.com/office/powerpoint/2010/main" val="23246277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pPr/>
              <a:t>April 3, 2024</a:t>
            </a:fld>
            <a:endParaRPr lang="en-US"/>
          </a:p>
        </p:txBody>
      </p:sp>
      <p:sp>
        <p:nvSpPr>
          <p:cNvPr id="3" name="Footer Placeholder 2"/>
          <p:cNvSpPr>
            <a:spLocks noGrp="1"/>
          </p:cNvSpPr>
          <p:nvPr>
            <p:ph type="ftr" sz="quarter" idx="11"/>
          </p:nvPr>
        </p:nvSpPr>
        <p:spPr/>
        <p:txBody>
          <a:bodyPr/>
          <a:lstStyle/>
          <a:p>
            <a:r>
              <a:rPr lang="en-IN" dirty="0"/>
              <a:t>DEPARTMENT OF COMPUTER SCIENCE &amp; ENGINEERING   / COURSE RECOMMENDATION SYSTEM</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16</a:t>
            </a:fld>
            <a:endParaRPr lang="en-US"/>
          </a:p>
        </p:txBody>
      </p:sp>
      <p:sp>
        <p:nvSpPr>
          <p:cNvPr id="6" name="Rectangle 5"/>
          <p:cNvSpPr/>
          <p:nvPr/>
        </p:nvSpPr>
        <p:spPr>
          <a:xfrm>
            <a:off x="3429532" y="947943"/>
            <a:ext cx="10037086" cy="584775"/>
          </a:xfrm>
          <a:prstGeom prst="rect">
            <a:avLst/>
          </a:prstGeom>
        </p:spPr>
        <p:txBody>
          <a:bodyPr wrap="square">
            <a:spAutoFit/>
          </a:bodyPr>
          <a:lstStyle/>
          <a:p>
            <a:pPr algn="ctr"/>
            <a:r>
              <a:rPr lang="en-US" sz="1600" b="1" dirty="0">
                <a:latin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rPr>
              <a:t>Step 5 : The output</a:t>
            </a:r>
          </a:p>
        </p:txBody>
      </p:sp>
      <p:pic>
        <p:nvPicPr>
          <p:cNvPr id="9" name="Picture 8">
            <a:extLst>
              <a:ext uri="{FF2B5EF4-FFF2-40B4-BE49-F238E27FC236}">
                <a16:creationId xmlns:a16="http://schemas.microsoft.com/office/drawing/2014/main" id="{AF50AFA9-C876-4945-B350-3942EFA7A4ED}"/>
              </a:ext>
            </a:extLst>
          </p:cNvPr>
          <p:cNvPicPr>
            <a:picLocks noChangeAspect="1"/>
          </p:cNvPicPr>
          <p:nvPr/>
        </p:nvPicPr>
        <p:blipFill>
          <a:blip r:embed="rId2"/>
          <a:stretch>
            <a:fillRect/>
          </a:stretch>
        </p:blipFill>
        <p:spPr>
          <a:xfrm>
            <a:off x="5354328" y="3315505"/>
            <a:ext cx="7048115" cy="3655990"/>
          </a:xfrm>
          <a:prstGeom prst="rect">
            <a:avLst/>
          </a:prstGeom>
        </p:spPr>
      </p:pic>
      <p:sp>
        <p:nvSpPr>
          <p:cNvPr id="10" name="TextBox 9">
            <a:extLst>
              <a:ext uri="{FF2B5EF4-FFF2-40B4-BE49-F238E27FC236}">
                <a16:creationId xmlns:a16="http://schemas.microsoft.com/office/drawing/2014/main" id="{B2D2F2DB-3D40-4FED-BECA-BD172ECE7D01}"/>
              </a:ext>
            </a:extLst>
          </p:cNvPr>
          <p:cNvSpPr txBox="1"/>
          <p:nvPr/>
        </p:nvSpPr>
        <p:spPr>
          <a:xfrm>
            <a:off x="3672348" y="2109019"/>
            <a:ext cx="2574744"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Similarity Matrix </a:t>
            </a:r>
            <a:endParaRPr lang="en-IN" sz="24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pPr/>
              <a:t>April 3, 2024</a:t>
            </a:fld>
            <a:endParaRPr lang="en-US"/>
          </a:p>
        </p:txBody>
      </p:sp>
      <p:sp>
        <p:nvSpPr>
          <p:cNvPr id="3" name="Footer Placeholder 2"/>
          <p:cNvSpPr>
            <a:spLocks noGrp="1"/>
          </p:cNvSpPr>
          <p:nvPr>
            <p:ph type="ftr" sz="quarter" idx="11"/>
          </p:nvPr>
        </p:nvSpPr>
        <p:spPr/>
        <p:txBody>
          <a:bodyPr/>
          <a:lstStyle/>
          <a:p>
            <a:r>
              <a:rPr lang="en-IN" dirty="0"/>
              <a:t>DEPARTMENT OF COMPUTER SCIENCE &amp; ENGINEERING   / COURSE RECOMMENDATION SYSTEM</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17</a:t>
            </a:fld>
            <a:endParaRPr lang="en-US"/>
          </a:p>
        </p:txBody>
      </p:sp>
      <p:sp>
        <p:nvSpPr>
          <p:cNvPr id="5" name="Rectangle 4"/>
          <p:cNvSpPr/>
          <p:nvPr/>
        </p:nvSpPr>
        <p:spPr>
          <a:xfrm>
            <a:off x="581890" y="282924"/>
            <a:ext cx="17020309" cy="646331"/>
          </a:xfrm>
          <a:prstGeom prst="rect">
            <a:avLst/>
          </a:prstGeom>
        </p:spPr>
        <p:txBody>
          <a:bodyPr wrap="square">
            <a:spAutoFit/>
          </a:bodyPr>
          <a:lstStyle/>
          <a:p>
            <a:pPr algn="ctr"/>
            <a:r>
              <a:rPr lang="en-US" sz="3600" b="1" dirty="0">
                <a:latin typeface="Times New Roman" panose="02020603050405020304" pitchFamily="18" charset="0"/>
                <a:cs typeface="Times New Roman" panose="02020603050405020304" pitchFamily="18" charset="0"/>
              </a:rPr>
              <a:t>IMPLEMENTATION</a:t>
            </a:r>
            <a:endParaRPr lang="en-IN" sz="3600" dirty="0"/>
          </a:p>
        </p:txBody>
      </p:sp>
      <p:sp>
        <p:nvSpPr>
          <p:cNvPr id="6" name="Rectangle 5"/>
          <p:cNvSpPr/>
          <p:nvPr/>
        </p:nvSpPr>
        <p:spPr>
          <a:xfrm>
            <a:off x="1039091" y="1703338"/>
            <a:ext cx="9144000" cy="4031873"/>
          </a:xfrm>
          <a:prstGeom prst="rect">
            <a:avLst/>
          </a:prstGeom>
        </p:spPr>
        <p:txBody>
          <a:bodyPr>
            <a:spAutoFit/>
          </a:bodyPr>
          <a:lstStyle/>
          <a:p>
            <a:pPr>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Architecture Diagram</a:t>
            </a:r>
          </a:p>
          <a:p>
            <a:pPr>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Data –Flow Diagram</a:t>
            </a:r>
          </a:p>
          <a:p>
            <a:pPr>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Use Case Diagram</a:t>
            </a:r>
          </a:p>
          <a:p>
            <a:pPr>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Class Diagram</a:t>
            </a:r>
          </a:p>
          <a:p>
            <a:pPr>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Activity Diagram</a:t>
            </a:r>
          </a:p>
          <a:p>
            <a:pPr>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Sequence Diagram</a:t>
            </a:r>
          </a:p>
          <a:p>
            <a:pPr>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Collaboration Diagram(If applicable)</a:t>
            </a:r>
          </a:p>
          <a:p>
            <a:pPr>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E-R Diagram</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pPr/>
              <a:t>April 3, 2024</a:t>
            </a:fld>
            <a:endParaRPr lang="en-US"/>
          </a:p>
        </p:txBody>
      </p:sp>
      <p:sp>
        <p:nvSpPr>
          <p:cNvPr id="3" name="Footer Placeholder 2"/>
          <p:cNvSpPr>
            <a:spLocks noGrp="1"/>
          </p:cNvSpPr>
          <p:nvPr>
            <p:ph type="ftr" sz="quarter" idx="11"/>
          </p:nvPr>
        </p:nvSpPr>
        <p:spPr/>
        <p:txBody>
          <a:bodyPr/>
          <a:lstStyle/>
          <a:p>
            <a:r>
              <a:rPr lang="en-IN" dirty="0"/>
              <a:t>DEPARTMENT OF COMPUTER SCIENCE &amp; ENGINEERING   / COURSE RECOMMENDATION SYSTEM</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18</a:t>
            </a:fld>
            <a:endParaRPr lang="en-US"/>
          </a:p>
        </p:txBody>
      </p:sp>
      <p:sp>
        <p:nvSpPr>
          <p:cNvPr id="5" name="Rectangle 4"/>
          <p:cNvSpPr/>
          <p:nvPr/>
        </p:nvSpPr>
        <p:spPr>
          <a:xfrm>
            <a:off x="498764" y="768927"/>
            <a:ext cx="16521545" cy="646331"/>
          </a:xfrm>
          <a:prstGeom prst="rect">
            <a:avLst/>
          </a:prstGeom>
        </p:spPr>
        <p:txBody>
          <a:bodyPr wrap="square">
            <a:spAutoFit/>
          </a:bodyPr>
          <a:lstStyle/>
          <a:p>
            <a:r>
              <a:rPr lang="en-US" sz="3600" b="1" dirty="0">
                <a:latin typeface="Times New Roman" panose="02020603050405020304" pitchFamily="18" charset="0"/>
                <a:cs typeface="Times New Roman" panose="02020603050405020304" pitchFamily="18" charset="0"/>
              </a:rPr>
              <a:t>                                                 Architecture Diagram</a:t>
            </a:r>
          </a:p>
        </p:txBody>
      </p:sp>
      <p:sp>
        <p:nvSpPr>
          <p:cNvPr id="6" name="TextBox 5"/>
          <p:cNvSpPr txBox="1"/>
          <p:nvPr/>
        </p:nvSpPr>
        <p:spPr>
          <a:xfrm>
            <a:off x="872836" y="2452255"/>
            <a:ext cx="16916400" cy="1384995"/>
          </a:xfrm>
          <a:prstGeom prst="rect">
            <a:avLst/>
          </a:prstGeom>
          <a:noFill/>
        </p:spPr>
        <p:txBody>
          <a:bodyPr wrap="square" rtlCol="0">
            <a:spAutoFit/>
          </a:bodyPr>
          <a:lstStyle/>
          <a:p>
            <a:r>
              <a:rPr lang="en-IN" sz="2400" dirty="0"/>
              <a:t>Include the architecture diagram  and briefly explain it.</a:t>
            </a:r>
          </a:p>
          <a:p>
            <a:r>
              <a:rPr lang="en-IN" sz="2400" dirty="0"/>
              <a:t>The explanation should be in bullet points only.</a:t>
            </a:r>
          </a:p>
          <a:p>
            <a:endParaRPr lang="en-IN" dirty="0"/>
          </a:p>
          <a:p>
            <a:r>
              <a:rPr lang="en-IN" dirty="0"/>
              <a:t> </a:t>
            </a:r>
          </a:p>
        </p:txBody>
      </p:sp>
      <p:pic>
        <p:nvPicPr>
          <p:cNvPr id="1026" name="Picture 2" descr="ML - Content Based Recommender System - GeeksforGeeks">
            <a:extLst>
              <a:ext uri="{FF2B5EF4-FFF2-40B4-BE49-F238E27FC236}">
                <a16:creationId xmlns:a16="http://schemas.microsoft.com/office/drawing/2014/main" id="{06741B4F-D4CB-54CA-3A1C-9E4502B7211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2959"/>
          <a:stretch/>
        </p:blipFill>
        <p:spPr bwMode="auto">
          <a:xfrm>
            <a:off x="3674252" y="3467954"/>
            <a:ext cx="10170568" cy="529391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pPr/>
              <a:t>April 3, 2024</a:t>
            </a:fld>
            <a:endParaRPr lang="en-US"/>
          </a:p>
        </p:txBody>
      </p:sp>
      <p:sp>
        <p:nvSpPr>
          <p:cNvPr id="3" name="Footer Placeholder 2"/>
          <p:cNvSpPr>
            <a:spLocks noGrp="1"/>
          </p:cNvSpPr>
          <p:nvPr>
            <p:ph type="ftr" sz="quarter" idx="11"/>
          </p:nvPr>
        </p:nvSpPr>
        <p:spPr/>
        <p:txBody>
          <a:bodyPr/>
          <a:lstStyle/>
          <a:p>
            <a:r>
              <a:rPr lang="en-IN" dirty="0"/>
              <a:t>DEPARTMENT OF COMPUTER SCIENCE &amp; ENGINEERING   / COURSE RECOMMENDATION SYSTEM</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19</a:t>
            </a:fld>
            <a:endParaRPr lang="en-US"/>
          </a:p>
        </p:txBody>
      </p:sp>
      <p:sp>
        <p:nvSpPr>
          <p:cNvPr id="5" name="Rectangle 4"/>
          <p:cNvSpPr/>
          <p:nvPr/>
        </p:nvSpPr>
        <p:spPr>
          <a:xfrm>
            <a:off x="774378" y="594652"/>
            <a:ext cx="17014857" cy="646331"/>
          </a:xfrm>
          <a:prstGeom prst="rect">
            <a:avLst/>
          </a:prstGeom>
        </p:spPr>
        <p:txBody>
          <a:bodyPr wrap="square">
            <a:spAutoFit/>
          </a:bodyPr>
          <a:lstStyle/>
          <a:p>
            <a:r>
              <a:rPr lang="en-US" sz="3600" b="1" dirty="0">
                <a:latin typeface="Times New Roman" panose="02020603050405020304" pitchFamily="18" charset="0"/>
                <a:cs typeface="Times New Roman" panose="02020603050405020304" pitchFamily="18" charset="0"/>
              </a:rPr>
              <a:t>                                                  Data –Flow Diagram</a:t>
            </a:r>
          </a:p>
        </p:txBody>
      </p:sp>
      <p:pic>
        <p:nvPicPr>
          <p:cNvPr id="7" name="Picture 6">
            <a:extLst>
              <a:ext uri="{FF2B5EF4-FFF2-40B4-BE49-F238E27FC236}">
                <a16:creationId xmlns:a16="http://schemas.microsoft.com/office/drawing/2014/main" id="{DD96E66C-39CD-0CCA-3824-6EA264BC7F03}"/>
              </a:ext>
            </a:extLst>
          </p:cNvPr>
          <p:cNvPicPr>
            <a:picLocks noChangeAspect="1"/>
          </p:cNvPicPr>
          <p:nvPr/>
        </p:nvPicPr>
        <p:blipFill>
          <a:blip r:embed="rId2"/>
          <a:stretch>
            <a:fillRect/>
          </a:stretch>
        </p:blipFill>
        <p:spPr>
          <a:xfrm>
            <a:off x="1444996" y="3220282"/>
            <a:ext cx="15441075" cy="446162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pPr/>
              <a:t>April 3, 2024</a:t>
            </a:fld>
            <a:endParaRPr lang="en-US"/>
          </a:p>
        </p:txBody>
      </p:sp>
      <p:sp>
        <p:nvSpPr>
          <p:cNvPr id="3" name="Footer Placeholder 2"/>
          <p:cNvSpPr>
            <a:spLocks noGrp="1"/>
          </p:cNvSpPr>
          <p:nvPr>
            <p:ph type="ftr" sz="quarter" idx="11"/>
          </p:nvPr>
        </p:nvSpPr>
        <p:spPr/>
        <p:txBody>
          <a:bodyPr/>
          <a:lstStyle/>
          <a:p>
            <a:r>
              <a:rPr lang="en-IN" dirty="0"/>
              <a:t>DEPARTMENT OF COMPUTER SCIENCE &amp; ENGINEERING   / COURSE RECOMMENDATION SYSTEM</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a:t>
            </a:fld>
            <a:endParaRPr lang="en-US"/>
          </a:p>
        </p:txBody>
      </p:sp>
      <p:sp>
        <p:nvSpPr>
          <p:cNvPr id="5" name="Rectangle 4"/>
          <p:cNvSpPr/>
          <p:nvPr/>
        </p:nvSpPr>
        <p:spPr>
          <a:xfrm>
            <a:off x="810490" y="1003866"/>
            <a:ext cx="16521545" cy="6740307"/>
          </a:xfrm>
          <a:prstGeom prst="rect">
            <a:avLst/>
          </a:prstGeom>
        </p:spPr>
        <p:txBody>
          <a:bodyPr wrap="square">
            <a:spAutoFit/>
          </a:bodyPr>
          <a:lstStyle/>
          <a:p>
            <a:pPr>
              <a:lnSpc>
                <a:spcPct val="150000"/>
              </a:lnSpc>
            </a:pPr>
            <a:r>
              <a:rPr lang="en-IN" sz="3600" b="1" dirty="0">
                <a:latin typeface="Times New Roman" pitchFamily="18" charset="0"/>
                <a:cs typeface="Times New Roman" pitchFamily="18" charset="0"/>
              </a:rPr>
              <a:t>OVERVIEW </a:t>
            </a:r>
          </a:p>
          <a:p>
            <a:pPr lvl="1">
              <a:lnSpc>
                <a:spcPct val="150000"/>
              </a:lnSpc>
              <a:buFont typeface="Wingdings" pitchFamily="2" charset="2"/>
              <a:buChar char="q"/>
            </a:pPr>
            <a:r>
              <a:rPr lang="en-IN" sz="2800" dirty="0">
                <a:latin typeface="Times New Roman" pitchFamily="18" charset="0"/>
                <a:cs typeface="Times New Roman" pitchFamily="18" charset="0"/>
              </a:rPr>
              <a:t>ABSTRACT</a:t>
            </a:r>
          </a:p>
          <a:p>
            <a:pPr lvl="1">
              <a:lnSpc>
                <a:spcPct val="150000"/>
              </a:lnSpc>
              <a:buFont typeface="Wingdings" pitchFamily="2" charset="2"/>
              <a:buChar char="q"/>
            </a:pPr>
            <a:r>
              <a:rPr lang="en-IN" sz="2800" dirty="0">
                <a:latin typeface="Times New Roman" pitchFamily="18" charset="0"/>
                <a:cs typeface="Times New Roman" pitchFamily="18" charset="0"/>
              </a:rPr>
              <a:t>OBJECTIVES</a:t>
            </a:r>
          </a:p>
          <a:p>
            <a:pPr lvl="1">
              <a:lnSpc>
                <a:spcPct val="150000"/>
              </a:lnSpc>
              <a:buFont typeface="Wingdings" pitchFamily="2" charset="2"/>
              <a:buChar char="q"/>
            </a:pPr>
            <a:r>
              <a:rPr lang="en-IN" sz="2800" dirty="0">
                <a:latin typeface="Times New Roman" pitchFamily="18" charset="0"/>
                <a:cs typeface="Times New Roman" pitchFamily="18" charset="0"/>
              </a:rPr>
              <a:t>TIMELINE OF THE PROJECT</a:t>
            </a:r>
          </a:p>
          <a:p>
            <a:pPr lvl="1">
              <a:lnSpc>
                <a:spcPct val="150000"/>
              </a:lnSpc>
              <a:buFont typeface="Wingdings" pitchFamily="2" charset="2"/>
              <a:buChar char="q"/>
            </a:pPr>
            <a:r>
              <a:rPr lang="en-IN" sz="2800" dirty="0">
                <a:latin typeface="Times New Roman" pitchFamily="18" charset="0"/>
                <a:cs typeface="Times New Roman" pitchFamily="18" charset="0"/>
              </a:rPr>
              <a:t>INTRODUCTION</a:t>
            </a:r>
          </a:p>
          <a:p>
            <a:pPr lvl="1">
              <a:lnSpc>
                <a:spcPct val="150000"/>
              </a:lnSpc>
              <a:buFont typeface="Wingdings" pitchFamily="2" charset="2"/>
              <a:buChar char="q"/>
            </a:pPr>
            <a:r>
              <a:rPr lang="en-IN" sz="2800" dirty="0">
                <a:latin typeface="Times New Roman" pitchFamily="18" charset="0"/>
                <a:cs typeface="Times New Roman" pitchFamily="18" charset="0"/>
              </a:rPr>
              <a:t>LITERATURE REVIEW</a:t>
            </a:r>
          </a:p>
          <a:p>
            <a:pPr lvl="1">
              <a:lnSpc>
                <a:spcPct val="150000"/>
              </a:lnSpc>
              <a:buFont typeface="Wingdings" pitchFamily="2" charset="2"/>
              <a:buChar char="q"/>
            </a:pPr>
            <a:r>
              <a:rPr lang="en-IN" sz="2800" dirty="0">
                <a:latin typeface="Times New Roman" pitchFamily="18" charset="0"/>
                <a:cs typeface="Times New Roman" pitchFamily="18" charset="0"/>
              </a:rPr>
              <a:t>DESIGN AND METHODOLOGIES</a:t>
            </a:r>
          </a:p>
          <a:p>
            <a:pPr lvl="1">
              <a:lnSpc>
                <a:spcPct val="150000"/>
              </a:lnSpc>
              <a:buFont typeface="Wingdings" pitchFamily="2" charset="2"/>
              <a:buChar char="q"/>
            </a:pPr>
            <a:r>
              <a:rPr lang="en-IN" sz="2800" dirty="0">
                <a:latin typeface="Times New Roman" pitchFamily="18" charset="0"/>
                <a:cs typeface="Times New Roman" pitchFamily="18" charset="0"/>
              </a:rPr>
              <a:t>IMPLEMENTATION</a:t>
            </a:r>
          </a:p>
          <a:p>
            <a:pPr lvl="1">
              <a:lnSpc>
                <a:spcPct val="150000"/>
              </a:lnSpc>
              <a:buFont typeface="Wingdings" pitchFamily="2" charset="2"/>
              <a:buChar char="q"/>
            </a:pPr>
            <a:r>
              <a:rPr lang="en-IN" sz="2800" dirty="0">
                <a:latin typeface="Times New Roman" pitchFamily="18" charset="0"/>
                <a:cs typeface="Times New Roman" pitchFamily="18" charset="0"/>
              </a:rPr>
              <a:t>CONCLUSION</a:t>
            </a:r>
          </a:p>
          <a:p>
            <a:pPr lvl="1">
              <a:lnSpc>
                <a:spcPct val="150000"/>
              </a:lnSpc>
              <a:buFont typeface="Wingdings" pitchFamily="2" charset="2"/>
              <a:buChar char="q"/>
            </a:pPr>
            <a:r>
              <a:rPr lang="en-IN" sz="2800" dirty="0">
                <a:latin typeface="Times New Roman" pitchFamily="18" charset="0"/>
                <a:cs typeface="Times New Roman" pitchFamily="18" charset="0"/>
              </a:rPr>
              <a:t>REFERENCES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pPr/>
              <a:t>April 3, 2024</a:t>
            </a:fld>
            <a:endParaRPr lang="en-US"/>
          </a:p>
        </p:txBody>
      </p:sp>
      <p:sp>
        <p:nvSpPr>
          <p:cNvPr id="3" name="Footer Placeholder 2"/>
          <p:cNvSpPr>
            <a:spLocks noGrp="1"/>
          </p:cNvSpPr>
          <p:nvPr>
            <p:ph type="ftr" sz="quarter" idx="11"/>
          </p:nvPr>
        </p:nvSpPr>
        <p:spPr/>
        <p:txBody>
          <a:bodyPr/>
          <a:lstStyle/>
          <a:p>
            <a:r>
              <a:rPr lang="en-IN" dirty="0"/>
              <a:t>DEPARTMENT OF COMPUTER SCIENCE &amp; ENGINEERING   / COURSE RECOMMENDATION SYSTEM</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20</a:t>
            </a:fld>
            <a:endParaRPr lang="en-US"/>
          </a:p>
        </p:txBody>
      </p:sp>
      <p:sp>
        <p:nvSpPr>
          <p:cNvPr id="5" name="Rectangle 4"/>
          <p:cNvSpPr/>
          <p:nvPr/>
        </p:nvSpPr>
        <p:spPr>
          <a:xfrm>
            <a:off x="5881254" y="407892"/>
            <a:ext cx="9144000" cy="646331"/>
          </a:xfrm>
          <a:prstGeom prst="rect">
            <a:avLst/>
          </a:prstGeom>
        </p:spPr>
        <p:txBody>
          <a:bodyPr>
            <a:spAutoFit/>
          </a:bodyPr>
          <a:lstStyle/>
          <a:p>
            <a:pPr algn="ctr"/>
            <a:r>
              <a:rPr lang="en-US" sz="3600" b="1" dirty="0">
                <a:latin typeface="Times New Roman" panose="02020603050405020304" pitchFamily="18" charset="0"/>
                <a:cs typeface="Times New Roman" panose="02020603050405020304" pitchFamily="18" charset="0"/>
              </a:rPr>
              <a:t>Use Case Diagram</a:t>
            </a:r>
          </a:p>
        </p:txBody>
      </p:sp>
      <p:pic>
        <p:nvPicPr>
          <p:cNvPr id="9" name="Picture 8">
            <a:extLst>
              <a:ext uri="{FF2B5EF4-FFF2-40B4-BE49-F238E27FC236}">
                <a16:creationId xmlns:a16="http://schemas.microsoft.com/office/drawing/2014/main" id="{3362A1F7-729A-4366-D926-BA0CBDE1D690}"/>
              </a:ext>
            </a:extLst>
          </p:cNvPr>
          <p:cNvPicPr>
            <a:picLocks noChangeAspect="1"/>
          </p:cNvPicPr>
          <p:nvPr/>
        </p:nvPicPr>
        <p:blipFill>
          <a:blip r:embed="rId2"/>
          <a:stretch>
            <a:fillRect/>
          </a:stretch>
        </p:blipFill>
        <p:spPr>
          <a:xfrm>
            <a:off x="4036905" y="1720907"/>
            <a:ext cx="10988349" cy="7302087"/>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pPr/>
              <a:t>April 3, 2024</a:t>
            </a:fld>
            <a:endParaRPr lang="en-US"/>
          </a:p>
        </p:txBody>
      </p:sp>
      <p:sp>
        <p:nvSpPr>
          <p:cNvPr id="3" name="Footer Placeholder 2"/>
          <p:cNvSpPr>
            <a:spLocks noGrp="1"/>
          </p:cNvSpPr>
          <p:nvPr>
            <p:ph type="ftr" sz="quarter" idx="11"/>
          </p:nvPr>
        </p:nvSpPr>
        <p:spPr/>
        <p:txBody>
          <a:bodyPr/>
          <a:lstStyle/>
          <a:p>
            <a:r>
              <a:rPr lang="en-IN" dirty="0"/>
              <a:t>DEPARTMENT OF COMPUTER SCIENCE &amp; ENGINEERING   / COURSE RECOMMENDATION SYSTEM</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21</a:t>
            </a:fld>
            <a:endParaRPr lang="en-US"/>
          </a:p>
        </p:txBody>
      </p:sp>
      <p:sp>
        <p:nvSpPr>
          <p:cNvPr id="5" name="Rectangle 4"/>
          <p:cNvSpPr/>
          <p:nvPr/>
        </p:nvSpPr>
        <p:spPr>
          <a:xfrm>
            <a:off x="5382491" y="414727"/>
            <a:ext cx="9144000" cy="646331"/>
          </a:xfrm>
          <a:prstGeom prst="rect">
            <a:avLst/>
          </a:prstGeom>
        </p:spPr>
        <p:txBody>
          <a:bodyPr>
            <a:spAutoFit/>
          </a:bodyPr>
          <a:lstStyle/>
          <a:p>
            <a:pPr algn="ctr"/>
            <a:r>
              <a:rPr lang="en-US" sz="3600" b="1" dirty="0">
                <a:latin typeface="Times New Roman" panose="02020603050405020304" pitchFamily="18" charset="0"/>
                <a:cs typeface="Times New Roman" panose="02020603050405020304" pitchFamily="18" charset="0"/>
              </a:rPr>
              <a:t>Class Diagram</a:t>
            </a:r>
          </a:p>
        </p:txBody>
      </p:sp>
      <p:pic>
        <p:nvPicPr>
          <p:cNvPr id="9" name="Picture 8">
            <a:extLst>
              <a:ext uri="{FF2B5EF4-FFF2-40B4-BE49-F238E27FC236}">
                <a16:creationId xmlns:a16="http://schemas.microsoft.com/office/drawing/2014/main" id="{BFBABEE3-BBB7-CD7E-CDBC-2392ACFA7520}"/>
              </a:ext>
            </a:extLst>
          </p:cNvPr>
          <p:cNvPicPr>
            <a:picLocks noChangeAspect="1"/>
          </p:cNvPicPr>
          <p:nvPr/>
        </p:nvPicPr>
        <p:blipFill>
          <a:blip r:embed="rId2"/>
          <a:stretch>
            <a:fillRect/>
          </a:stretch>
        </p:blipFill>
        <p:spPr>
          <a:xfrm>
            <a:off x="4455643" y="2261143"/>
            <a:ext cx="9376713" cy="5764714"/>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pPr/>
              <a:t>April 3, 2024</a:t>
            </a:fld>
            <a:endParaRPr lang="en-US"/>
          </a:p>
        </p:txBody>
      </p:sp>
      <p:sp>
        <p:nvSpPr>
          <p:cNvPr id="3" name="Footer Placeholder 2"/>
          <p:cNvSpPr>
            <a:spLocks noGrp="1"/>
          </p:cNvSpPr>
          <p:nvPr>
            <p:ph type="ftr" sz="quarter" idx="11"/>
          </p:nvPr>
        </p:nvSpPr>
        <p:spPr/>
        <p:txBody>
          <a:bodyPr/>
          <a:lstStyle/>
          <a:p>
            <a:r>
              <a:rPr lang="en-IN" dirty="0"/>
              <a:t>DEPARTMENT OF COMPUTER SCIENCE &amp; ENGINEERING   / COURSE RECOMMENDATION SYSTEM</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22</a:t>
            </a:fld>
            <a:endParaRPr lang="en-US"/>
          </a:p>
        </p:txBody>
      </p:sp>
      <p:sp>
        <p:nvSpPr>
          <p:cNvPr id="5" name="Rectangle 4"/>
          <p:cNvSpPr/>
          <p:nvPr/>
        </p:nvSpPr>
        <p:spPr>
          <a:xfrm>
            <a:off x="5049982" y="532445"/>
            <a:ext cx="9144000" cy="646331"/>
          </a:xfrm>
          <a:prstGeom prst="rect">
            <a:avLst/>
          </a:prstGeom>
        </p:spPr>
        <p:txBody>
          <a:bodyPr>
            <a:spAutoFit/>
          </a:bodyPr>
          <a:lstStyle/>
          <a:p>
            <a:pPr algn="ctr"/>
            <a:r>
              <a:rPr lang="en-US" sz="3600" b="1" dirty="0">
                <a:latin typeface="Times New Roman" panose="02020603050405020304" pitchFamily="18" charset="0"/>
                <a:cs typeface="Times New Roman" panose="02020603050405020304" pitchFamily="18" charset="0"/>
              </a:rPr>
              <a:t>Activity Diagram</a:t>
            </a:r>
          </a:p>
        </p:txBody>
      </p:sp>
      <p:pic>
        <p:nvPicPr>
          <p:cNvPr id="6" name="Picture 5">
            <a:extLst>
              <a:ext uri="{FF2B5EF4-FFF2-40B4-BE49-F238E27FC236}">
                <a16:creationId xmlns:a16="http://schemas.microsoft.com/office/drawing/2014/main" id="{D51D1364-A12D-5D97-6C50-1B10CFA0FA47}"/>
              </a:ext>
            </a:extLst>
          </p:cNvPr>
          <p:cNvPicPr>
            <a:picLocks noChangeAspect="1"/>
          </p:cNvPicPr>
          <p:nvPr/>
        </p:nvPicPr>
        <p:blipFill>
          <a:blip r:embed="rId2"/>
          <a:stretch>
            <a:fillRect/>
          </a:stretch>
        </p:blipFill>
        <p:spPr>
          <a:xfrm>
            <a:off x="6752946" y="1729645"/>
            <a:ext cx="2630199" cy="6827709"/>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pPr/>
              <a:t>April 3, 2024</a:t>
            </a:fld>
            <a:endParaRPr lang="en-US"/>
          </a:p>
        </p:txBody>
      </p:sp>
      <p:sp>
        <p:nvSpPr>
          <p:cNvPr id="3" name="Footer Placeholder 2"/>
          <p:cNvSpPr>
            <a:spLocks noGrp="1"/>
          </p:cNvSpPr>
          <p:nvPr>
            <p:ph type="ftr" sz="quarter" idx="11"/>
          </p:nvPr>
        </p:nvSpPr>
        <p:spPr/>
        <p:txBody>
          <a:bodyPr/>
          <a:lstStyle/>
          <a:p>
            <a:r>
              <a:rPr lang="en-IN" dirty="0"/>
              <a:t>DEPARTMENT OF COMPUTER SCIENCE &amp; ENGINEERING   / COURSE RECOMMENDATION SYSTEM</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23</a:t>
            </a:fld>
            <a:endParaRPr lang="en-US"/>
          </a:p>
        </p:txBody>
      </p:sp>
      <p:sp>
        <p:nvSpPr>
          <p:cNvPr id="5" name="Rectangle 4"/>
          <p:cNvSpPr/>
          <p:nvPr/>
        </p:nvSpPr>
        <p:spPr>
          <a:xfrm>
            <a:off x="4405745" y="525472"/>
            <a:ext cx="9144000" cy="646331"/>
          </a:xfrm>
          <a:prstGeom prst="rect">
            <a:avLst/>
          </a:prstGeom>
        </p:spPr>
        <p:txBody>
          <a:bodyPr>
            <a:spAutoFit/>
          </a:bodyPr>
          <a:lstStyle/>
          <a:p>
            <a:pPr algn="ctr"/>
            <a:r>
              <a:rPr lang="en-US" sz="3600" b="1" dirty="0">
                <a:latin typeface="Times New Roman" panose="02020603050405020304" pitchFamily="18" charset="0"/>
                <a:cs typeface="Times New Roman" panose="02020603050405020304" pitchFamily="18" charset="0"/>
              </a:rPr>
              <a:t>Sequence Diagram</a:t>
            </a:r>
          </a:p>
        </p:txBody>
      </p:sp>
      <p:pic>
        <p:nvPicPr>
          <p:cNvPr id="9" name="Picture 8">
            <a:extLst>
              <a:ext uri="{FF2B5EF4-FFF2-40B4-BE49-F238E27FC236}">
                <a16:creationId xmlns:a16="http://schemas.microsoft.com/office/drawing/2014/main" id="{8321A254-EB9E-180D-B20B-54D012CBEF12}"/>
              </a:ext>
            </a:extLst>
          </p:cNvPr>
          <p:cNvPicPr>
            <a:picLocks noChangeAspect="1"/>
          </p:cNvPicPr>
          <p:nvPr/>
        </p:nvPicPr>
        <p:blipFill>
          <a:blip r:embed="rId2"/>
          <a:stretch>
            <a:fillRect/>
          </a:stretch>
        </p:blipFill>
        <p:spPr>
          <a:xfrm>
            <a:off x="2531660" y="2578390"/>
            <a:ext cx="13224679" cy="5746744"/>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pPr/>
              <a:t>April 3, 2024</a:t>
            </a:fld>
            <a:endParaRPr lang="en-US"/>
          </a:p>
        </p:txBody>
      </p:sp>
      <p:sp>
        <p:nvSpPr>
          <p:cNvPr id="3" name="Footer Placeholder 2"/>
          <p:cNvSpPr>
            <a:spLocks noGrp="1"/>
          </p:cNvSpPr>
          <p:nvPr>
            <p:ph type="ftr" sz="quarter" idx="11"/>
          </p:nvPr>
        </p:nvSpPr>
        <p:spPr/>
        <p:txBody>
          <a:bodyPr/>
          <a:lstStyle/>
          <a:p>
            <a:r>
              <a:rPr lang="en-IN" dirty="0"/>
              <a:t>DEPARTMENT OF COMPUTER SCIENCE &amp; ENGINEERING   / COURSE RECOMMENDATION SYSTEM</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24</a:t>
            </a:fld>
            <a:endParaRPr lang="en-US"/>
          </a:p>
        </p:txBody>
      </p:sp>
      <p:sp>
        <p:nvSpPr>
          <p:cNvPr id="5" name="Rectangle 4"/>
          <p:cNvSpPr/>
          <p:nvPr/>
        </p:nvSpPr>
        <p:spPr>
          <a:xfrm>
            <a:off x="5203482" y="449180"/>
            <a:ext cx="2839239" cy="646331"/>
          </a:xfrm>
          <a:prstGeom prst="rect">
            <a:avLst/>
          </a:prstGeom>
        </p:spPr>
        <p:txBody>
          <a:bodyPr wrap="none">
            <a:spAutoFit/>
          </a:bodyPr>
          <a:lstStyle/>
          <a:p>
            <a:r>
              <a:rPr lang="en-US" sz="3600" b="1" dirty="0">
                <a:latin typeface="Times New Roman" panose="02020603050405020304" pitchFamily="18" charset="0"/>
                <a:cs typeface="Times New Roman" panose="02020603050405020304" pitchFamily="18" charset="0"/>
              </a:rPr>
              <a:t>E-R Diagram</a:t>
            </a:r>
          </a:p>
        </p:txBody>
      </p:sp>
      <p:pic>
        <p:nvPicPr>
          <p:cNvPr id="6" name="Content Placeholder 6">
            <a:extLst>
              <a:ext uri="{FF2B5EF4-FFF2-40B4-BE49-F238E27FC236}">
                <a16:creationId xmlns:a16="http://schemas.microsoft.com/office/drawing/2014/main" id="{8B5C86D2-A3F7-0EE7-784E-E0168BF8A8D7}"/>
              </a:ext>
            </a:extLst>
          </p:cNvPr>
          <p:cNvPicPr>
            <a:picLocks noChangeAspect="1"/>
          </p:cNvPicPr>
          <p:nvPr/>
        </p:nvPicPr>
        <p:blipFill>
          <a:blip r:embed="rId2"/>
          <a:stretch>
            <a:fillRect/>
          </a:stretch>
        </p:blipFill>
        <p:spPr>
          <a:xfrm>
            <a:off x="4969915" y="2824483"/>
            <a:ext cx="6583731" cy="4580849"/>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pPr/>
              <a:t>April 3, 2024</a:t>
            </a:fld>
            <a:endParaRPr lang="en-US"/>
          </a:p>
        </p:txBody>
      </p:sp>
      <p:sp>
        <p:nvSpPr>
          <p:cNvPr id="3" name="Footer Placeholder 2"/>
          <p:cNvSpPr>
            <a:spLocks noGrp="1"/>
          </p:cNvSpPr>
          <p:nvPr>
            <p:ph type="ftr" sz="quarter" idx="11"/>
          </p:nvPr>
        </p:nvSpPr>
        <p:spPr/>
        <p:txBody>
          <a:bodyPr/>
          <a:lstStyle/>
          <a:p>
            <a:r>
              <a:rPr lang="en-IN" dirty="0"/>
              <a:t>DEPARTMENT OF COMPUTER SCIENCE &amp; ENGINEERING   / COURSE RECOMMENDATION SYSTEM</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25</a:t>
            </a:fld>
            <a:endParaRPr lang="en-US"/>
          </a:p>
        </p:txBody>
      </p:sp>
      <p:sp>
        <p:nvSpPr>
          <p:cNvPr id="5" name="Rectangle 4"/>
          <p:cNvSpPr/>
          <p:nvPr/>
        </p:nvSpPr>
        <p:spPr>
          <a:xfrm>
            <a:off x="4426527" y="539280"/>
            <a:ext cx="9144000" cy="646331"/>
          </a:xfrm>
          <a:prstGeom prst="rect">
            <a:avLst/>
          </a:prstGeom>
        </p:spPr>
        <p:txBody>
          <a:bodyPr>
            <a:spAutoFit/>
          </a:bodyPr>
          <a:lstStyle/>
          <a:p>
            <a:r>
              <a:rPr lang="en-US" sz="3600" b="1" dirty="0">
                <a:latin typeface="Times New Roman" panose="02020603050405020304" pitchFamily="18" charset="0"/>
                <a:cs typeface="Times New Roman" panose="02020603050405020304" pitchFamily="18" charset="0"/>
              </a:rPr>
              <a:t>Collaboration Diagram(If applicable)</a:t>
            </a:r>
          </a:p>
        </p:txBody>
      </p:sp>
      <p:pic>
        <p:nvPicPr>
          <p:cNvPr id="6" name="Content Placeholder 6">
            <a:extLst>
              <a:ext uri="{FF2B5EF4-FFF2-40B4-BE49-F238E27FC236}">
                <a16:creationId xmlns:a16="http://schemas.microsoft.com/office/drawing/2014/main" id="{D7D3781B-57F7-3304-F6C3-B4C6E18E83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26527" y="2309963"/>
            <a:ext cx="10310926" cy="5667074"/>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pPr/>
              <a:t>April 3, 2024</a:t>
            </a:fld>
            <a:endParaRPr lang="en-US"/>
          </a:p>
        </p:txBody>
      </p:sp>
      <p:sp>
        <p:nvSpPr>
          <p:cNvPr id="3" name="Footer Placeholder 2"/>
          <p:cNvSpPr>
            <a:spLocks noGrp="1"/>
          </p:cNvSpPr>
          <p:nvPr>
            <p:ph type="ftr" sz="quarter" idx="11"/>
          </p:nvPr>
        </p:nvSpPr>
        <p:spPr/>
        <p:txBody>
          <a:bodyPr/>
          <a:lstStyle/>
          <a:p>
            <a:r>
              <a:rPr lang="en-IN" dirty="0"/>
              <a:t>DEPARTMENT OF COMPUTER SCIENCE &amp; ENGINEERING   / COURSE RECOMMENDATION SYSTEM</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26</a:t>
            </a:fld>
            <a:endParaRPr lang="en-US"/>
          </a:p>
        </p:txBody>
      </p:sp>
      <p:sp>
        <p:nvSpPr>
          <p:cNvPr id="5" name="Rectangle 4"/>
          <p:cNvSpPr/>
          <p:nvPr/>
        </p:nvSpPr>
        <p:spPr>
          <a:xfrm>
            <a:off x="4763686" y="469961"/>
            <a:ext cx="9575769" cy="646331"/>
          </a:xfrm>
          <a:prstGeom prst="rect">
            <a:avLst/>
          </a:prstGeom>
        </p:spPr>
        <p:txBody>
          <a:bodyPr wrap="square">
            <a:spAutoFit/>
          </a:bodyPr>
          <a:lstStyle/>
          <a:p>
            <a:pPr algn="ctr"/>
            <a:r>
              <a:rPr lang="en-IN" sz="3600" b="1" dirty="0">
                <a:latin typeface="Times New Roman" pitchFamily="18" charset="0"/>
                <a:cs typeface="Times New Roman" pitchFamily="18" charset="0"/>
              </a:rPr>
              <a:t>REFERENCES</a:t>
            </a:r>
            <a:endParaRPr lang="en-IN" sz="3600" b="1" dirty="0"/>
          </a:p>
        </p:txBody>
      </p:sp>
      <p:sp>
        <p:nvSpPr>
          <p:cNvPr id="6" name="TextBox 5"/>
          <p:cNvSpPr txBox="1"/>
          <p:nvPr/>
        </p:nvSpPr>
        <p:spPr>
          <a:xfrm>
            <a:off x="353291" y="2078182"/>
            <a:ext cx="17373600" cy="6488828"/>
          </a:xfrm>
          <a:prstGeom prst="rect">
            <a:avLst/>
          </a:prstGeom>
          <a:noFill/>
        </p:spPr>
        <p:txBody>
          <a:bodyPr wrap="square" rtlCol="0">
            <a:spAutoFit/>
          </a:bodyPr>
          <a:lstStyle/>
          <a:p>
            <a:pPr>
              <a:lnSpc>
                <a:spcPct val="150000"/>
              </a:lnSpc>
            </a:pPr>
            <a:endParaRPr lang="en-IN" sz="2800" dirty="0"/>
          </a:p>
          <a:p>
            <a:pPr marL="514350" indent="-514350">
              <a:lnSpc>
                <a:spcPct val="150000"/>
              </a:lnSpc>
              <a:buFont typeface="+mj-lt"/>
              <a:buAutoNum type="arabicPeriod"/>
            </a:pPr>
            <a:r>
              <a:rPr lang="en-IN" sz="2800" dirty="0"/>
              <a:t>S. Lazarevic, T. </a:t>
            </a:r>
            <a:r>
              <a:rPr lang="en-IN" sz="2800" dirty="0" err="1"/>
              <a:t>Zuvela</a:t>
            </a:r>
            <a:r>
              <a:rPr lang="en-IN" sz="2800" dirty="0"/>
              <a:t>, S. Djordjevic, S. </a:t>
            </a:r>
            <a:r>
              <a:rPr lang="en-IN" sz="2800" dirty="0" err="1"/>
              <a:t>Sladojevic</a:t>
            </a:r>
            <a:r>
              <a:rPr lang="en-IN" sz="2800" dirty="0"/>
              <a:t> and M. </a:t>
            </a:r>
            <a:r>
              <a:rPr lang="en-IN" sz="2800" dirty="0" err="1"/>
              <a:t>Arsenovic</a:t>
            </a:r>
            <a:r>
              <a:rPr lang="en-IN" sz="2800" dirty="0"/>
              <a:t>, "Machine learning driven course recommendation system," 2022 21st International Symposium INFOTEH-JAHORINA (INFOTEH), East Sarajevo, Bosnia and Herzegovina, 2022, pp. 1-5, </a:t>
            </a:r>
            <a:r>
              <a:rPr lang="en-IN" sz="2800" dirty="0" err="1"/>
              <a:t>doi</a:t>
            </a:r>
            <a:r>
              <a:rPr lang="en-IN" sz="2800" dirty="0"/>
              <a:t>: 10.1109/INFOTEH53737.2022.9751282.</a:t>
            </a:r>
          </a:p>
          <a:p>
            <a:pPr marL="514350" indent="-514350">
              <a:lnSpc>
                <a:spcPct val="150000"/>
              </a:lnSpc>
              <a:buFont typeface="+mj-lt"/>
              <a:buAutoNum type="arabicPeriod"/>
            </a:pPr>
            <a:r>
              <a:rPr lang="en-IN" sz="2800" dirty="0"/>
              <a:t>M. M. Rahman, M. S. Islam, R. R. </a:t>
            </a:r>
            <a:r>
              <a:rPr lang="en-IN" sz="2800" dirty="0" err="1"/>
              <a:t>Richi</a:t>
            </a:r>
            <a:r>
              <a:rPr lang="en-IN" sz="2800" dirty="0"/>
              <a:t> and A. Chakraborty, "Course Recommendation System for Students Using K-Means and Association Rule Mining," 2022 International Symposium on Multidisciplinary Studies and Innovative Technologies (ISMSIT), Ankara, Turkey, 2022, pp. 641-646, </a:t>
            </a:r>
            <a:r>
              <a:rPr lang="en-IN" sz="2800" dirty="0" err="1"/>
              <a:t>doi</a:t>
            </a:r>
            <a:r>
              <a:rPr lang="en-IN" sz="2800" dirty="0"/>
              <a:t>: 10.1109/ISMSIT56059.2022.9932747.</a:t>
            </a:r>
          </a:p>
          <a:p>
            <a:pPr marL="514350" indent="-514350">
              <a:lnSpc>
                <a:spcPct val="150000"/>
              </a:lnSpc>
              <a:buFont typeface="+mj-lt"/>
              <a:buAutoNum type="arabicPeriod"/>
            </a:pPr>
            <a:r>
              <a:rPr lang="en-IN" sz="2800" dirty="0"/>
              <a:t>P. Mishra and V. Jain, "Course Recommendation System using Content-based Filtering," 2023 7th International Conference on Trends in Electronics and Informatics (ICOEI), Tirunelveli, India, 2023, pp. 1431-1436, </a:t>
            </a:r>
            <a:r>
              <a:rPr lang="en-IN" sz="2800" dirty="0" err="1"/>
              <a:t>doi</a:t>
            </a:r>
            <a:r>
              <a:rPr lang="en-IN" sz="2800" dirty="0"/>
              <a:t>: 10.1109/ICOEI56765.2023.10126063.</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234547" y="3345873"/>
            <a:ext cx="4592782" cy="923330"/>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IN" sz="5400" b="1" spc="50" dirty="0">
                <a:ln w="11430"/>
                <a:solidFill>
                  <a:srgbClr val="002060"/>
                </a:solidFill>
                <a:effectLst>
                  <a:outerShdw blurRad="76200" dist="50800" dir="5400000" algn="tl" rotWithShape="0">
                    <a:srgbClr val="000000">
                      <a:alpha val="65000"/>
                    </a:srgbClr>
                  </a:outerShdw>
                </a:effectLst>
                <a:latin typeface="Times New Roman" pitchFamily="18" charset="0"/>
                <a:cs typeface="Times New Roman" pitchFamily="18" charset="0"/>
              </a:rPr>
              <a:t>THANK YOU</a:t>
            </a:r>
          </a:p>
        </p:txBody>
      </p:sp>
      <p:pic>
        <p:nvPicPr>
          <p:cNvPr id="6" name="Picture 3" descr="C:\Users\Sharad\Desktop\download veltech.png"/>
          <p:cNvPicPr>
            <a:picLocks noChangeAspect="1" noChangeArrowheads="1"/>
          </p:cNvPicPr>
          <p:nvPr/>
        </p:nvPicPr>
        <p:blipFill>
          <a:blip r:embed="rId2"/>
          <a:srcRect/>
          <a:stretch>
            <a:fillRect/>
          </a:stretch>
        </p:blipFill>
        <p:spPr bwMode="auto">
          <a:xfrm>
            <a:off x="11143865" y="6978361"/>
            <a:ext cx="4295554" cy="1438275"/>
          </a:xfrm>
          <a:prstGeom prst="rect">
            <a:avLst/>
          </a:prstGeom>
          <a:noFill/>
        </p:spPr>
      </p:pic>
      <p:sp>
        <p:nvSpPr>
          <p:cNvPr id="9" name="Slide Number Placeholder 8">
            <a:extLst>
              <a:ext uri="{FF2B5EF4-FFF2-40B4-BE49-F238E27FC236}">
                <a16:creationId xmlns:a16="http://schemas.microsoft.com/office/drawing/2014/main" id="{DE467E1A-CA3B-20EC-133C-FDE72F8F5F6A}"/>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27</a:t>
            </a:fld>
            <a:endParaRPr lang="en-US"/>
          </a:p>
        </p:txBody>
      </p:sp>
      <p:sp>
        <p:nvSpPr>
          <p:cNvPr id="10" name="Footer Placeholder 9">
            <a:extLst>
              <a:ext uri="{FF2B5EF4-FFF2-40B4-BE49-F238E27FC236}">
                <a16:creationId xmlns:a16="http://schemas.microsoft.com/office/drawing/2014/main" id="{C085D79C-5367-5D11-F316-8E41FBE4E674}"/>
              </a:ext>
            </a:extLst>
          </p:cNvPr>
          <p:cNvSpPr>
            <a:spLocks noGrp="1"/>
          </p:cNvSpPr>
          <p:nvPr>
            <p:ph type="ftr" sz="quarter" idx="11"/>
          </p:nvPr>
        </p:nvSpPr>
        <p:spPr/>
        <p:txBody>
          <a:bodyPr/>
          <a:lstStyle/>
          <a:p>
            <a:r>
              <a:rPr lang="en-IN" dirty="0"/>
              <a:t>DEPARTMENT OF COMPUTER SCIENCE &amp; ENGINEERING   / COURSE RECOMMENDATION SYSTEM</a:t>
            </a:r>
          </a:p>
        </p:txBody>
      </p:sp>
      <p:sp>
        <p:nvSpPr>
          <p:cNvPr id="11" name="Date Placeholder 10">
            <a:extLst>
              <a:ext uri="{FF2B5EF4-FFF2-40B4-BE49-F238E27FC236}">
                <a16:creationId xmlns:a16="http://schemas.microsoft.com/office/drawing/2014/main" id="{245F8EC2-D106-5A27-3961-508236D30CF6}"/>
              </a:ext>
            </a:extLst>
          </p:cNvPr>
          <p:cNvSpPr>
            <a:spLocks noGrp="1"/>
          </p:cNvSpPr>
          <p:nvPr>
            <p:ph type="dt" sz="half" idx="10"/>
          </p:nvPr>
        </p:nvSpPr>
        <p:spPr/>
        <p:txBody>
          <a:bodyPr/>
          <a:lstStyle/>
          <a:p>
            <a:fld id="{FC19F4A3-E32D-4520-B9BC-6787D8D72445}" type="datetime4">
              <a:rPr lang="en-US" smtClean="0"/>
              <a:pPr/>
              <a:t>April 3, 2024</a:t>
            </a:fld>
            <a:endParaRPr lang="en-US"/>
          </a:p>
        </p:txBody>
      </p:sp>
      <p:pic>
        <p:nvPicPr>
          <p:cNvPr id="12" name="Picture 2" descr="C:\Users\Sharad\Desktop\Logo-Final-A veltech.png">
            <a:extLst>
              <a:ext uri="{FF2B5EF4-FFF2-40B4-BE49-F238E27FC236}">
                <a16:creationId xmlns:a16="http://schemas.microsoft.com/office/drawing/2014/main" id="{02DAE25E-C86A-BBED-9DA8-E19B5DADF85E}"/>
              </a:ext>
            </a:extLst>
          </p:cNvPr>
          <p:cNvPicPr>
            <a:picLocks noChangeAspect="1" noChangeArrowheads="1"/>
          </p:cNvPicPr>
          <p:nvPr/>
        </p:nvPicPr>
        <p:blipFill>
          <a:blip r:embed="rId3"/>
          <a:srcRect/>
          <a:stretch>
            <a:fillRect/>
          </a:stretch>
        </p:blipFill>
        <p:spPr bwMode="auto">
          <a:xfrm>
            <a:off x="15657819" y="7193392"/>
            <a:ext cx="1160907" cy="1066653"/>
          </a:xfrm>
          <a:prstGeom prst="rect">
            <a:avLst/>
          </a:prstGeom>
          <a:noFill/>
        </p:spPr>
      </p:pic>
      <p:pic>
        <p:nvPicPr>
          <p:cNvPr id="2" name="Picture 1">
            <a:extLst>
              <a:ext uri="{FF2B5EF4-FFF2-40B4-BE49-F238E27FC236}">
                <a16:creationId xmlns:a16="http://schemas.microsoft.com/office/drawing/2014/main" id="{7EE4605A-6D92-B592-0DB8-CF20E13BC4F5}"/>
              </a:ext>
            </a:extLst>
          </p:cNvPr>
          <p:cNvPicPr>
            <a:picLocks noChangeAspect="1"/>
          </p:cNvPicPr>
          <p:nvPr/>
        </p:nvPicPr>
        <p:blipFill>
          <a:blip r:embed="rId4"/>
          <a:stretch>
            <a:fillRect/>
          </a:stretch>
        </p:blipFill>
        <p:spPr>
          <a:xfrm>
            <a:off x="16839039" y="7134954"/>
            <a:ext cx="1448961" cy="1125091"/>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pPr/>
              <a:t>April 3, 2024</a:t>
            </a:fld>
            <a:endParaRPr lang="en-US"/>
          </a:p>
        </p:txBody>
      </p:sp>
      <p:sp>
        <p:nvSpPr>
          <p:cNvPr id="3" name="Footer Placeholder 2"/>
          <p:cNvSpPr>
            <a:spLocks noGrp="1"/>
          </p:cNvSpPr>
          <p:nvPr>
            <p:ph type="ftr" sz="quarter" idx="11"/>
          </p:nvPr>
        </p:nvSpPr>
        <p:spPr/>
        <p:txBody>
          <a:bodyPr/>
          <a:lstStyle/>
          <a:p>
            <a:r>
              <a:rPr lang="en-IN" dirty="0"/>
              <a:t>DEPARTMENT OF COMPUTER SCIENCE &amp; ENGINEERING   / COURSE RECOMMENDATION SYSTEM</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3</a:t>
            </a:fld>
            <a:endParaRPr lang="en-US"/>
          </a:p>
        </p:txBody>
      </p:sp>
      <p:sp>
        <p:nvSpPr>
          <p:cNvPr id="5" name="Rectangle 4"/>
          <p:cNvSpPr/>
          <p:nvPr/>
        </p:nvSpPr>
        <p:spPr>
          <a:xfrm>
            <a:off x="885559" y="389205"/>
            <a:ext cx="15469732" cy="1492203"/>
          </a:xfrm>
          <a:prstGeom prst="rect">
            <a:avLst/>
          </a:prstGeom>
        </p:spPr>
        <p:txBody>
          <a:bodyPr wrap="square">
            <a:spAutoFit/>
          </a:bodyPr>
          <a:lstStyle/>
          <a:p>
            <a:pPr lvl="1" algn="ctr">
              <a:lnSpc>
                <a:spcPct val="150000"/>
              </a:lnSpc>
            </a:pPr>
            <a:r>
              <a:rPr lang="en-IN" sz="3600" b="1" dirty="0">
                <a:latin typeface="Times New Roman" pitchFamily="18" charset="0"/>
                <a:cs typeface="Times New Roman" pitchFamily="18" charset="0"/>
              </a:rPr>
              <a:t>ABSTRACT</a:t>
            </a:r>
            <a:endParaRPr lang="en-IN" sz="3200" b="1" dirty="0">
              <a:latin typeface="Times New Roman" pitchFamily="18" charset="0"/>
              <a:cs typeface="Times New Roman" pitchFamily="18" charset="0"/>
            </a:endParaRPr>
          </a:p>
          <a:p>
            <a:pPr lvl="1">
              <a:lnSpc>
                <a:spcPct val="150000"/>
              </a:lnSpc>
            </a:pPr>
            <a:endParaRPr lang="en-IN" sz="2800" b="1" dirty="0">
              <a:latin typeface="Times New Roman" pitchFamily="18" charset="0"/>
              <a:cs typeface="Times New Roman" pitchFamily="18" charset="0"/>
            </a:endParaRPr>
          </a:p>
        </p:txBody>
      </p:sp>
      <p:sp>
        <p:nvSpPr>
          <p:cNvPr id="6" name="Rectangle 5">
            <a:extLst>
              <a:ext uri="{FF2B5EF4-FFF2-40B4-BE49-F238E27FC236}">
                <a16:creationId xmlns:a16="http://schemas.microsoft.com/office/drawing/2014/main" id="{6094C91F-DB54-4832-9D9B-E53DE16D5BCD}"/>
              </a:ext>
            </a:extLst>
          </p:cNvPr>
          <p:cNvSpPr/>
          <p:nvPr/>
        </p:nvSpPr>
        <p:spPr>
          <a:xfrm>
            <a:off x="752167" y="1607574"/>
            <a:ext cx="16429703" cy="6555641"/>
          </a:xfrm>
          <a:prstGeom prst="rect">
            <a:avLst/>
          </a:prstGeom>
        </p:spPr>
        <p:txBody>
          <a:bodyPr wrap="square">
            <a:spAutoFit/>
          </a:bodyPr>
          <a:lstStyle/>
          <a:p>
            <a:pPr marL="342900" indent="-342900">
              <a:buFont typeface="Arial" panose="020B0604020202020204" pitchFamily="34" charset="0"/>
              <a:buChar char="•"/>
            </a:pPr>
            <a:r>
              <a:rPr lang="en-US" sz="3000" dirty="0">
                <a:latin typeface="Times New Roman" panose="02020603050405020304" pitchFamily="18" charset="0"/>
                <a:ea typeface="Tahoma" panose="020B0604030504040204" pitchFamily="34" charset="0"/>
                <a:cs typeface="Times New Roman" panose="02020603050405020304" pitchFamily="18" charset="0"/>
              </a:rPr>
              <a:t>In today's world, there are so many courses available, and picking the right one can be tricky. This project introduces a Course Recommendation System (CRS) to help with that. The CRS uses smart technology to suggest personalized courses based on what people like and what they want to achieve.</a:t>
            </a:r>
          </a:p>
          <a:p>
            <a:pPr marL="342900" indent="-342900">
              <a:buFont typeface="Arial" panose="020B0604020202020204" pitchFamily="34" charset="0"/>
              <a:buChar char="•"/>
            </a:pPr>
            <a:r>
              <a:rPr lang="en-US" sz="3000" dirty="0">
                <a:latin typeface="Times New Roman" panose="02020603050405020304" pitchFamily="18" charset="0"/>
                <a:ea typeface="Tahoma" panose="020B0604030504040204" pitchFamily="34" charset="0"/>
                <a:cs typeface="Times New Roman" panose="02020603050405020304" pitchFamily="18" charset="0"/>
              </a:rPr>
              <a:t>The main goal of the Course Recommendation System is to make it easier for people to choose the right courses. It looks at what people prefer, their school background, and what they want to do in the future. By using special computer programs, the system aims to improve people's satisfaction with their chosen courses and help them succeed.</a:t>
            </a:r>
          </a:p>
          <a:p>
            <a:pPr marL="342900" indent="-342900">
              <a:buFont typeface="Arial" panose="020B0604020202020204" pitchFamily="34" charset="0"/>
              <a:buChar char="•"/>
            </a:pPr>
            <a:r>
              <a:rPr lang="en-US" sz="3000" dirty="0">
                <a:latin typeface="Times New Roman" panose="02020603050405020304" pitchFamily="18" charset="0"/>
                <a:ea typeface="Tahoma" panose="020B0604030504040204" pitchFamily="34" charset="0"/>
                <a:cs typeface="Times New Roman" panose="02020603050405020304" pitchFamily="18" charset="0"/>
              </a:rPr>
              <a:t>To make the Course Recommendation System work, we first ask people about their favorite subjects and how they like to learn. This information helps us create a smart system that understands what courses would be best for each person. We use special math and computer techniques to figure this out.</a:t>
            </a:r>
          </a:p>
          <a:p>
            <a:pPr marL="342900" indent="-342900">
              <a:buFont typeface="Arial" panose="020B0604020202020204" pitchFamily="34" charset="0"/>
              <a:buChar char="•"/>
            </a:pPr>
            <a:r>
              <a:rPr lang="en-US" sz="3000" dirty="0">
                <a:latin typeface="Times New Roman" panose="02020603050405020304" pitchFamily="18" charset="0"/>
                <a:ea typeface="Tahoma" panose="020B0604030504040204" pitchFamily="34" charset="0"/>
                <a:cs typeface="Times New Roman" panose="02020603050405020304" pitchFamily="18" charset="0"/>
              </a:rPr>
              <a:t>The end result is a working Course Recommendation System prototype/application. It takes the information we gathered from people's preferences and turns it into a helpful tool. This tool suggests courses that fit each person well. We keep improving the system by listening to what people say and testing it to make sure it stays useful for everyone in the community.</a:t>
            </a:r>
            <a:endParaRPr lang="en-IN" sz="3000" dirty="0">
              <a:latin typeface="Times New Roman" panose="02020603050405020304" pitchFamily="18" charset="0"/>
              <a:ea typeface="Tahoma" panose="020B0604030504040204" pitchFamily="34"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pPr/>
              <a:t>April 3, 2024</a:t>
            </a:fld>
            <a:endParaRPr lang="en-US"/>
          </a:p>
        </p:txBody>
      </p:sp>
      <p:sp>
        <p:nvSpPr>
          <p:cNvPr id="3" name="Footer Placeholder 2"/>
          <p:cNvSpPr>
            <a:spLocks noGrp="1"/>
          </p:cNvSpPr>
          <p:nvPr>
            <p:ph type="ftr" sz="quarter" idx="11"/>
          </p:nvPr>
        </p:nvSpPr>
        <p:spPr/>
        <p:txBody>
          <a:bodyPr/>
          <a:lstStyle/>
          <a:p>
            <a:r>
              <a:rPr lang="en-IN" dirty="0"/>
              <a:t>DEPARTMENT OF COMPUTER SCIENCE &amp; ENGINEERING   / COURSE RECOMMENDATION SYSTEM</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4</a:t>
            </a:fld>
            <a:endParaRPr lang="en-US"/>
          </a:p>
        </p:txBody>
      </p:sp>
      <p:sp>
        <p:nvSpPr>
          <p:cNvPr id="5" name="Rectangle 4"/>
          <p:cNvSpPr/>
          <p:nvPr/>
        </p:nvSpPr>
        <p:spPr>
          <a:xfrm>
            <a:off x="806898" y="451550"/>
            <a:ext cx="16940775" cy="2485745"/>
          </a:xfrm>
          <a:prstGeom prst="rect">
            <a:avLst/>
          </a:prstGeom>
        </p:spPr>
        <p:txBody>
          <a:bodyPr wrap="square">
            <a:spAutoFit/>
          </a:bodyPr>
          <a:lstStyle/>
          <a:p>
            <a:pPr lvl="1" algn="ctr">
              <a:lnSpc>
                <a:spcPct val="150000"/>
              </a:lnSpc>
            </a:pPr>
            <a:r>
              <a:rPr lang="en-IN" sz="3600" b="1" dirty="0">
                <a:latin typeface="Times New Roman" pitchFamily="18" charset="0"/>
                <a:cs typeface="Times New Roman" pitchFamily="18" charset="0"/>
              </a:rPr>
              <a:t>OBJECTIVES</a:t>
            </a:r>
            <a:endParaRPr lang="en-IN" sz="2400" b="1" dirty="0">
              <a:latin typeface="Times New Roman" pitchFamily="18" charset="0"/>
              <a:cs typeface="Times New Roman" pitchFamily="18" charset="0"/>
            </a:endParaRPr>
          </a:p>
          <a:p>
            <a:pPr lvl="1" algn="ctr">
              <a:lnSpc>
                <a:spcPct val="150000"/>
              </a:lnSpc>
            </a:pPr>
            <a:endParaRPr lang="en-IN" sz="3600" b="1" dirty="0">
              <a:latin typeface="Times New Roman" pitchFamily="18" charset="0"/>
              <a:cs typeface="Times New Roman" pitchFamily="18" charset="0"/>
            </a:endParaRPr>
          </a:p>
          <a:p>
            <a:pPr lvl="1" algn="ctr">
              <a:lnSpc>
                <a:spcPct val="150000"/>
              </a:lnSpc>
            </a:pPr>
            <a:endParaRPr lang="en-IN" sz="3600" b="1" dirty="0">
              <a:latin typeface="Times New Roman" pitchFamily="18" charset="0"/>
              <a:cs typeface="Times New Roman" pitchFamily="18" charset="0"/>
            </a:endParaRPr>
          </a:p>
        </p:txBody>
      </p:sp>
      <p:sp>
        <p:nvSpPr>
          <p:cNvPr id="6" name="Rectangle 5"/>
          <p:cNvSpPr/>
          <p:nvPr/>
        </p:nvSpPr>
        <p:spPr>
          <a:xfrm>
            <a:off x="806898" y="2241755"/>
            <a:ext cx="16940774" cy="6740307"/>
          </a:xfrm>
          <a:prstGeom prst="rect">
            <a:avLst/>
          </a:prstGeom>
        </p:spPr>
        <p:txBody>
          <a:bodyPr wrap="square">
            <a:spAutoFit/>
          </a:bodyPr>
          <a:lstStyle/>
          <a:p>
            <a:r>
              <a:rPr lang="en-IN" sz="2400" b="1" u="sng" dirty="0">
                <a:latin typeface="Times New Roman" panose="02020603050405020304" pitchFamily="18" charset="0"/>
                <a:cs typeface="Times New Roman" panose="02020603050405020304" pitchFamily="18" charset="0"/>
              </a:rPr>
              <a:t>AIM OF THE PROJECT: </a:t>
            </a:r>
          </a:p>
          <a:p>
            <a:endParaRPr lang="en-IN"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primary aim of the Course Recommendation System is to simplify and enhance the process of selecting educational courses for individuals. By utilizing advanced algorithms and personalized data, the system strives to provide tailored course recommendations. </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ultimate goal is to empower users to make well-informed decisions that align with their interests, academic background, and future aspirations, thereby optimizing their learning experience and educational outcomes.</a:t>
            </a: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b="1" u="sng" dirty="0">
                <a:latin typeface="Times New Roman" panose="02020603050405020304" pitchFamily="18" charset="0"/>
                <a:cs typeface="Times New Roman" panose="02020603050405020304" pitchFamily="18" charset="0"/>
              </a:rPr>
              <a:t>SCOPE OF THE PROJECT:</a:t>
            </a:r>
          </a:p>
          <a:p>
            <a:endParaRPr lang="en-US" sz="2400" b="1" u="sng"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scope of the Course Recommendation System encompasses a user-centric approach to guide individuals in choosing courses aligned with their preferences and goals. It involves the development of a user-friendly platform that integrates advanced algorithms to analyze user input, including academic background and career aspirations. </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system aims to cover a diverse range of courses, considering various disciplines and difficulty levels. Additionally, it provides flexibility to adapt to changing user preferences over time. The scope extends to fostering a continuous feedback loop for system improvement, ensuring relevance and effectiveness. </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Ultimately, the Course Recommendation System seeks to be a comprehensive and dynamic tool, catering to the evolving needs of users within the educational landscape.</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pPr/>
              <a:t>April 3, 2024</a:t>
            </a:fld>
            <a:endParaRPr lang="en-US"/>
          </a:p>
        </p:txBody>
      </p:sp>
      <p:sp>
        <p:nvSpPr>
          <p:cNvPr id="3" name="Footer Placeholder 2"/>
          <p:cNvSpPr>
            <a:spLocks noGrp="1"/>
          </p:cNvSpPr>
          <p:nvPr>
            <p:ph type="ftr" sz="quarter" idx="11"/>
          </p:nvPr>
        </p:nvSpPr>
        <p:spPr/>
        <p:txBody>
          <a:bodyPr/>
          <a:lstStyle/>
          <a:p>
            <a:r>
              <a:rPr lang="en-IN" dirty="0"/>
              <a:t>DEPARTMENT OF COMPUTER SCIENCE &amp; ENGINEERING   / COURSE RECOMMENDATION SYSTEM</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5</a:t>
            </a:fld>
            <a:endParaRPr lang="en-US"/>
          </a:p>
        </p:txBody>
      </p:sp>
      <p:sp>
        <p:nvSpPr>
          <p:cNvPr id="8" name="Rectangle 7"/>
          <p:cNvSpPr/>
          <p:nvPr/>
        </p:nvSpPr>
        <p:spPr>
          <a:xfrm>
            <a:off x="5563955" y="698561"/>
            <a:ext cx="6635343" cy="646331"/>
          </a:xfrm>
          <a:prstGeom prst="rect">
            <a:avLst/>
          </a:prstGeom>
        </p:spPr>
        <p:txBody>
          <a:bodyPr wrap="none">
            <a:spAutoFit/>
          </a:bodyPr>
          <a:lstStyle/>
          <a:p>
            <a:r>
              <a:rPr lang="en-IN" sz="3600" b="1" dirty="0">
                <a:latin typeface="Times New Roman" pitchFamily="18" charset="0"/>
                <a:cs typeface="Times New Roman" pitchFamily="18" charset="0"/>
              </a:rPr>
              <a:t>TIMELINE OF THE PROJECT</a:t>
            </a:r>
            <a:endParaRPr lang="en-IN" sz="3600" dirty="0"/>
          </a:p>
        </p:txBody>
      </p:sp>
      <p:pic>
        <p:nvPicPr>
          <p:cNvPr id="7" name="Picture 6">
            <a:extLst>
              <a:ext uri="{FF2B5EF4-FFF2-40B4-BE49-F238E27FC236}">
                <a16:creationId xmlns:a16="http://schemas.microsoft.com/office/drawing/2014/main" id="{EEB50D6F-2A50-63CC-AF86-2622360DC05B}"/>
              </a:ext>
            </a:extLst>
          </p:cNvPr>
          <p:cNvPicPr>
            <a:picLocks noChangeAspect="1"/>
          </p:cNvPicPr>
          <p:nvPr/>
        </p:nvPicPr>
        <p:blipFill>
          <a:blip r:embed="rId3"/>
          <a:stretch>
            <a:fillRect/>
          </a:stretch>
        </p:blipFill>
        <p:spPr>
          <a:xfrm>
            <a:off x="4652962" y="2583584"/>
            <a:ext cx="9264919" cy="6132903"/>
          </a:xfrm>
          <a:prstGeom prst="rect">
            <a:avLst/>
          </a:prstGeom>
        </p:spPr>
      </p:pic>
      <p:sp>
        <p:nvSpPr>
          <p:cNvPr id="10" name="TextBox 9">
            <a:extLst>
              <a:ext uri="{FF2B5EF4-FFF2-40B4-BE49-F238E27FC236}">
                <a16:creationId xmlns:a16="http://schemas.microsoft.com/office/drawing/2014/main" id="{5AB9B4F7-FED9-E97D-9BF6-751D8523BEBE}"/>
              </a:ext>
            </a:extLst>
          </p:cNvPr>
          <p:cNvSpPr txBox="1"/>
          <p:nvPr/>
        </p:nvSpPr>
        <p:spPr>
          <a:xfrm>
            <a:off x="4572000" y="2121919"/>
            <a:ext cx="9144000" cy="461665"/>
          </a:xfrm>
          <a:prstGeom prst="rect">
            <a:avLst/>
          </a:prstGeom>
          <a:noFill/>
        </p:spPr>
        <p:txBody>
          <a:bodyPr wrap="square">
            <a:spAutoFit/>
          </a:bodyPr>
          <a:lstStyle/>
          <a:p>
            <a:r>
              <a:rPr lang="en-US" sz="2400" b="1" u="sng" dirty="0">
                <a:latin typeface="Times New Roman" panose="02020603050405020304" pitchFamily="18" charset="0"/>
                <a:cs typeface="Times New Roman" panose="02020603050405020304" pitchFamily="18" charset="0"/>
              </a:rPr>
              <a:t>C</a:t>
            </a:r>
            <a:r>
              <a:rPr lang="en-IN" sz="2400" b="1" u="sng" dirty="0">
                <a:latin typeface="Times New Roman" panose="02020603050405020304" pitchFamily="18" charset="0"/>
                <a:cs typeface="Times New Roman" panose="02020603050405020304" pitchFamily="18" charset="0"/>
              </a:rPr>
              <a:t>OURSE RECOMMENDATION SYSTEM</a:t>
            </a:r>
            <a:endParaRPr lang="en-IN"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pPr/>
              <a:t>April 3, 2024</a:t>
            </a:fld>
            <a:endParaRPr lang="en-US"/>
          </a:p>
        </p:txBody>
      </p:sp>
      <p:sp>
        <p:nvSpPr>
          <p:cNvPr id="3" name="Footer Placeholder 2"/>
          <p:cNvSpPr>
            <a:spLocks noGrp="1"/>
          </p:cNvSpPr>
          <p:nvPr>
            <p:ph type="ftr" sz="quarter" idx="11"/>
          </p:nvPr>
        </p:nvSpPr>
        <p:spPr/>
        <p:txBody>
          <a:bodyPr/>
          <a:lstStyle/>
          <a:p>
            <a:r>
              <a:rPr lang="en-IN" dirty="0"/>
              <a:t>DEPARTMENT OF COMPUTER SCIENCE &amp; ENGINEERING   / COURSE RECOMMENDATION SYSTEM</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6</a:t>
            </a:fld>
            <a:endParaRPr lang="en-US"/>
          </a:p>
        </p:txBody>
      </p:sp>
      <p:sp>
        <p:nvSpPr>
          <p:cNvPr id="5" name="Rectangle 4"/>
          <p:cNvSpPr/>
          <p:nvPr/>
        </p:nvSpPr>
        <p:spPr>
          <a:xfrm>
            <a:off x="257755" y="347641"/>
            <a:ext cx="17739300" cy="823752"/>
          </a:xfrm>
          <a:prstGeom prst="rect">
            <a:avLst/>
          </a:prstGeom>
        </p:spPr>
        <p:txBody>
          <a:bodyPr wrap="square">
            <a:spAutoFit/>
          </a:bodyPr>
          <a:lstStyle/>
          <a:p>
            <a:pPr lvl="1" algn="ctr">
              <a:lnSpc>
                <a:spcPct val="150000"/>
              </a:lnSpc>
            </a:pPr>
            <a:r>
              <a:rPr lang="en-IN" sz="3600" b="1" dirty="0">
                <a:latin typeface="Times New Roman" pitchFamily="18" charset="0"/>
                <a:cs typeface="Times New Roman" pitchFamily="18" charset="0"/>
              </a:rPr>
              <a:t>INTRODUCTION</a:t>
            </a:r>
          </a:p>
        </p:txBody>
      </p:sp>
      <p:sp>
        <p:nvSpPr>
          <p:cNvPr id="6" name="Rectangle 5"/>
          <p:cNvSpPr/>
          <p:nvPr/>
        </p:nvSpPr>
        <p:spPr>
          <a:xfrm>
            <a:off x="1030178" y="1890485"/>
            <a:ext cx="16227644" cy="5170646"/>
          </a:xfrm>
          <a:prstGeom prst="rect">
            <a:avLst/>
          </a:prstGeom>
        </p:spPr>
        <p:txBody>
          <a:bodyPr wrap="square">
            <a:spAutoFit/>
          </a:bodyPr>
          <a:lstStyle/>
          <a:p>
            <a:pPr marL="457200" indent="-457200">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"Ever felt overwhelmed by the countless educational courses available? Imagine a world where choosing the perfect course is as easy as a personalized recommendation.“</a:t>
            </a:r>
          </a:p>
          <a:p>
            <a:pPr marL="457200" indent="-457200">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This project revolves around the development of a Course Recommendation System (CRS) to revolutionize the course selection process. Harnessing the power of advanced algorithms and user input, the CRS aims to tailor course suggestions based on individual preferences and career aspirations.</a:t>
            </a:r>
          </a:p>
          <a:p>
            <a:pPr marL="457200" indent="-457200">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The project recognizes the challenge of navigating a vast educational landscape and seeks to simplify this journey for users. With a user-centric approach, the CRS endeavors to enhance satisfaction and success by providing a dynamic, personalized, and efficient course recommendation platform.</a:t>
            </a:r>
          </a:p>
          <a:p>
            <a:pPr marL="457200" indent="-457200">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The following outlines the key aspects of the project, from its purpose to the methodologies employed in creating a system that adapts to the ever-changing educational needs of the community.</a:t>
            </a:r>
            <a:endParaRPr lang="en-IN" sz="3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pPr/>
              <a:t>April 3, 2024</a:t>
            </a:fld>
            <a:endParaRPr lang="en-US"/>
          </a:p>
        </p:txBody>
      </p:sp>
      <p:sp>
        <p:nvSpPr>
          <p:cNvPr id="3" name="Footer Placeholder 2"/>
          <p:cNvSpPr>
            <a:spLocks noGrp="1"/>
          </p:cNvSpPr>
          <p:nvPr>
            <p:ph type="ftr" sz="quarter" idx="11"/>
          </p:nvPr>
        </p:nvSpPr>
        <p:spPr/>
        <p:txBody>
          <a:bodyPr/>
          <a:lstStyle/>
          <a:p>
            <a:r>
              <a:rPr lang="en-IN" dirty="0"/>
              <a:t>DEPARTMENT OF COMPUTER SCIENCE &amp; ENGINEERING   / COURSE RECOMMENDATION SYSTEM</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7</a:t>
            </a:fld>
            <a:endParaRPr lang="en-US"/>
          </a:p>
        </p:txBody>
      </p:sp>
      <p:sp>
        <p:nvSpPr>
          <p:cNvPr id="5" name="Rectangle 4"/>
          <p:cNvSpPr/>
          <p:nvPr/>
        </p:nvSpPr>
        <p:spPr>
          <a:xfrm>
            <a:off x="553667" y="576241"/>
            <a:ext cx="16861497" cy="823752"/>
          </a:xfrm>
          <a:prstGeom prst="rect">
            <a:avLst/>
          </a:prstGeom>
        </p:spPr>
        <p:txBody>
          <a:bodyPr wrap="square">
            <a:spAutoFit/>
          </a:bodyPr>
          <a:lstStyle/>
          <a:p>
            <a:pPr lvl="1" algn="ctr">
              <a:lnSpc>
                <a:spcPct val="150000"/>
              </a:lnSpc>
            </a:pPr>
            <a:r>
              <a:rPr lang="en-IN" sz="3600" b="1" dirty="0">
                <a:latin typeface="Times New Roman" pitchFamily="18" charset="0"/>
                <a:cs typeface="Times New Roman" pitchFamily="18" charset="0"/>
              </a:rPr>
              <a:t>LITERATURE REVIEW</a:t>
            </a:r>
          </a:p>
        </p:txBody>
      </p:sp>
      <p:graphicFrame>
        <p:nvGraphicFramePr>
          <p:cNvPr id="9" name="Table 8"/>
          <p:cNvGraphicFramePr>
            <a:graphicFrameLocks noGrp="1"/>
          </p:cNvGraphicFramePr>
          <p:nvPr>
            <p:extLst>
              <p:ext uri="{D42A27DB-BD31-4B8C-83A1-F6EECF244321}">
                <p14:modId xmlns:p14="http://schemas.microsoft.com/office/powerpoint/2010/main" val="172865531"/>
              </p:ext>
            </p:extLst>
          </p:nvPr>
        </p:nvGraphicFramePr>
        <p:xfrm>
          <a:off x="834042" y="1999682"/>
          <a:ext cx="16957964" cy="6856631"/>
        </p:xfrm>
        <a:graphic>
          <a:graphicData uri="http://schemas.openxmlformats.org/drawingml/2006/table">
            <a:tbl>
              <a:tblPr firstRow="1" bandRow="1">
                <a:tableStyleId>{5C22544A-7EE6-4342-B048-85BDC9FD1C3A}</a:tableStyleId>
              </a:tblPr>
              <a:tblGrid>
                <a:gridCol w="4239491">
                  <a:extLst>
                    <a:ext uri="{9D8B030D-6E8A-4147-A177-3AD203B41FA5}">
                      <a16:colId xmlns:a16="http://schemas.microsoft.com/office/drawing/2014/main" val="20000"/>
                    </a:ext>
                  </a:extLst>
                </a:gridCol>
                <a:gridCol w="4239491">
                  <a:extLst>
                    <a:ext uri="{9D8B030D-6E8A-4147-A177-3AD203B41FA5}">
                      <a16:colId xmlns:a16="http://schemas.microsoft.com/office/drawing/2014/main" val="20001"/>
                    </a:ext>
                  </a:extLst>
                </a:gridCol>
                <a:gridCol w="4239491">
                  <a:extLst>
                    <a:ext uri="{9D8B030D-6E8A-4147-A177-3AD203B41FA5}">
                      <a16:colId xmlns:a16="http://schemas.microsoft.com/office/drawing/2014/main" val="20002"/>
                    </a:ext>
                  </a:extLst>
                </a:gridCol>
                <a:gridCol w="4239491">
                  <a:extLst>
                    <a:ext uri="{9D8B030D-6E8A-4147-A177-3AD203B41FA5}">
                      <a16:colId xmlns:a16="http://schemas.microsoft.com/office/drawing/2014/main" val="20003"/>
                    </a:ext>
                  </a:extLst>
                </a:gridCol>
              </a:tblGrid>
              <a:tr h="1735991">
                <a:tc>
                  <a:txBody>
                    <a:bodyPr/>
                    <a:lstStyle/>
                    <a:p>
                      <a:pPr algn="ctr"/>
                      <a:r>
                        <a:rPr lang="en-IN" sz="3200" dirty="0"/>
                        <a:t>Author’s Name</a:t>
                      </a:r>
                    </a:p>
                  </a:txBody>
                  <a:tcPr/>
                </a:tc>
                <a:tc>
                  <a:txBody>
                    <a:bodyPr/>
                    <a:lstStyle/>
                    <a:p>
                      <a:pPr algn="ctr"/>
                      <a:r>
                        <a:rPr lang="en-IN" sz="3200" dirty="0"/>
                        <a:t>Paper name and</a:t>
                      </a:r>
                      <a:r>
                        <a:rPr lang="en-IN" sz="3200" baseline="0" dirty="0"/>
                        <a:t> publication details</a:t>
                      </a:r>
                      <a:endParaRPr lang="en-IN" sz="3200" dirty="0"/>
                    </a:p>
                  </a:txBody>
                  <a:tcPr/>
                </a:tc>
                <a:tc>
                  <a:txBody>
                    <a:bodyPr/>
                    <a:lstStyle/>
                    <a:p>
                      <a:pPr algn="ctr"/>
                      <a:r>
                        <a:rPr lang="en-IN" sz="3200" dirty="0"/>
                        <a:t>Year </a:t>
                      </a:r>
                      <a:r>
                        <a:rPr lang="en-IN" sz="3200" baseline="0" dirty="0"/>
                        <a:t> of publication</a:t>
                      </a:r>
                      <a:endParaRPr lang="en-IN" sz="3200" dirty="0"/>
                    </a:p>
                  </a:txBody>
                  <a:tcPr/>
                </a:tc>
                <a:tc>
                  <a:txBody>
                    <a:bodyPr/>
                    <a:lstStyle/>
                    <a:p>
                      <a:pPr algn="ctr"/>
                      <a:r>
                        <a:rPr lang="en-IN" sz="3200" dirty="0"/>
                        <a:t>Main content of the paper</a:t>
                      </a:r>
                    </a:p>
                  </a:txBody>
                  <a:tcPr/>
                </a:tc>
                <a:extLst>
                  <a:ext uri="{0D108BD9-81ED-4DB2-BD59-A6C34878D82A}">
                    <a16:rowId xmlns:a16="http://schemas.microsoft.com/office/drawing/2014/main" val="10000"/>
                  </a:ext>
                </a:extLst>
              </a:tr>
              <a:tr h="818396">
                <a:tc>
                  <a:txBody>
                    <a:bodyPr/>
                    <a:lstStyle/>
                    <a:p>
                      <a:r>
                        <a:rPr lang="en-IN" dirty="0"/>
                        <a:t>P. Mishra and V. Jain</a:t>
                      </a:r>
                    </a:p>
                  </a:txBody>
                  <a:tcPr/>
                </a:tc>
                <a:tc>
                  <a:txBody>
                    <a:bodyPr/>
                    <a:lstStyle/>
                    <a:p>
                      <a:r>
                        <a:rPr lang="en-IN" dirty="0"/>
                        <a:t>“Course recommendation system using Content-based filtering” 2023 7</a:t>
                      </a:r>
                      <a:r>
                        <a:rPr lang="en-IN" baseline="30000" dirty="0"/>
                        <a:t>th</a:t>
                      </a:r>
                      <a:r>
                        <a:rPr lang="en-IN" dirty="0"/>
                        <a:t> International Conference on trends in Electronics and Informatics(ICOEI)</a:t>
                      </a:r>
                    </a:p>
                  </a:txBody>
                  <a:tcPr/>
                </a:tc>
                <a:tc>
                  <a:txBody>
                    <a:bodyPr/>
                    <a:lstStyle/>
                    <a:p>
                      <a:r>
                        <a:rPr lang="en-IN" dirty="0"/>
                        <a:t>2023</a:t>
                      </a:r>
                    </a:p>
                  </a:txBody>
                  <a:tcPr/>
                </a:tc>
                <a:tc>
                  <a:txBody>
                    <a:bodyPr/>
                    <a:lstStyle/>
                    <a:p>
                      <a:r>
                        <a:rPr lang="en-US" sz="2700" b="0" i="0" kern="1200" dirty="0">
                          <a:solidFill>
                            <a:schemeClr val="dk1"/>
                          </a:solidFill>
                          <a:effectLst/>
                          <a:latin typeface="+mn-lt"/>
                          <a:ea typeface="+mn-ea"/>
                          <a:cs typeface="+mn-cs"/>
                        </a:rPr>
                        <a:t>This study has attempted to implement a recommender system based on content based filtering and Machine Learning algorithm to filter skills and courses available digitally based on user's input information.</a:t>
                      </a:r>
                      <a:endParaRPr lang="en-IN" dirty="0"/>
                    </a:p>
                  </a:txBody>
                  <a:tcPr/>
                </a:tc>
                <a:extLst>
                  <a:ext uri="{0D108BD9-81ED-4DB2-BD59-A6C34878D82A}">
                    <a16:rowId xmlns:a16="http://schemas.microsoft.com/office/drawing/2014/main" val="10001"/>
                  </a:ext>
                </a:extLst>
              </a:tr>
              <a:tr h="818396">
                <a:tc>
                  <a:txBody>
                    <a:bodyPr/>
                    <a:lstStyle/>
                    <a:p>
                      <a:r>
                        <a:rPr lang="en-US" sz="2700" b="0" i="0" kern="1200" dirty="0">
                          <a:solidFill>
                            <a:schemeClr val="dk1"/>
                          </a:solidFill>
                          <a:effectLst/>
                          <a:latin typeface="+mn-lt"/>
                          <a:ea typeface="+mn-ea"/>
                          <a:cs typeface="+mn-cs"/>
                        </a:rPr>
                        <a:t>M. M. Rahman, M. S. Islam, R. R. </a:t>
                      </a:r>
                      <a:r>
                        <a:rPr lang="en-US" sz="2700" b="0" i="0" kern="1200" dirty="0" err="1">
                          <a:solidFill>
                            <a:schemeClr val="dk1"/>
                          </a:solidFill>
                          <a:effectLst/>
                          <a:latin typeface="+mn-lt"/>
                          <a:ea typeface="+mn-ea"/>
                          <a:cs typeface="+mn-cs"/>
                        </a:rPr>
                        <a:t>Richi</a:t>
                      </a:r>
                      <a:r>
                        <a:rPr lang="en-US" sz="2700" b="0" i="0" kern="1200" dirty="0">
                          <a:solidFill>
                            <a:schemeClr val="dk1"/>
                          </a:solidFill>
                          <a:effectLst/>
                          <a:latin typeface="+mn-lt"/>
                          <a:ea typeface="+mn-ea"/>
                          <a:cs typeface="+mn-cs"/>
                        </a:rPr>
                        <a:t> and A. Chakraborty</a:t>
                      </a:r>
                      <a:endParaRPr lang="en-IN" dirty="0"/>
                    </a:p>
                  </a:txBody>
                  <a:tcPr/>
                </a:tc>
                <a:tc>
                  <a:txBody>
                    <a:bodyPr/>
                    <a:lstStyle/>
                    <a:p>
                      <a:r>
                        <a:rPr lang="en-IN" dirty="0"/>
                        <a:t>“Course Recommendation System for Students using K-Means and Association Rule Mining”</a:t>
                      </a:r>
                    </a:p>
                  </a:txBody>
                  <a:tcPr/>
                </a:tc>
                <a:tc>
                  <a:txBody>
                    <a:bodyPr/>
                    <a:lstStyle/>
                    <a:p>
                      <a:r>
                        <a:rPr lang="en-IN" dirty="0"/>
                        <a:t>2022</a:t>
                      </a:r>
                    </a:p>
                  </a:txBody>
                  <a:tcPr/>
                </a:tc>
                <a:tc>
                  <a:txBody>
                    <a:bodyPr/>
                    <a:lstStyle/>
                    <a:p>
                      <a:r>
                        <a:rPr lang="en-US" sz="2700" b="0" i="0" kern="1200" dirty="0">
                          <a:solidFill>
                            <a:schemeClr val="dk1"/>
                          </a:solidFill>
                          <a:effectLst/>
                          <a:latin typeface="+mn-lt"/>
                          <a:ea typeface="+mn-ea"/>
                          <a:cs typeface="+mn-cs"/>
                        </a:rPr>
                        <a:t>The K-Means clustering method has been used to find students' most and least demand courses. </a:t>
                      </a:r>
                      <a:endParaRPr lang="en-IN" dirty="0"/>
                    </a:p>
                  </a:txBody>
                  <a:tcPr/>
                </a:tc>
                <a:extLst>
                  <a:ext uri="{0D108BD9-81ED-4DB2-BD59-A6C34878D82A}">
                    <a16:rowId xmlns:a16="http://schemas.microsoft.com/office/drawing/2014/main" val="10002"/>
                  </a:ext>
                </a:extLst>
              </a:tr>
            </a:tbl>
          </a:graphicData>
        </a:graphic>
      </p:graphicFrame>
      <p:sp>
        <p:nvSpPr>
          <p:cNvPr id="10" name="TextBox 9"/>
          <p:cNvSpPr txBox="1"/>
          <p:nvPr/>
        </p:nvSpPr>
        <p:spPr>
          <a:xfrm>
            <a:off x="692469" y="8879762"/>
            <a:ext cx="16583891" cy="830997"/>
          </a:xfrm>
          <a:prstGeom prst="rect">
            <a:avLst/>
          </a:prstGeom>
          <a:noFill/>
        </p:spPr>
        <p:txBody>
          <a:bodyPr wrap="square" rtlCol="0">
            <a:spAutoFit/>
          </a:bodyPr>
          <a:lstStyle/>
          <a:p>
            <a:r>
              <a:rPr lang="en-IN" sz="2400" dirty="0"/>
              <a:t>Select the IEEE papers that were published between 2019 and 2023.</a:t>
            </a:r>
          </a:p>
          <a:p>
            <a:r>
              <a:rPr lang="en-IN" sz="2400" dirty="0"/>
              <a:t>4 IEEE papers should be referred.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pPr/>
              <a:t>April 3, 2024</a:t>
            </a:fld>
            <a:endParaRPr lang="en-US"/>
          </a:p>
        </p:txBody>
      </p:sp>
      <p:sp>
        <p:nvSpPr>
          <p:cNvPr id="3" name="Footer Placeholder 2"/>
          <p:cNvSpPr>
            <a:spLocks noGrp="1"/>
          </p:cNvSpPr>
          <p:nvPr>
            <p:ph type="ftr" sz="quarter" idx="11"/>
          </p:nvPr>
        </p:nvSpPr>
        <p:spPr/>
        <p:txBody>
          <a:bodyPr/>
          <a:lstStyle/>
          <a:p>
            <a:r>
              <a:rPr lang="en-IN" dirty="0"/>
              <a:t>DEPARTMENT OF COMPUTER SCIENCE &amp; ENGINEERING   / COURSE RECOMMENDATION SYSTEM</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8</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2465338608"/>
              </p:ext>
            </p:extLst>
          </p:nvPr>
        </p:nvGraphicFramePr>
        <p:xfrm>
          <a:off x="838200" y="783013"/>
          <a:ext cx="16957964" cy="5969516"/>
        </p:xfrm>
        <a:graphic>
          <a:graphicData uri="http://schemas.openxmlformats.org/drawingml/2006/table">
            <a:tbl>
              <a:tblPr firstRow="1" bandRow="1">
                <a:tableStyleId>{5C22544A-7EE6-4342-B048-85BDC9FD1C3A}</a:tableStyleId>
              </a:tblPr>
              <a:tblGrid>
                <a:gridCol w="4239491">
                  <a:extLst>
                    <a:ext uri="{9D8B030D-6E8A-4147-A177-3AD203B41FA5}">
                      <a16:colId xmlns:a16="http://schemas.microsoft.com/office/drawing/2014/main" val="20000"/>
                    </a:ext>
                  </a:extLst>
                </a:gridCol>
                <a:gridCol w="4239491">
                  <a:extLst>
                    <a:ext uri="{9D8B030D-6E8A-4147-A177-3AD203B41FA5}">
                      <a16:colId xmlns:a16="http://schemas.microsoft.com/office/drawing/2014/main" val="20001"/>
                    </a:ext>
                  </a:extLst>
                </a:gridCol>
                <a:gridCol w="4239491">
                  <a:extLst>
                    <a:ext uri="{9D8B030D-6E8A-4147-A177-3AD203B41FA5}">
                      <a16:colId xmlns:a16="http://schemas.microsoft.com/office/drawing/2014/main" val="20002"/>
                    </a:ext>
                  </a:extLst>
                </a:gridCol>
                <a:gridCol w="4239491">
                  <a:extLst>
                    <a:ext uri="{9D8B030D-6E8A-4147-A177-3AD203B41FA5}">
                      <a16:colId xmlns:a16="http://schemas.microsoft.com/office/drawing/2014/main" val="20003"/>
                    </a:ext>
                  </a:extLst>
                </a:gridCol>
              </a:tblGrid>
              <a:tr h="818396">
                <a:tc>
                  <a:txBody>
                    <a:bodyPr/>
                    <a:lstStyle/>
                    <a:p>
                      <a:pPr marL="0" marR="0" lvl="0" indent="0" algn="ctr" defTabSz="1371600" rtl="0" eaLnBrk="1" fontAlgn="auto" latinLnBrk="0" hangingPunct="1">
                        <a:lnSpc>
                          <a:spcPct val="100000"/>
                        </a:lnSpc>
                        <a:spcBef>
                          <a:spcPts val="0"/>
                        </a:spcBef>
                        <a:spcAft>
                          <a:spcPts val="0"/>
                        </a:spcAft>
                        <a:buClrTx/>
                        <a:buSzTx/>
                        <a:buFontTx/>
                        <a:buNone/>
                        <a:tabLst/>
                        <a:defRPr/>
                      </a:pPr>
                      <a:r>
                        <a:rPr lang="en-IN" sz="2800" dirty="0"/>
                        <a:t>Author’s Name</a:t>
                      </a:r>
                    </a:p>
                    <a:p>
                      <a:endParaRPr lang="en-IN" dirty="0"/>
                    </a:p>
                  </a:txBody>
                  <a:tcPr/>
                </a:tc>
                <a:tc>
                  <a:txBody>
                    <a:bodyPr/>
                    <a:lstStyle/>
                    <a:p>
                      <a:pPr marL="0" marR="0" lvl="0" indent="0" algn="ctr" defTabSz="1371600" rtl="0" eaLnBrk="1" fontAlgn="auto" latinLnBrk="0" hangingPunct="1">
                        <a:lnSpc>
                          <a:spcPct val="100000"/>
                        </a:lnSpc>
                        <a:spcBef>
                          <a:spcPts val="0"/>
                        </a:spcBef>
                        <a:spcAft>
                          <a:spcPts val="0"/>
                        </a:spcAft>
                        <a:buClrTx/>
                        <a:buSzTx/>
                        <a:buFontTx/>
                        <a:buNone/>
                        <a:tabLst/>
                        <a:defRPr/>
                      </a:pPr>
                      <a:r>
                        <a:rPr lang="en-IN" sz="2800" dirty="0"/>
                        <a:t>Paper name and</a:t>
                      </a:r>
                      <a:r>
                        <a:rPr lang="en-IN" sz="2800" baseline="0" dirty="0"/>
                        <a:t> publication details</a:t>
                      </a:r>
                      <a:endParaRPr lang="en-IN" sz="2800" dirty="0"/>
                    </a:p>
                    <a:p>
                      <a:pPr algn="ctr"/>
                      <a:endParaRPr lang="en-IN" dirty="0"/>
                    </a:p>
                  </a:txBody>
                  <a:tcPr/>
                </a:tc>
                <a:tc>
                  <a:txBody>
                    <a:bodyPr/>
                    <a:lstStyle/>
                    <a:p>
                      <a:pPr marL="0" marR="0" lvl="0" indent="0" algn="ctr" defTabSz="1371600" rtl="0" eaLnBrk="1" fontAlgn="auto" latinLnBrk="0" hangingPunct="1">
                        <a:lnSpc>
                          <a:spcPct val="100000"/>
                        </a:lnSpc>
                        <a:spcBef>
                          <a:spcPts val="0"/>
                        </a:spcBef>
                        <a:spcAft>
                          <a:spcPts val="0"/>
                        </a:spcAft>
                        <a:buClrTx/>
                        <a:buSzTx/>
                        <a:buFontTx/>
                        <a:buNone/>
                        <a:tabLst/>
                        <a:defRPr/>
                      </a:pPr>
                      <a:r>
                        <a:rPr lang="en-IN" sz="2800" dirty="0"/>
                        <a:t>Year </a:t>
                      </a:r>
                      <a:r>
                        <a:rPr lang="en-IN" sz="2800" baseline="0" dirty="0"/>
                        <a:t> of publication</a:t>
                      </a:r>
                      <a:endParaRPr lang="en-IN" sz="2800" dirty="0"/>
                    </a:p>
                    <a:p>
                      <a:pPr algn="ctr"/>
                      <a:endParaRPr lang="en-IN" dirty="0"/>
                    </a:p>
                  </a:txBody>
                  <a:tcPr/>
                </a:tc>
                <a:tc>
                  <a:txBody>
                    <a:bodyPr/>
                    <a:lstStyle/>
                    <a:p>
                      <a:pPr marL="0" marR="0" lvl="0" indent="0" algn="ctr" defTabSz="1371600" rtl="0" eaLnBrk="1" fontAlgn="auto" latinLnBrk="0" hangingPunct="1">
                        <a:lnSpc>
                          <a:spcPct val="100000"/>
                        </a:lnSpc>
                        <a:spcBef>
                          <a:spcPts val="0"/>
                        </a:spcBef>
                        <a:spcAft>
                          <a:spcPts val="0"/>
                        </a:spcAft>
                        <a:buClrTx/>
                        <a:buSzTx/>
                        <a:buFontTx/>
                        <a:buNone/>
                        <a:tabLst/>
                        <a:defRPr/>
                      </a:pPr>
                      <a:r>
                        <a:rPr lang="en-IN" sz="2800" dirty="0"/>
                        <a:t>Main content of the paper</a:t>
                      </a:r>
                    </a:p>
                    <a:p>
                      <a:pPr algn="ctr"/>
                      <a:endParaRPr lang="en-IN" dirty="0"/>
                    </a:p>
                  </a:txBody>
                  <a:tcPr/>
                </a:tc>
                <a:extLst>
                  <a:ext uri="{0D108BD9-81ED-4DB2-BD59-A6C34878D82A}">
                    <a16:rowId xmlns:a16="http://schemas.microsoft.com/office/drawing/2014/main" val="10000"/>
                  </a:ext>
                </a:extLst>
              </a:tr>
              <a:tr h="818396">
                <a:tc>
                  <a:txBody>
                    <a:bodyPr/>
                    <a:lstStyle/>
                    <a:p>
                      <a:r>
                        <a:rPr lang="en-IN" sz="2700" b="0" i="0" kern="1200" dirty="0">
                          <a:solidFill>
                            <a:schemeClr val="dk1"/>
                          </a:solidFill>
                          <a:effectLst/>
                          <a:latin typeface="+mn-lt"/>
                          <a:ea typeface="+mn-ea"/>
                          <a:cs typeface="+mn-cs"/>
                        </a:rPr>
                        <a:t>S. Lazarevic, T. </a:t>
                      </a:r>
                      <a:r>
                        <a:rPr lang="en-IN" sz="2700" b="0" i="0" kern="1200" dirty="0" err="1">
                          <a:solidFill>
                            <a:schemeClr val="dk1"/>
                          </a:solidFill>
                          <a:effectLst/>
                          <a:latin typeface="+mn-lt"/>
                          <a:ea typeface="+mn-ea"/>
                          <a:cs typeface="+mn-cs"/>
                        </a:rPr>
                        <a:t>Zuvela</a:t>
                      </a:r>
                      <a:r>
                        <a:rPr lang="en-IN" sz="2700" b="0" i="0" kern="1200" dirty="0">
                          <a:solidFill>
                            <a:schemeClr val="dk1"/>
                          </a:solidFill>
                          <a:effectLst/>
                          <a:latin typeface="+mn-lt"/>
                          <a:ea typeface="+mn-ea"/>
                          <a:cs typeface="+mn-cs"/>
                        </a:rPr>
                        <a:t>, S. Djordjevic, S. </a:t>
                      </a:r>
                      <a:r>
                        <a:rPr lang="en-IN" sz="2700" b="0" i="0" kern="1200" dirty="0" err="1">
                          <a:solidFill>
                            <a:schemeClr val="dk1"/>
                          </a:solidFill>
                          <a:effectLst/>
                          <a:latin typeface="+mn-lt"/>
                          <a:ea typeface="+mn-ea"/>
                          <a:cs typeface="+mn-cs"/>
                        </a:rPr>
                        <a:t>Sladojevic</a:t>
                      </a:r>
                      <a:r>
                        <a:rPr lang="en-IN" sz="2700" b="0" i="0" kern="1200" dirty="0">
                          <a:solidFill>
                            <a:schemeClr val="dk1"/>
                          </a:solidFill>
                          <a:effectLst/>
                          <a:latin typeface="+mn-lt"/>
                          <a:ea typeface="+mn-ea"/>
                          <a:cs typeface="+mn-cs"/>
                        </a:rPr>
                        <a:t> and M. </a:t>
                      </a:r>
                      <a:r>
                        <a:rPr lang="en-IN" sz="2700" b="0" i="0" kern="1200" dirty="0" err="1">
                          <a:solidFill>
                            <a:schemeClr val="dk1"/>
                          </a:solidFill>
                          <a:effectLst/>
                          <a:latin typeface="+mn-lt"/>
                          <a:ea typeface="+mn-ea"/>
                          <a:cs typeface="+mn-cs"/>
                        </a:rPr>
                        <a:t>Arsenovic</a:t>
                      </a:r>
                      <a:endParaRPr lang="en-IN" dirty="0"/>
                    </a:p>
                  </a:txBody>
                  <a:tcPr/>
                </a:tc>
                <a:tc>
                  <a:txBody>
                    <a:bodyPr/>
                    <a:lstStyle/>
                    <a:p>
                      <a:r>
                        <a:rPr lang="en-US" sz="2700" b="0" i="0" kern="1200" dirty="0">
                          <a:solidFill>
                            <a:schemeClr val="dk1"/>
                          </a:solidFill>
                          <a:effectLst/>
                          <a:latin typeface="+mn-lt"/>
                          <a:ea typeface="+mn-ea"/>
                          <a:cs typeface="+mn-cs"/>
                        </a:rPr>
                        <a:t>“Machine learning driven course recommendation system”</a:t>
                      </a:r>
                      <a:endParaRPr lang="en-IN" dirty="0"/>
                    </a:p>
                  </a:txBody>
                  <a:tcPr/>
                </a:tc>
                <a:tc>
                  <a:txBody>
                    <a:bodyPr/>
                    <a:lstStyle/>
                    <a:p>
                      <a:r>
                        <a:rPr lang="en-IN" dirty="0"/>
                        <a:t>2022</a:t>
                      </a:r>
                    </a:p>
                  </a:txBody>
                  <a:tcPr/>
                </a:tc>
                <a:tc>
                  <a:txBody>
                    <a:bodyPr/>
                    <a:lstStyle/>
                    <a:p>
                      <a:r>
                        <a:rPr lang="en-US" sz="2700" b="0" i="0" kern="1200" dirty="0">
                          <a:solidFill>
                            <a:schemeClr val="dk1"/>
                          </a:solidFill>
                          <a:effectLst/>
                          <a:latin typeface="+mn-lt"/>
                          <a:ea typeface="+mn-ea"/>
                          <a:cs typeface="+mn-cs"/>
                        </a:rPr>
                        <a:t>This paper presents a machine learning-driven course recommendation system based on similarities between courses. The proposed system employs various data mining techniques to mentioned similarities between courses.</a:t>
                      </a:r>
                      <a:endParaRPr lang="en-IN" dirty="0"/>
                    </a:p>
                  </a:txBody>
                  <a:tcPr/>
                </a:tc>
                <a:extLst>
                  <a:ext uri="{0D108BD9-81ED-4DB2-BD59-A6C34878D82A}">
                    <a16:rowId xmlns:a16="http://schemas.microsoft.com/office/drawing/2014/main" val="10001"/>
                  </a:ext>
                </a:extLst>
              </a:tr>
              <a:tr h="818396">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2656186218"/>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pPr/>
              <a:t>April 3, 2024</a:t>
            </a:fld>
            <a:endParaRPr lang="en-US"/>
          </a:p>
        </p:txBody>
      </p:sp>
      <p:sp>
        <p:nvSpPr>
          <p:cNvPr id="3" name="Footer Placeholder 2"/>
          <p:cNvSpPr>
            <a:spLocks noGrp="1"/>
          </p:cNvSpPr>
          <p:nvPr>
            <p:ph type="ftr" sz="quarter" idx="11"/>
          </p:nvPr>
        </p:nvSpPr>
        <p:spPr/>
        <p:txBody>
          <a:bodyPr/>
          <a:lstStyle/>
          <a:p>
            <a:r>
              <a:rPr lang="en-IN" dirty="0"/>
              <a:t>DEPARTMENT OF COMPUTER SCIENCE &amp; ENGINEERING   / COURSE RECOMMENDATION SYSTEM</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9</a:t>
            </a:fld>
            <a:endParaRPr lang="en-US"/>
          </a:p>
        </p:txBody>
      </p:sp>
      <p:sp>
        <p:nvSpPr>
          <p:cNvPr id="5" name="Rectangle 4"/>
          <p:cNvSpPr/>
          <p:nvPr/>
        </p:nvSpPr>
        <p:spPr>
          <a:xfrm>
            <a:off x="5245279" y="285296"/>
            <a:ext cx="7853625" cy="823752"/>
          </a:xfrm>
          <a:prstGeom prst="rect">
            <a:avLst/>
          </a:prstGeom>
        </p:spPr>
        <p:txBody>
          <a:bodyPr wrap="none">
            <a:spAutoFit/>
          </a:bodyPr>
          <a:lstStyle/>
          <a:p>
            <a:pPr lvl="1">
              <a:lnSpc>
                <a:spcPct val="150000"/>
              </a:lnSpc>
            </a:pPr>
            <a:r>
              <a:rPr lang="en-IN" sz="3600" b="1" dirty="0">
                <a:latin typeface="Times New Roman" pitchFamily="18" charset="0"/>
                <a:cs typeface="Times New Roman" pitchFamily="18" charset="0"/>
              </a:rPr>
              <a:t>DESIGN AND METHODOLOGIES</a:t>
            </a:r>
          </a:p>
        </p:txBody>
      </p:sp>
      <p:sp>
        <p:nvSpPr>
          <p:cNvPr id="6" name="Rectangle 5"/>
          <p:cNvSpPr/>
          <p:nvPr/>
        </p:nvSpPr>
        <p:spPr>
          <a:xfrm>
            <a:off x="2327564" y="2451207"/>
            <a:ext cx="13487400" cy="1200329"/>
          </a:xfrm>
          <a:prstGeom prst="rect">
            <a:avLst/>
          </a:prstGeom>
        </p:spPr>
        <p:txBody>
          <a:bodyPr wrap="square">
            <a:spAutoFit/>
          </a:bodyPr>
          <a:lstStyle/>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MODULE 1: DATA COLLECTION AND MANIPULATION</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MODULE 2:</a:t>
            </a:r>
            <a:r>
              <a:rPr lang="en-IN" sz="2400" dirty="0">
                <a:latin typeface="Times New Roman" panose="02020603050405020304" pitchFamily="18" charset="0"/>
                <a:cs typeface="Times New Roman" panose="02020603050405020304" pitchFamily="18" charset="0"/>
              </a:rPr>
              <a:t> VECTORIZATION (</a:t>
            </a:r>
            <a:r>
              <a:rPr lang="en-IN" sz="2400" dirty="0" err="1">
                <a:latin typeface="Times New Roman" panose="02020603050405020304" pitchFamily="18" charset="0"/>
                <a:cs typeface="Times New Roman" panose="02020603050405020304" pitchFamily="18" charset="0"/>
              </a:rPr>
              <a:t>CountVectorizer</a:t>
            </a:r>
            <a:r>
              <a:rPr lang="en-IN" sz="2400" dirty="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MODULE 3: KNN Algorithm</a:t>
            </a:r>
          </a:p>
        </p:txBody>
      </p:sp>
    </p:spTree>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593</TotalTime>
  <Words>1914</Words>
  <Application>Microsoft Office PowerPoint</Application>
  <PresentationFormat>Custom</PresentationFormat>
  <Paragraphs>207</Paragraphs>
  <Slides>27</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Calibri</vt:lpstr>
      <vt:lpstr>Times New Roman</vt:lpstr>
      <vt:lpstr>Wingdings</vt:lpstr>
      <vt:lpstr>Arial</vt:lpstr>
      <vt:lpstr>Calibri Light</vt: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Sharad</dc:creator>
  <cp:lastModifiedBy>Rajasekhar Reddy Penugonda</cp:lastModifiedBy>
  <cp:revision>29</cp:revision>
  <dcterms:modified xsi:type="dcterms:W3CDTF">2024-04-03T16:41:46Z</dcterms:modified>
</cp:coreProperties>
</file>