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39"/>
  </p:notesMasterIdLst>
  <p:handoutMasterIdLst>
    <p:handoutMasterId r:id="rId40"/>
  </p:handoutMasterIdLst>
  <p:sldIdLst>
    <p:sldId id="287" r:id="rId2"/>
    <p:sldId id="295" r:id="rId3"/>
    <p:sldId id="296" r:id="rId4"/>
    <p:sldId id="297" r:id="rId5"/>
    <p:sldId id="318" r:id="rId6"/>
    <p:sldId id="298" r:id="rId7"/>
    <p:sldId id="299" r:id="rId8"/>
    <p:sldId id="300" r:id="rId9"/>
    <p:sldId id="301" r:id="rId10"/>
    <p:sldId id="302" r:id="rId11"/>
    <p:sldId id="303" r:id="rId12"/>
    <p:sldId id="306" r:id="rId13"/>
    <p:sldId id="304" r:id="rId14"/>
    <p:sldId id="330" r:id="rId15"/>
    <p:sldId id="331" r:id="rId16"/>
    <p:sldId id="332" r:id="rId17"/>
    <p:sldId id="307" r:id="rId18"/>
    <p:sldId id="308" r:id="rId19"/>
    <p:sldId id="309" r:id="rId20"/>
    <p:sldId id="310" r:id="rId21"/>
    <p:sldId id="311" r:id="rId22"/>
    <p:sldId id="312" r:id="rId23"/>
    <p:sldId id="313" r:id="rId24"/>
    <p:sldId id="315" r:id="rId25"/>
    <p:sldId id="314" r:id="rId26"/>
    <p:sldId id="319" r:id="rId27"/>
    <p:sldId id="320" r:id="rId28"/>
    <p:sldId id="333" r:id="rId29"/>
    <p:sldId id="321" r:id="rId30"/>
    <p:sldId id="322" r:id="rId31"/>
    <p:sldId id="323" r:id="rId32"/>
    <p:sldId id="324" r:id="rId33"/>
    <p:sldId id="325" r:id="rId34"/>
    <p:sldId id="326" r:id="rId35"/>
    <p:sldId id="327" r:id="rId36"/>
    <p:sldId id="329" r:id="rId37"/>
    <p:sldId id="294" r:id="rId38"/>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5388" autoAdjust="0"/>
  </p:normalViewPr>
  <p:slideViewPr>
    <p:cSldViewPr snapToGrid="0">
      <p:cViewPr varScale="1">
        <p:scale>
          <a:sx n="56" d="100"/>
          <a:sy n="56" d="100"/>
        </p:scale>
        <p:origin x="6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86EE7-89B6-FEE2-F11A-B1C827A6F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pPr/>
              <a:t>‹#›</a:t>
            </a:fld>
            <a:endParaRPr lang="en-IN"/>
          </a:p>
        </p:txBody>
      </p:sp>
      <p:sp>
        <p:nvSpPr>
          <p:cNvPr id="9" name="Header Placeholder 8">
            <a:extLst>
              <a:ext uri="{FF2B5EF4-FFF2-40B4-BE49-F238E27FC236}">
                <a16:creationId xmlns:a16="http://schemas.microsoft.com/office/drawing/2014/main" id="{B6AE105E-16BB-A797-0565-5E95A0F7C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a:extLst>
              <a:ext uri="{FF2B5EF4-FFF2-40B4-BE49-F238E27FC236}">
                <a16:creationId xmlns:a16="http://schemas.microsoft.com/office/drawing/2014/main" id="{F4D49AAD-8FE3-8291-6D10-5C0BCFBE0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pPr/>
              <a:t>4/17/2024</a:t>
            </a:fld>
            <a:endParaRPr lang="en-IN"/>
          </a:p>
        </p:txBody>
      </p:sp>
      <p:sp>
        <p:nvSpPr>
          <p:cNvPr id="14" name="Footer Placeholder 13">
            <a:extLst>
              <a:ext uri="{FF2B5EF4-FFF2-40B4-BE49-F238E27FC236}">
                <a16:creationId xmlns:a16="http://schemas.microsoft.com/office/drawing/2014/main" id="{23FBE854-ECCB-3414-A781-B2D310C20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88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93405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405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3764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pPr/>
              <a:t>April 17,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pPr/>
              <a:t>April 17,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1725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F56071E2-7C69-E08A-1AFE-2E7A0032A58B}"/>
              </a:ext>
            </a:extLst>
          </p:cNvPr>
          <p:cNvSpPr>
            <a:spLocks noGrp="1"/>
          </p:cNvSpPr>
          <p:nvPr>
            <p:ph type="dt" sz="half" idx="10"/>
          </p:nvPr>
        </p:nvSpPr>
        <p:spPr/>
        <p:txBody>
          <a:bodyPr/>
          <a:lstStyle/>
          <a:p>
            <a:fld id="{A81B212C-96E6-4A1C-BD8B-5A9E1F64C4D6}" type="datetime4">
              <a:rPr lang="en-US" smtClean="0"/>
              <a:pPr/>
              <a:t>April 17, 2024</a:t>
            </a:fld>
            <a:endParaRPr lang="en-US"/>
          </a:p>
        </p:txBody>
      </p:sp>
      <p:sp>
        <p:nvSpPr>
          <p:cNvPr id="11" name="Footer Placeholder 10">
            <a:extLst>
              <a:ext uri="{FF2B5EF4-FFF2-40B4-BE49-F238E27FC236}">
                <a16:creationId xmlns:a16="http://schemas.microsoft.com/office/drawing/2014/main" id="{B66C106E-F7C0-F15E-EEAE-7574BABE5A8F}"/>
              </a:ext>
            </a:extLst>
          </p:cNvPr>
          <p:cNvSpPr>
            <a:spLocks noGrp="1"/>
          </p:cNvSpPr>
          <p:nvPr>
            <p:ph type="ftr" sz="quarter" idx="11"/>
          </p:nvPr>
        </p:nvSpPr>
        <p:spPr/>
        <p:txBody>
          <a:bodyPr/>
          <a:lstStyle/>
          <a:p>
            <a:r>
              <a:rPr lang="en-IN"/>
              <a:t>DEPARTMENT OF COMPUTER SCIENCE &amp; ENGINEERING   / PROJECT TITLE</a:t>
            </a:r>
          </a:p>
        </p:txBody>
      </p:sp>
      <p:sp>
        <p:nvSpPr>
          <p:cNvPr id="12" name="Slide Number Placeholder 11">
            <a:extLst>
              <a:ext uri="{FF2B5EF4-FFF2-40B4-BE49-F238E27FC236}">
                <a16:creationId xmlns:a16="http://schemas.microsoft.com/office/drawing/2014/main" id="{8A0CD58A-C169-060C-DAE9-BEFB15E63B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46731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pPr/>
              <a:t>April 17,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7417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F6CA7D8D-414D-3E98-2A4E-41E1C7826D6F}"/>
              </a:ext>
            </a:extLst>
          </p:cNvPr>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a:extLst>
              <a:ext uri="{FF2B5EF4-FFF2-40B4-BE49-F238E27FC236}">
                <a16:creationId xmlns:a16="http://schemas.microsoft.com/office/drawing/2014/main" id="{16911686-75FC-885E-9B6C-C71102A6083A}"/>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602F1127-9E64-DE43-F6A4-F7AD9B59A6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360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pPr/>
              <a:t>April 17,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49128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pPr/>
              <a:t>April 17,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3564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pPr/>
              <a:t>April 17,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25671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understanding-tf-idf-term-frequency-inverse-document-frequency/" TargetMode="External"/><Relationship Id="rId2" Type="http://schemas.openxmlformats.org/officeDocument/2006/relationships/hyperlink" Target="https://docs.flutter.dev/" TargetMode="External"/><Relationship Id="rId1" Type="http://schemas.openxmlformats.org/officeDocument/2006/relationships/slideLayout" Target="../slideLayouts/slideLayout7.xml"/><Relationship Id="rId5" Type="http://schemas.openxmlformats.org/officeDocument/2006/relationships/hyperlink" Target="https://www.youtube.com/watch?v=BthUPVwA59s" TargetMode="External"/><Relationship Id="rId4" Type="http://schemas.openxmlformats.org/officeDocument/2006/relationships/hyperlink" Target="https://flask.palletsprojects.com/en/3.0.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30281"/>
          </a:xfrm>
          <a:prstGeom prst="rect">
            <a:avLst/>
          </a:prstGeom>
        </p:spPr>
        <p:txBody>
          <a:bodyPr wrap="square">
            <a:spAutoFit/>
          </a:bodyPr>
          <a:lstStyle/>
          <a:p>
            <a:pPr marL="12065" marR="5080" algn="ctr">
              <a:lnSpc>
                <a:spcPct val="101600"/>
              </a:lnSpc>
              <a:spcBef>
                <a:spcPts val="70"/>
              </a:spcBef>
            </a:pPr>
            <a:r>
              <a:rPr lang="en-IN" sz="2000" b="1" spc="-25" dirty="0">
                <a:latin typeface="Times New Roman" pitchFamily="18" charset="0"/>
                <a:cs typeface="Times New Roman" pitchFamily="18" charset="0"/>
              </a:rPr>
              <a:t>DEPARTMENT </a:t>
            </a:r>
            <a:r>
              <a:rPr lang="en-IN" sz="2000" b="1" spc="-5" dirty="0">
                <a:latin typeface="Times New Roman" pitchFamily="18" charset="0"/>
                <a:cs typeface="Times New Roman" pitchFamily="18" charset="0"/>
              </a:rPr>
              <a:t>OF COMPUTER SCIENCE</a:t>
            </a:r>
            <a:r>
              <a:rPr lang="en-IN" sz="2000" b="1" spc="-125" dirty="0">
                <a:latin typeface="Times New Roman" pitchFamily="18" charset="0"/>
                <a:cs typeface="Times New Roman" pitchFamily="18" charset="0"/>
              </a:rPr>
              <a:t> </a:t>
            </a:r>
            <a:r>
              <a:rPr lang="en-IN" sz="2000" b="1" dirty="0">
                <a:latin typeface="Times New Roman" pitchFamily="18" charset="0"/>
                <a:cs typeface="Times New Roman" pitchFamily="18" charset="0"/>
              </a:rPr>
              <a:t>&amp;  </a:t>
            </a:r>
            <a:r>
              <a:rPr lang="en-IN" sz="2000" b="1" spc="-5" dirty="0">
                <a:latin typeface="Times New Roman" pitchFamily="18" charset="0"/>
                <a:cs typeface="Times New Roman" pitchFamily="18" charset="0"/>
              </a:rPr>
              <a:t>ENGINEERING </a:t>
            </a:r>
          </a:p>
          <a:p>
            <a:pPr marL="12065" marR="5080" algn="ctr">
              <a:lnSpc>
                <a:spcPct val="101600"/>
              </a:lnSpc>
              <a:spcBef>
                <a:spcPts val="70"/>
              </a:spcBef>
            </a:pPr>
            <a:r>
              <a:rPr lang="en-IN" sz="2000" b="1" spc="-5" dirty="0">
                <a:latin typeface="Times New Roman" pitchFamily="18" charset="0"/>
                <a:cs typeface="Times New Roman" pitchFamily="18" charset="0"/>
              </a:rPr>
              <a:t>SCHOOL OF COMPUTING  </a:t>
            </a:r>
          </a:p>
          <a:p>
            <a:pPr marL="12065" marR="5080" algn="ctr">
              <a:lnSpc>
                <a:spcPct val="101600"/>
              </a:lnSpc>
              <a:spcBef>
                <a:spcPts val="70"/>
              </a:spcBef>
            </a:pPr>
            <a:r>
              <a:rPr lang="en-IN" sz="2000" b="1" dirty="0">
                <a:latin typeface="Times New Roman" pitchFamily="18" charset="0"/>
                <a:cs typeface="Times New Roman" pitchFamily="18" charset="0"/>
              </a:rPr>
              <a:t>10214CS602 </a:t>
            </a:r>
            <a:r>
              <a:rPr lang="en-IN" sz="2000" b="1" spc="-5" dirty="0">
                <a:latin typeface="Times New Roman" pitchFamily="18" charset="0"/>
                <a:cs typeface="Times New Roman" pitchFamily="18" charset="0"/>
              </a:rPr>
              <a:t>MINOR PROJECT -2</a:t>
            </a:r>
          </a:p>
          <a:p>
            <a:pPr marL="12065" marR="5080" algn="ctr">
              <a:lnSpc>
                <a:spcPct val="101600"/>
              </a:lnSpc>
              <a:spcBef>
                <a:spcPts val="70"/>
              </a:spcBef>
            </a:pPr>
            <a:r>
              <a:rPr lang="en-IN" sz="2000" b="1" spc="-5" dirty="0">
                <a:latin typeface="Times New Roman" pitchFamily="18" charset="0"/>
                <a:cs typeface="Times New Roman" pitchFamily="18" charset="0"/>
              </a:rPr>
              <a:t>WINTER SEMESTER(2023-2024)  </a:t>
            </a:r>
          </a:p>
          <a:p>
            <a:pPr marL="12065" marR="5080" algn="ctr">
              <a:lnSpc>
                <a:spcPct val="101600"/>
              </a:lnSpc>
              <a:spcBef>
                <a:spcPts val="70"/>
              </a:spcBef>
            </a:pPr>
            <a:r>
              <a:rPr lang="en-IN" sz="2400" b="1" spc="-5" dirty="0">
                <a:latin typeface="Times New Roman" pitchFamily="18" charset="0"/>
                <a:cs typeface="Times New Roman" pitchFamily="18" charset="0"/>
              </a:rPr>
              <a:t>REVIEW-II</a:t>
            </a:r>
            <a:endParaRPr lang="en-IN" sz="2400" b="1" dirty="0">
              <a:latin typeface="Times New Roman" pitchFamily="18" charset="0"/>
              <a:cs typeface="Times New Roman" pitchFamily="18" charset="0"/>
            </a:endParaRPr>
          </a:p>
          <a:p>
            <a:pPr marL="758190"/>
            <a:r>
              <a:rPr lang="en-IN" sz="2000" b="1" dirty="0">
                <a:latin typeface="Times New Roman" pitchFamily="18" charset="0"/>
                <a:cs typeface="Times New Roman" pitchFamily="18" charset="0"/>
              </a:rPr>
              <a:t>                                                                                                                                      </a:t>
            </a:r>
          </a:p>
          <a:p>
            <a:pPr marL="758190"/>
            <a:endParaRPr lang="en-IN" sz="2000" b="1" dirty="0">
              <a:latin typeface="Times New Roman" pitchFamily="18" charset="0"/>
              <a:cs typeface="Times New Roman" pitchFamily="18" charset="0"/>
            </a:endParaRPr>
          </a:p>
          <a:p>
            <a:pPr marL="758190" algn="ctr"/>
            <a:r>
              <a:rPr lang="en-IN" sz="2000" b="1" dirty="0">
                <a:latin typeface="Times New Roman" pitchFamily="18" charset="0"/>
                <a:cs typeface="Times New Roman" pitchFamily="18" charset="0"/>
              </a:rPr>
              <a:t>                                                                                                                                                                                                                                          </a:t>
            </a:r>
            <a:r>
              <a:rPr lang="en-IN" sz="2800" b="1" dirty="0">
                <a:latin typeface="Times New Roman" pitchFamily="18" charset="0"/>
                <a:cs typeface="Times New Roman" pitchFamily="18" charset="0"/>
              </a:rPr>
              <a:t>“COURSE RECOMMENDATION SYSTEM</a:t>
            </a:r>
            <a:r>
              <a:rPr lang="en-IN" sz="2800" b="1" spc="-5"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9" name="Slide Number Placeholder 3"/>
          <p:cNvSpPr txBox="1">
            <a:spLocks/>
          </p:cNvSpPr>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0" cap="none" spc="0" normalizeH="0" baseline="0" noProof="0" dirty="0">
              <a:ln>
                <a:noFill/>
              </a:ln>
              <a:solidFill>
                <a:schemeClr val="tx1"/>
              </a:solidFill>
              <a:effectLst/>
              <a:uLnTx/>
              <a:uFillTx/>
              <a:latin typeface="Times New Roman" pitchFamily="18" charset="0"/>
              <a:ea typeface="Calibri"/>
              <a:cs typeface="Times New Roman" pitchFamily="18" charset="0"/>
              <a:sym typeface="Calibri"/>
            </a:endParaRP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itchFamily="18" charset="0"/>
                <a:cs typeface="Times New Roman" pitchFamily="18" charset="0"/>
              </a:rPr>
              <a:t>SUPERVISED BY</a:t>
            </a:r>
          </a:p>
        </p:txBody>
      </p:sp>
      <p:sp>
        <p:nvSpPr>
          <p:cNvPr id="3" name="Slide Number Placeholder 2">
            <a:extLst>
              <a:ext uri="{FF2B5EF4-FFF2-40B4-BE49-F238E27FC236}">
                <a16:creationId xmlns:a16="http://schemas.microsoft.com/office/drawing/2014/main" id="{3A074ED6-CF7A-5721-E8DB-79CE15E720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4" name="Footer Placeholder 3">
            <a:extLst>
              <a:ext uri="{FF2B5EF4-FFF2-40B4-BE49-F238E27FC236}">
                <a16:creationId xmlns:a16="http://schemas.microsoft.com/office/drawing/2014/main" id="{A914398D-2412-FDBC-ACEE-C574CFD444F7}"/>
              </a:ext>
            </a:extLst>
          </p:cNvPr>
          <p:cNvSpPr>
            <a:spLocks noGrp="1"/>
          </p:cNvSpPr>
          <p:nvPr>
            <p:ph type="ftr" sz="quarter" idx="11"/>
          </p:nvPr>
        </p:nvSpPr>
        <p:spPr/>
        <p:txBody>
          <a:bodyPr/>
          <a:lstStyle/>
          <a:p>
            <a:r>
              <a:rPr lang="en-IN" dirty="0"/>
              <a:t>DEPARTMENT OF COMPUTER SCIENCE &amp; ENGINEERING   / COURSE RECOMMENDADTION SYSTEM</a:t>
            </a:r>
          </a:p>
        </p:txBody>
      </p:sp>
      <p:sp>
        <p:nvSpPr>
          <p:cNvPr id="5" name="Date Placeholder 4">
            <a:extLst>
              <a:ext uri="{FF2B5EF4-FFF2-40B4-BE49-F238E27FC236}">
                <a16:creationId xmlns:a16="http://schemas.microsoft.com/office/drawing/2014/main" id="{0E3CE0F6-58C9-CD16-1564-53FAD958EF9E}"/>
              </a:ext>
            </a:extLst>
          </p:cNvPr>
          <p:cNvSpPr>
            <a:spLocks noGrp="1"/>
          </p:cNvSpPr>
          <p:nvPr>
            <p:ph type="dt" sz="half" idx="10"/>
          </p:nvPr>
        </p:nvSpPr>
        <p:spPr/>
        <p:txBody>
          <a:bodyPr/>
          <a:lstStyle/>
          <a:p>
            <a:fld id="{E4D1627A-24AB-481F-9D74-76C2593C9111}" type="datetime4">
              <a:rPr lang="en-US" smtClean="0"/>
              <a:pPr/>
              <a:t>April 17, 2024</a:t>
            </a:fld>
            <a:endParaRPr lang="en-US"/>
          </a:p>
        </p:txBody>
      </p:sp>
      <p:pic>
        <p:nvPicPr>
          <p:cNvPr id="13"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4"/>
          <a:srcRect/>
          <a:stretch>
            <a:fillRect/>
          </a:stretch>
        </p:blipFill>
        <p:spPr bwMode="auto">
          <a:xfrm>
            <a:off x="15740698" y="313184"/>
            <a:ext cx="1086191" cy="1125091"/>
          </a:xfrm>
          <a:prstGeom prst="rect">
            <a:avLst/>
          </a:prstGeom>
          <a:noFill/>
        </p:spPr>
      </p:pic>
      <p:sp>
        <p:nvSpPr>
          <p:cNvPr id="2" name="Rectangle 1">
            <a:extLst>
              <a:ext uri="{FF2B5EF4-FFF2-40B4-BE49-F238E27FC236}">
                <a16:creationId xmlns:a16="http://schemas.microsoft.com/office/drawing/2014/main" id="{582B1251-4F98-8A5B-9F40-1D4ACE550487}"/>
              </a:ext>
            </a:extLst>
          </p:cNvPr>
          <p:cNvSpPr/>
          <p:nvPr/>
        </p:nvSpPr>
        <p:spPr>
          <a:xfrm>
            <a:off x="311727" y="7704404"/>
            <a:ext cx="9144000" cy="1015663"/>
          </a:xfrm>
          <a:prstGeom prst="rect">
            <a:avLst/>
          </a:prstGeom>
        </p:spPr>
        <p:txBody>
          <a:bodyPr>
            <a:spAutoFit/>
          </a:bodyPr>
          <a:lstStyle/>
          <a:p>
            <a:r>
              <a:rPr lang="en-IN" sz="2000" dirty="0">
                <a:latin typeface="Times New Roman" pitchFamily="18" charset="0"/>
                <a:cs typeface="Times New Roman" pitchFamily="18" charset="0"/>
              </a:rPr>
              <a:t>1.P.Rajasekhar Reddy  	(VTU19381)(REG NO:21UECS0466)</a:t>
            </a:r>
          </a:p>
          <a:p>
            <a:r>
              <a:rPr lang="en-IN" sz="2000" dirty="0">
                <a:latin typeface="Times New Roman" pitchFamily="18" charset="0"/>
                <a:cs typeface="Times New Roman" pitchFamily="18" charset="0"/>
              </a:rPr>
              <a:t>2.P.Devendar Reddy  	       (VTU19934)(REG NO:21UECS0477)</a:t>
            </a:r>
          </a:p>
          <a:p>
            <a:r>
              <a:rPr lang="en-IN" sz="2000" dirty="0">
                <a:latin typeface="Times New Roman" pitchFamily="18" charset="0"/>
                <a:cs typeface="Times New Roman" pitchFamily="18" charset="0"/>
              </a:rPr>
              <a:t>3.S.Harshavardhan Reddy	(VTU20580)(REG NO:21UECS0553)</a:t>
            </a:r>
          </a:p>
        </p:txBody>
      </p:sp>
      <p:sp>
        <p:nvSpPr>
          <p:cNvPr id="6" name="TextBox 5">
            <a:extLst>
              <a:ext uri="{FF2B5EF4-FFF2-40B4-BE49-F238E27FC236}">
                <a16:creationId xmlns:a16="http://schemas.microsoft.com/office/drawing/2014/main" id="{952CA198-99FD-9CEE-D39B-01FF958127EB}"/>
              </a:ext>
            </a:extLst>
          </p:cNvPr>
          <p:cNvSpPr txBox="1"/>
          <p:nvPr/>
        </p:nvSpPr>
        <p:spPr>
          <a:xfrm>
            <a:off x="11884301" y="7199210"/>
            <a:ext cx="5884154" cy="400110"/>
          </a:xfrm>
          <a:prstGeom prst="rect">
            <a:avLst/>
          </a:prstGeom>
          <a:noFill/>
        </p:spPr>
        <p:txBody>
          <a:bodyPr wrap="square" rtlCol="0">
            <a:spAutoFit/>
          </a:bodyPr>
          <a:lstStyle/>
          <a:p>
            <a:r>
              <a:rPr lang="en-IN" sz="2000" dirty="0"/>
              <a:t>      Mr. Sankar Ganesh K, ME</a:t>
            </a:r>
          </a:p>
        </p:txBody>
      </p:sp>
      <p:pic>
        <p:nvPicPr>
          <p:cNvPr id="7" name="Picture 6">
            <a:extLst>
              <a:ext uri="{FF2B5EF4-FFF2-40B4-BE49-F238E27FC236}">
                <a16:creationId xmlns:a16="http://schemas.microsoft.com/office/drawing/2014/main" id="{DBC920C6-A84E-91D8-F8AD-312606F230C5}"/>
              </a:ext>
            </a:extLst>
          </p:cNvPr>
          <p:cNvPicPr>
            <a:picLocks noChangeAspect="1"/>
          </p:cNvPicPr>
          <p:nvPr/>
        </p:nvPicPr>
        <p:blipFill>
          <a:blip r:embed="rId5"/>
          <a:stretch>
            <a:fillRect/>
          </a:stretch>
        </p:blipFill>
        <p:spPr>
          <a:xfrm>
            <a:off x="16826998" y="275977"/>
            <a:ext cx="119083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Rectangle 4">
            <a:extLst>
              <a:ext uri="{FF2B5EF4-FFF2-40B4-BE49-F238E27FC236}">
                <a16:creationId xmlns:a16="http://schemas.microsoft.com/office/drawing/2014/main" id="{C291C70B-6843-BAF2-DAD3-3B444B3CDC2C}"/>
              </a:ext>
            </a:extLst>
          </p:cNvPr>
          <p:cNvSpPr/>
          <p:nvPr/>
        </p:nvSpPr>
        <p:spPr>
          <a:xfrm>
            <a:off x="801060" y="698561"/>
            <a:ext cx="16988176" cy="2862322"/>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MODULE 1</a:t>
            </a:r>
            <a:r>
              <a:rPr lang="en-US" sz="2800" b="1" dirty="0">
                <a:latin typeface="Times New Roman" panose="02020603050405020304" pitchFamily="18" charset="0"/>
                <a:cs typeface="Times New Roman" panose="02020603050405020304" pitchFamily="18" charset="0"/>
              </a:rPr>
              <a:t>: DATA COLLECTION AND MANIPULATION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r>
              <a:rPr lang="en-US" sz="2400" dirty="0">
                <a:latin typeface="Times New Roman" panose="02020603050405020304" pitchFamily="18" charset="0"/>
                <a:cs typeface="Times New Roman" panose="02020603050405020304" pitchFamily="18" charset="0"/>
              </a:rPr>
              <a:t>This is a standard dataset that contains the attributes of a course such as paid-course, price, difficulty of the course, subject and the published date. </a:t>
            </a:r>
            <a:endParaRPr lang="en-IN"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3D5A6C8-E09C-E251-5CAD-A057B1EBBB2E}"/>
              </a:ext>
            </a:extLst>
          </p:cNvPr>
          <p:cNvPicPr>
            <a:picLocks noChangeAspect="1"/>
          </p:cNvPicPr>
          <p:nvPr/>
        </p:nvPicPr>
        <p:blipFill>
          <a:blip r:embed="rId2"/>
          <a:stretch>
            <a:fillRect/>
          </a:stretch>
        </p:blipFill>
        <p:spPr>
          <a:xfrm>
            <a:off x="1915803" y="3645686"/>
            <a:ext cx="14456393" cy="54640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11" name="Picture 10">
            <a:extLst>
              <a:ext uri="{FF2B5EF4-FFF2-40B4-BE49-F238E27FC236}">
                <a16:creationId xmlns:a16="http://schemas.microsoft.com/office/drawing/2014/main" id="{3D700DD5-69AD-2818-0D3D-471DB3BAE024}"/>
              </a:ext>
            </a:extLst>
          </p:cNvPr>
          <p:cNvPicPr>
            <a:picLocks noChangeAspect="1"/>
          </p:cNvPicPr>
          <p:nvPr/>
        </p:nvPicPr>
        <p:blipFill>
          <a:blip r:embed="rId2"/>
          <a:stretch>
            <a:fillRect/>
          </a:stretch>
        </p:blipFill>
        <p:spPr>
          <a:xfrm>
            <a:off x="2902585" y="3416529"/>
            <a:ext cx="12391492" cy="5303783"/>
          </a:xfrm>
          <a:prstGeom prst="rect">
            <a:avLst/>
          </a:prstGeom>
        </p:spPr>
      </p:pic>
      <p:sp>
        <p:nvSpPr>
          <p:cNvPr id="13" name="Rectangle 12">
            <a:extLst>
              <a:ext uri="{FF2B5EF4-FFF2-40B4-BE49-F238E27FC236}">
                <a16:creationId xmlns:a16="http://schemas.microsoft.com/office/drawing/2014/main" id="{F66227DD-4DFC-DBD1-6BAA-5594212B2EE0}"/>
              </a:ext>
            </a:extLst>
          </p:cNvPr>
          <p:cNvSpPr/>
          <p:nvPr/>
        </p:nvSpPr>
        <p:spPr>
          <a:xfrm>
            <a:off x="721136" y="656998"/>
            <a:ext cx="16631681" cy="153888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Processing of data includes data visualization, removing unwanted rows, columns and the training of the model using the algorithm</a:t>
            </a:r>
            <a:r>
              <a:rPr lang="en-US" sz="20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7" name="TextBox 6">
            <a:extLst>
              <a:ext uri="{FF2B5EF4-FFF2-40B4-BE49-F238E27FC236}">
                <a16:creationId xmlns:a16="http://schemas.microsoft.com/office/drawing/2014/main" id="{BF74EED6-7528-9A43-5941-1CB3C6A10A26}"/>
              </a:ext>
            </a:extLst>
          </p:cNvPr>
          <p:cNvSpPr txBox="1"/>
          <p:nvPr/>
        </p:nvSpPr>
        <p:spPr>
          <a:xfrm>
            <a:off x="789709" y="457200"/>
            <a:ext cx="16895618" cy="523220"/>
          </a:xfrm>
          <a:prstGeom prst="rect">
            <a:avLst/>
          </a:prstGeom>
          <a:noFill/>
        </p:spPr>
        <p:txBody>
          <a:bodyPr wrap="square" rtlCol="0">
            <a:spAutoFit/>
          </a:bodyPr>
          <a:lstStyle/>
          <a:p>
            <a:r>
              <a:rPr lang="en-IN" sz="2800" b="1" dirty="0"/>
              <a:t>                                                            Module 2- VECTORIZATION (TF-IDF Vectorizer)</a:t>
            </a:r>
          </a:p>
        </p:txBody>
      </p:sp>
      <p:sp>
        <p:nvSpPr>
          <p:cNvPr id="8" name="Rectangle 7">
            <a:extLst>
              <a:ext uri="{FF2B5EF4-FFF2-40B4-BE49-F238E27FC236}">
                <a16:creationId xmlns:a16="http://schemas.microsoft.com/office/drawing/2014/main" id="{68313065-1DC8-821A-E773-ED8DC2788DD4}"/>
              </a:ext>
            </a:extLst>
          </p:cNvPr>
          <p:cNvSpPr/>
          <p:nvPr/>
        </p:nvSpPr>
        <p:spPr>
          <a:xfrm>
            <a:off x="789709" y="2051535"/>
            <a:ext cx="16895618" cy="6555641"/>
          </a:xfrm>
          <a:prstGeom prst="rect">
            <a:avLst/>
          </a:prstGeom>
        </p:spPr>
        <p:txBody>
          <a:bodyPr wrap="square">
            <a:spAutoFit/>
          </a:bodyPr>
          <a:lstStyle/>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Vectorization is the process of converting textual data into numerical vectors and is a process that is usually applied once the text is cleaned. It can help improve the execution speed and reduce the training time of your code. In this article, we will discuss some of the best techniques to perform vectorization.</a:t>
            </a:r>
          </a:p>
          <a:p>
            <a:pPr marL="285750" indent="-285750">
              <a:buFont typeface="Arial" panose="020B0604020202020204" pitchFamily="34" charset="0"/>
              <a:buChar char="•"/>
            </a:pPr>
            <a:r>
              <a:rPr lang="en-US" sz="3000" dirty="0">
                <a:effectLst/>
                <a:latin typeface="Times New Roman" panose="02020603050405020304" pitchFamily="18" charset="0"/>
                <a:cs typeface="Times New Roman" panose="02020603050405020304" pitchFamily="18" charset="0"/>
              </a:rPr>
              <a:t>The TF-IDF (Term Frequency-Inverse Document Frequency) vectorizer is a</a:t>
            </a:r>
            <a:br>
              <a:rPr lang="en-US" sz="3000" dirty="0">
                <a:latin typeface="Times New Roman" panose="02020603050405020304" pitchFamily="18" charset="0"/>
                <a:cs typeface="Times New Roman" panose="02020603050405020304" pitchFamily="18" charset="0"/>
              </a:rPr>
            </a:br>
            <a:r>
              <a:rPr lang="en-US" sz="3000" dirty="0">
                <a:effectLst/>
                <a:latin typeface="Times New Roman" panose="02020603050405020304" pitchFamily="18" charset="0"/>
                <a:cs typeface="Times New Roman" panose="02020603050405020304" pitchFamily="18" charset="0"/>
              </a:rPr>
              <a:t>common tool used in machine learning (ML) to convert textual data into a matrix</a:t>
            </a:r>
            <a:br>
              <a:rPr lang="en-US" sz="3000" dirty="0">
                <a:latin typeface="Times New Roman" panose="02020603050405020304" pitchFamily="18" charset="0"/>
                <a:cs typeface="Times New Roman" panose="02020603050405020304" pitchFamily="18" charset="0"/>
              </a:rPr>
            </a:br>
            <a:r>
              <a:rPr lang="en-US" sz="3000" dirty="0">
                <a:effectLst/>
                <a:latin typeface="Times New Roman" panose="02020603050405020304" pitchFamily="18" charset="0"/>
                <a:cs typeface="Times New Roman" panose="02020603050405020304" pitchFamily="18" charset="0"/>
              </a:rPr>
              <a:t>of TF-IDF features.</a:t>
            </a:r>
          </a:p>
          <a:p>
            <a:pPr marL="285750" indent="-285750">
              <a:buFont typeface="Arial" panose="020B0604020202020204" pitchFamily="34" charset="0"/>
              <a:buChar char="•"/>
            </a:pPr>
            <a:r>
              <a:rPr lang="en-US" sz="3000" dirty="0">
                <a:effectLst/>
                <a:latin typeface="Times New Roman" panose="02020603050405020304" pitchFamily="18" charset="0"/>
                <a:cs typeface="Times New Roman" panose="02020603050405020304" pitchFamily="18" charset="0"/>
              </a:rPr>
              <a:t>The break down of what TF-IDF does:</a:t>
            </a:r>
          </a:p>
          <a:p>
            <a:pPr marL="285750" indent="-285750">
              <a:buFont typeface="Arial" panose="020B0604020202020204" pitchFamily="34" charset="0"/>
              <a:buChar char="•"/>
            </a:pPr>
            <a:r>
              <a:rPr lang="en-US" sz="3000" dirty="0">
                <a:effectLst/>
                <a:latin typeface="Times New Roman" panose="02020603050405020304" pitchFamily="18" charset="0"/>
                <a:cs typeface="Times New Roman" panose="02020603050405020304" pitchFamily="18" charset="0"/>
              </a:rPr>
              <a:t>Term Frequency (TF) measures the frequency of a term (word) in a document. It’s calculated as the number of times a term appears in a document divided by the total number of terms in the document.</a:t>
            </a:r>
          </a:p>
          <a:p>
            <a:pPr marL="285750" indent="-285750">
              <a:buFont typeface="Arial" panose="020B0604020202020204" pitchFamily="34" charset="0"/>
              <a:buChar char="•"/>
            </a:pPr>
            <a:r>
              <a:rPr lang="en-US" sz="3000" dirty="0">
                <a:effectLst/>
                <a:latin typeface="Times New Roman" panose="02020603050405020304" pitchFamily="18" charset="0"/>
                <a:cs typeface="Times New Roman" panose="02020603050405020304" pitchFamily="18" charset="0"/>
              </a:rPr>
              <a:t> Inverse Document Frequency (IDF) measures how important a term is across a collection of documents. Terms that occur frequently across many documents are considered less important. IDF is calculated as the logarithm of the total number of documents divided by the number of documents containing the term.</a:t>
            </a:r>
          </a:p>
          <a:p>
            <a:pPr marL="285750" indent="-285750">
              <a:buFont typeface="Arial" panose="020B0604020202020204" pitchFamily="34" charset="0"/>
              <a:buChar char="•"/>
            </a:pPr>
            <a:r>
              <a:rPr lang="en-US" sz="3000" dirty="0">
                <a:effectLst/>
                <a:latin typeface="Times New Roman" panose="02020603050405020304" pitchFamily="18" charset="0"/>
                <a:cs typeface="Times New Roman" panose="02020603050405020304" pitchFamily="18" charset="0"/>
              </a:rPr>
              <a:t>Finally, a sparse matrix is created containing the frequency of words, where each row represents different sentences and each column represents unique words.</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7" name="Rectangle 6">
            <a:extLst>
              <a:ext uri="{FF2B5EF4-FFF2-40B4-BE49-F238E27FC236}">
                <a16:creationId xmlns:a16="http://schemas.microsoft.com/office/drawing/2014/main" id="{760D5D02-81BC-4DEF-E29A-914C57D27E24}"/>
              </a:ext>
            </a:extLst>
          </p:cNvPr>
          <p:cNvSpPr/>
          <p:nvPr/>
        </p:nvSpPr>
        <p:spPr>
          <a:xfrm>
            <a:off x="1178852" y="573871"/>
            <a:ext cx="14781583" cy="58477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Vectorization</a:t>
            </a:r>
            <a:endParaRPr lang="en-US"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6A80001-5478-F002-9FD6-D953B102B61F}"/>
              </a:ext>
            </a:extLst>
          </p:cNvPr>
          <p:cNvPicPr>
            <a:picLocks noChangeAspect="1"/>
          </p:cNvPicPr>
          <p:nvPr/>
        </p:nvPicPr>
        <p:blipFill>
          <a:blip r:embed="rId2"/>
          <a:stretch>
            <a:fillRect/>
          </a:stretch>
        </p:blipFill>
        <p:spPr>
          <a:xfrm>
            <a:off x="3471945" y="2992837"/>
            <a:ext cx="11344109" cy="18749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7BA582-3936-788F-A6DF-1095F835F6B6}"/>
              </a:ext>
            </a:extLst>
          </p:cNvPr>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a:extLst>
              <a:ext uri="{FF2B5EF4-FFF2-40B4-BE49-F238E27FC236}">
                <a16:creationId xmlns:a16="http://schemas.microsoft.com/office/drawing/2014/main" id="{B81684EB-DF7E-8204-ECC8-98F0306307C2}"/>
              </a:ext>
            </a:extLst>
          </p:cNvPr>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a:extLst>
              <a:ext uri="{FF2B5EF4-FFF2-40B4-BE49-F238E27FC236}">
                <a16:creationId xmlns:a16="http://schemas.microsoft.com/office/drawing/2014/main" id="{238490E8-863F-88FD-E5DC-A0BCC15358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7" name="TextBox 6">
            <a:extLst>
              <a:ext uri="{FF2B5EF4-FFF2-40B4-BE49-F238E27FC236}">
                <a16:creationId xmlns:a16="http://schemas.microsoft.com/office/drawing/2014/main" id="{92C9E237-F479-D3AA-DB22-0594FA005711}"/>
              </a:ext>
            </a:extLst>
          </p:cNvPr>
          <p:cNvSpPr txBox="1"/>
          <p:nvPr/>
        </p:nvSpPr>
        <p:spPr>
          <a:xfrm>
            <a:off x="789709" y="457200"/>
            <a:ext cx="16895618" cy="523220"/>
          </a:xfrm>
          <a:prstGeom prst="rect">
            <a:avLst/>
          </a:prstGeom>
          <a:noFill/>
        </p:spPr>
        <p:txBody>
          <a:bodyPr wrap="square" rtlCol="0">
            <a:spAutoFit/>
          </a:bodyPr>
          <a:lstStyle/>
          <a:p>
            <a:r>
              <a:rPr lang="en-IN" sz="2800" b="1" dirty="0"/>
              <a:t>                                                            Module 3- KNN Algorithm</a:t>
            </a:r>
          </a:p>
        </p:txBody>
      </p:sp>
      <p:sp>
        <p:nvSpPr>
          <p:cNvPr id="8" name="Rectangle 7">
            <a:extLst>
              <a:ext uri="{FF2B5EF4-FFF2-40B4-BE49-F238E27FC236}">
                <a16:creationId xmlns:a16="http://schemas.microsoft.com/office/drawing/2014/main" id="{CD87A50C-5869-00EC-501E-1B3CE8CDC504}"/>
              </a:ext>
            </a:extLst>
          </p:cNvPr>
          <p:cNvSpPr/>
          <p:nvPr/>
        </p:nvSpPr>
        <p:spPr>
          <a:xfrm>
            <a:off x="789709" y="2051535"/>
            <a:ext cx="16895618" cy="5170646"/>
          </a:xfrm>
          <a:prstGeom prst="rect">
            <a:avLst/>
          </a:prstGeom>
        </p:spPr>
        <p:txBody>
          <a:bodyPr wrap="square">
            <a:spAutoFit/>
          </a:bodyPr>
          <a:lstStyle/>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K-Nearest Neighbor (KNN) algorithm is a popular machine learning technique used for classification and regression tasks. It relies on the idea that similar data points tend to have similar labels or values.</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During the training phase, the KNN algorithm stores the entire training dataset as a reference. When making predictions, it calculates the distance between the input data point and all the training examples, using a chosen distance metric such as Euclidean distance.</a:t>
            </a:r>
          </a:p>
          <a:p>
            <a:pPr marL="285750" indent="-285750">
              <a:buFont typeface="Arial" panose="020B0604020202020204" pitchFamily="34" charset="0"/>
              <a:buChar char="•"/>
            </a:pPr>
            <a:r>
              <a:rPr lang="en-US" sz="3000" b="1" dirty="0">
                <a:latin typeface="Times New Roman" panose="02020603050405020304" pitchFamily="18" charset="0"/>
                <a:cs typeface="Times New Roman" panose="02020603050405020304" pitchFamily="18" charset="0"/>
              </a:rPr>
              <a:t>KNN</a:t>
            </a:r>
            <a:r>
              <a:rPr lang="en-US" sz="3000" dirty="0">
                <a:latin typeface="Times New Roman" panose="02020603050405020304" pitchFamily="18" charset="0"/>
                <a:cs typeface="Times New Roman" panose="02020603050405020304" pitchFamily="18" charset="0"/>
              </a:rPr>
              <a:t> is a reasonably simple classification technique that identifies the class in which a sample belongs by measuring its similarity with other nearby points. Though it is elementary to understand, it is a powerful technique for identifying the class of an unknown sample point.</a:t>
            </a:r>
          </a:p>
          <a:p>
            <a:pPr marL="285750" indent="-28575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42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D3DCC-DBAB-DD7B-1DC7-6AFCB0C100B2}"/>
              </a:ext>
            </a:extLst>
          </p:cNvPr>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a:extLst>
              <a:ext uri="{FF2B5EF4-FFF2-40B4-BE49-F238E27FC236}">
                <a16:creationId xmlns:a16="http://schemas.microsoft.com/office/drawing/2014/main" id="{40CB2D4E-353B-BEE2-D52F-43A9B118EEA9}"/>
              </a:ext>
            </a:extLst>
          </p:cNvPr>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a:extLst>
              <a:ext uri="{FF2B5EF4-FFF2-40B4-BE49-F238E27FC236}">
                <a16:creationId xmlns:a16="http://schemas.microsoft.com/office/drawing/2014/main" id="{B119B47D-C366-0D0E-248F-987E2F7B69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6" name="Rectangle 5">
            <a:extLst>
              <a:ext uri="{FF2B5EF4-FFF2-40B4-BE49-F238E27FC236}">
                <a16:creationId xmlns:a16="http://schemas.microsoft.com/office/drawing/2014/main" id="{9D8BB61E-893D-759D-4BBE-7DCB04C12A2A}"/>
              </a:ext>
            </a:extLst>
          </p:cNvPr>
          <p:cNvSpPr/>
          <p:nvPr/>
        </p:nvSpPr>
        <p:spPr>
          <a:xfrm>
            <a:off x="1178852" y="573871"/>
            <a:ext cx="14781583" cy="58477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Using KNN Algorithm	</a:t>
            </a:r>
            <a:endParaRPr lang="en-US" sz="28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3264924-B6C8-02E8-E3DE-144A5B6514F0}"/>
              </a:ext>
            </a:extLst>
          </p:cNvPr>
          <p:cNvPicPr>
            <a:picLocks noChangeAspect="1"/>
          </p:cNvPicPr>
          <p:nvPr/>
        </p:nvPicPr>
        <p:blipFill>
          <a:blip r:embed="rId2"/>
          <a:stretch>
            <a:fillRect/>
          </a:stretch>
        </p:blipFill>
        <p:spPr>
          <a:xfrm>
            <a:off x="4301894" y="3711135"/>
            <a:ext cx="9211266" cy="1223935"/>
          </a:xfrm>
          <a:prstGeom prst="rect">
            <a:avLst/>
          </a:prstGeom>
        </p:spPr>
      </p:pic>
    </p:spTree>
    <p:extLst>
      <p:ext uri="{BB962C8B-B14F-4D97-AF65-F5344CB8AC3E}">
        <p14:creationId xmlns:p14="http://schemas.microsoft.com/office/powerpoint/2010/main" val="129893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D8E031-3B57-2544-7E8F-AB2934FEA40D}"/>
              </a:ext>
            </a:extLst>
          </p:cNvPr>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a:extLst>
              <a:ext uri="{FF2B5EF4-FFF2-40B4-BE49-F238E27FC236}">
                <a16:creationId xmlns:a16="http://schemas.microsoft.com/office/drawing/2014/main" id="{D21EA1F5-1575-D110-889F-A346E6507B71}"/>
              </a:ext>
            </a:extLst>
          </p:cNvPr>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a:extLst>
              <a:ext uri="{FF2B5EF4-FFF2-40B4-BE49-F238E27FC236}">
                <a16:creationId xmlns:a16="http://schemas.microsoft.com/office/drawing/2014/main" id="{F596A45F-C064-EAD1-65A6-509E87C21C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5" name="Rectangle 4">
            <a:extLst>
              <a:ext uri="{FF2B5EF4-FFF2-40B4-BE49-F238E27FC236}">
                <a16:creationId xmlns:a16="http://schemas.microsoft.com/office/drawing/2014/main" id="{9BD5BE52-8B69-AB74-4C42-1E3DE6050235}"/>
              </a:ext>
            </a:extLst>
          </p:cNvPr>
          <p:cNvSpPr/>
          <p:nvPr/>
        </p:nvSpPr>
        <p:spPr>
          <a:xfrm>
            <a:off x="3429532" y="947943"/>
            <a:ext cx="10037086" cy="584775"/>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5 : The output</a:t>
            </a:r>
          </a:p>
        </p:txBody>
      </p:sp>
      <p:sp>
        <p:nvSpPr>
          <p:cNvPr id="6" name="TextBox 5">
            <a:extLst>
              <a:ext uri="{FF2B5EF4-FFF2-40B4-BE49-F238E27FC236}">
                <a16:creationId xmlns:a16="http://schemas.microsoft.com/office/drawing/2014/main" id="{309A5846-3EE4-1D86-EEA6-D5CF2C1FA9AD}"/>
              </a:ext>
            </a:extLst>
          </p:cNvPr>
          <p:cNvSpPr txBox="1"/>
          <p:nvPr/>
        </p:nvSpPr>
        <p:spPr>
          <a:xfrm>
            <a:off x="3672348" y="2109019"/>
            <a:ext cx="257474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Similarity Matrix </a:t>
            </a: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B54ED49-452F-26B8-5526-1110FAD1700C}"/>
              </a:ext>
            </a:extLst>
          </p:cNvPr>
          <p:cNvPicPr>
            <a:picLocks noChangeAspect="1"/>
          </p:cNvPicPr>
          <p:nvPr/>
        </p:nvPicPr>
        <p:blipFill>
          <a:blip r:embed="rId2"/>
          <a:stretch>
            <a:fillRect/>
          </a:stretch>
        </p:blipFill>
        <p:spPr>
          <a:xfrm>
            <a:off x="5418984" y="3315505"/>
            <a:ext cx="7048115" cy="3655990"/>
          </a:xfrm>
          <a:prstGeom prst="rect">
            <a:avLst/>
          </a:prstGeom>
        </p:spPr>
      </p:pic>
    </p:spTree>
    <p:extLst>
      <p:ext uri="{BB962C8B-B14F-4D97-AF65-F5344CB8AC3E}">
        <p14:creationId xmlns:p14="http://schemas.microsoft.com/office/powerpoint/2010/main" val="391703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8" name="Rectangle 7">
            <a:extLst>
              <a:ext uri="{FF2B5EF4-FFF2-40B4-BE49-F238E27FC236}">
                <a16:creationId xmlns:a16="http://schemas.microsoft.com/office/drawing/2014/main" id="{B95DAC4C-3417-F703-7F0C-4BF53C0C1644}"/>
              </a:ext>
            </a:extLst>
          </p:cNvPr>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9" name="TextBox 8">
            <a:extLst>
              <a:ext uri="{FF2B5EF4-FFF2-40B4-BE49-F238E27FC236}">
                <a16:creationId xmlns:a16="http://schemas.microsoft.com/office/drawing/2014/main" id="{BBB2EB4A-EFB4-B5B4-6CD9-A69E6395A886}"/>
              </a:ext>
            </a:extLst>
          </p:cNvPr>
          <p:cNvSpPr txBox="1"/>
          <p:nvPr/>
        </p:nvSpPr>
        <p:spPr>
          <a:xfrm>
            <a:off x="685800" y="2044407"/>
            <a:ext cx="169164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architecture diagram for the course recommendation system project comprises several key components.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document collection module gathers information on available courses, while the recommender utilizes this data to generate personalized recommendations based on user preferences.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webpage component serves as the user interface, presenting recommended courses and enabling user interactions.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profiles store individual preferences and feedback, facilitating a dynamic and personalized learning experience within the</a:t>
            </a:r>
          </a:p>
          <a:p>
            <a:r>
              <a:rPr lang="en-US" sz="2400" dirty="0">
                <a:latin typeface="Times New Roman" panose="02020603050405020304" pitchFamily="18" charset="0"/>
                <a:cs typeface="Times New Roman" panose="02020603050405020304" pitchFamily="18" charset="0"/>
              </a:rPr>
              <a:t>     course recommendation system</a:t>
            </a:r>
            <a:r>
              <a:rPr lang="en-US" dirty="0"/>
              <a:t>.</a:t>
            </a:r>
            <a:endParaRPr lang="en-IN" dirty="0"/>
          </a:p>
        </p:txBody>
      </p:sp>
      <p:pic>
        <p:nvPicPr>
          <p:cNvPr id="10" name="Picture 2" descr="s">
            <a:extLst>
              <a:ext uri="{FF2B5EF4-FFF2-40B4-BE49-F238E27FC236}">
                <a16:creationId xmlns:a16="http://schemas.microsoft.com/office/drawing/2014/main" id="{BE2B9E3D-318E-A87D-954A-F335B7B784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959"/>
          <a:stretch/>
        </p:blipFill>
        <p:spPr bwMode="auto">
          <a:xfrm>
            <a:off x="3674252" y="4719483"/>
            <a:ext cx="10170568" cy="42917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9" name="Rectangle 8">
            <a:extLst>
              <a:ext uri="{FF2B5EF4-FFF2-40B4-BE49-F238E27FC236}">
                <a16:creationId xmlns:a16="http://schemas.microsoft.com/office/drawing/2014/main" id="{163F1E11-F3DA-1C62-7822-59F2E58F0252}"/>
              </a:ext>
            </a:extLst>
          </p:cNvPr>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10" name="Picture 9">
            <a:extLst>
              <a:ext uri="{FF2B5EF4-FFF2-40B4-BE49-F238E27FC236}">
                <a16:creationId xmlns:a16="http://schemas.microsoft.com/office/drawing/2014/main" id="{B2EDDE17-769C-CAAB-9312-CDBC153E368F}"/>
              </a:ext>
            </a:extLst>
          </p:cNvPr>
          <p:cNvPicPr>
            <a:picLocks noChangeAspect="1"/>
          </p:cNvPicPr>
          <p:nvPr/>
        </p:nvPicPr>
        <p:blipFill>
          <a:blip r:embed="rId2"/>
          <a:stretch>
            <a:fillRect/>
          </a:stretch>
        </p:blipFill>
        <p:spPr>
          <a:xfrm>
            <a:off x="1444996" y="3220282"/>
            <a:ext cx="15441075" cy="44616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5" name="Rectangle 4"/>
          <p:cNvSpPr/>
          <p:nvPr/>
        </p:nvSpPr>
        <p:spPr>
          <a:xfrm>
            <a:off x="727362" y="359630"/>
            <a:ext cx="16521545" cy="8679299"/>
          </a:xfrm>
          <a:prstGeom prst="rect">
            <a:avLst/>
          </a:prstGeom>
        </p:spPr>
        <p:txBody>
          <a:bodyPr wrap="square">
            <a:spAutoFit/>
          </a:bodyPr>
          <a:lstStyle/>
          <a:p>
            <a:pPr>
              <a:lnSpc>
                <a:spcPct val="150000"/>
              </a:lnSpc>
            </a:pPr>
            <a:r>
              <a:rPr lang="en-IN" sz="3600" b="1" dirty="0">
                <a:latin typeface="Times New Roman" pitchFamily="18" charset="0"/>
                <a:cs typeface="Times New Roman" pitchFamily="18" charset="0"/>
              </a:rPr>
              <a:t>OVERVIEW </a:t>
            </a:r>
          </a:p>
          <a:p>
            <a:pPr lvl="1">
              <a:lnSpc>
                <a:spcPct val="150000"/>
              </a:lnSpc>
              <a:buFont typeface="Wingdings" pitchFamily="2" charset="2"/>
              <a:buChar char="q"/>
            </a:pPr>
            <a:r>
              <a:rPr lang="en-IN" sz="2400" dirty="0">
                <a:latin typeface="Times New Roman" pitchFamily="18" charset="0"/>
                <a:cs typeface="Times New Roman" pitchFamily="18" charset="0"/>
              </a:rPr>
              <a:t>ABSTRACT</a:t>
            </a:r>
          </a:p>
          <a:p>
            <a:pPr lvl="1">
              <a:lnSpc>
                <a:spcPct val="150000"/>
              </a:lnSpc>
              <a:buFont typeface="Wingdings" pitchFamily="2" charset="2"/>
              <a:buChar char="q"/>
            </a:pPr>
            <a:r>
              <a:rPr lang="en-IN" sz="2400" dirty="0">
                <a:latin typeface="Times New Roman" pitchFamily="18" charset="0"/>
                <a:cs typeface="Times New Roman" pitchFamily="18" charset="0"/>
              </a:rPr>
              <a:t>OBJECTIVE</a:t>
            </a:r>
          </a:p>
          <a:p>
            <a:pPr lvl="1">
              <a:lnSpc>
                <a:spcPct val="150000"/>
              </a:lnSpc>
              <a:buFont typeface="Wingdings" pitchFamily="2" charset="2"/>
              <a:buChar char="q"/>
            </a:pPr>
            <a:r>
              <a:rPr lang="en-IN" sz="2400" dirty="0">
                <a:latin typeface="Times New Roman" pitchFamily="18" charset="0"/>
                <a:cs typeface="Times New Roman" pitchFamily="18" charset="0"/>
              </a:rPr>
              <a:t>INTRODUCTION</a:t>
            </a:r>
          </a:p>
          <a:p>
            <a:pPr lvl="1">
              <a:lnSpc>
                <a:spcPct val="150000"/>
              </a:lnSpc>
              <a:buFont typeface="Wingdings" pitchFamily="2" charset="2"/>
              <a:buChar char="q"/>
            </a:pPr>
            <a:r>
              <a:rPr lang="en-IN" sz="2400" dirty="0">
                <a:latin typeface="Times New Roman" pitchFamily="18" charset="0"/>
                <a:cs typeface="Times New Roman" pitchFamily="18" charset="0"/>
              </a:rPr>
              <a:t>LITERATURE REVIEW (SOFT COPY OF PAPERS TO BE LINKED AS HYPERLINK)</a:t>
            </a:r>
          </a:p>
          <a:p>
            <a:pPr lvl="1">
              <a:lnSpc>
                <a:spcPct val="150000"/>
              </a:lnSpc>
              <a:buFont typeface="Wingdings" pitchFamily="2" charset="2"/>
              <a:buChar char="q"/>
            </a:pPr>
            <a:r>
              <a:rPr lang="en-IN" sz="2400" dirty="0">
                <a:latin typeface="Times New Roman" pitchFamily="18" charset="0"/>
                <a:cs typeface="Times New Roman" pitchFamily="18" charset="0"/>
              </a:rPr>
              <a:t>DESIGN AND METHODOLOGIES</a:t>
            </a:r>
          </a:p>
          <a:p>
            <a:pPr lvl="1">
              <a:lnSpc>
                <a:spcPct val="150000"/>
              </a:lnSpc>
              <a:buFont typeface="Wingdings" pitchFamily="2" charset="2"/>
              <a:buChar char="q"/>
            </a:pPr>
            <a:r>
              <a:rPr lang="en-IN" sz="2400" dirty="0">
                <a:latin typeface="Times New Roman" pitchFamily="18" charset="0"/>
                <a:cs typeface="Times New Roman" pitchFamily="18" charset="0"/>
              </a:rPr>
              <a:t>IMPLEMENTATION</a:t>
            </a:r>
          </a:p>
          <a:p>
            <a:pPr lvl="1">
              <a:lnSpc>
                <a:spcPct val="150000"/>
              </a:lnSpc>
              <a:buFont typeface="Wingdings" pitchFamily="2" charset="2"/>
              <a:buChar char="q"/>
            </a:pPr>
            <a:r>
              <a:rPr lang="en-IN" sz="2400" dirty="0">
                <a:latin typeface="Times New Roman" pitchFamily="18" charset="0"/>
                <a:cs typeface="Times New Roman" pitchFamily="18" charset="0"/>
              </a:rPr>
              <a:t>TESTING</a:t>
            </a:r>
          </a:p>
          <a:p>
            <a:pPr lvl="1">
              <a:lnSpc>
                <a:spcPct val="150000"/>
              </a:lnSpc>
              <a:buFont typeface="Wingdings" pitchFamily="2" charset="2"/>
              <a:buChar char="q"/>
            </a:pPr>
            <a:r>
              <a:rPr lang="en-IN" sz="2400" dirty="0">
                <a:latin typeface="Times New Roman" pitchFamily="18" charset="0"/>
                <a:cs typeface="Times New Roman" pitchFamily="18" charset="0"/>
              </a:rPr>
              <a:t>INPUT AND OUTPUT</a:t>
            </a:r>
          </a:p>
          <a:p>
            <a:pPr lvl="1">
              <a:lnSpc>
                <a:spcPct val="150000"/>
              </a:lnSpc>
              <a:buFont typeface="Wingdings" pitchFamily="2" charset="2"/>
              <a:buChar char="q"/>
            </a:pPr>
            <a:r>
              <a:rPr lang="en-IN" sz="2400" dirty="0">
                <a:latin typeface="Times New Roman" pitchFamily="18" charset="0"/>
                <a:cs typeface="Times New Roman" pitchFamily="18" charset="0"/>
              </a:rPr>
              <a:t>INCLUDE DEMO VIDEO-1 (Till REVEW-1)</a:t>
            </a:r>
          </a:p>
          <a:p>
            <a:pPr lvl="1">
              <a:lnSpc>
                <a:spcPct val="150000"/>
              </a:lnSpc>
              <a:buFont typeface="Wingdings" pitchFamily="2" charset="2"/>
              <a:buChar char="q"/>
            </a:pPr>
            <a:r>
              <a:rPr lang="en-IN" sz="2400" dirty="0">
                <a:latin typeface="Times New Roman" pitchFamily="18" charset="0"/>
                <a:cs typeface="Times New Roman" pitchFamily="18" charset="0"/>
              </a:rPr>
              <a:t>INCLUDE DEMO VIDEO-2(Complete Implementation of Project)</a:t>
            </a:r>
          </a:p>
          <a:p>
            <a:pPr lvl="1">
              <a:lnSpc>
                <a:spcPct val="150000"/>
              </a:lnSpc>
              <a:buFont typeface="Wingdings" pitchFamily="2" charset="2"/>
              <a:buChar char="q"/>
            </a:pPr>
            <a:r>
              <a:rPr lang="en-IN" sz="2400" dirty="0">
                <a:latin typeface="Times New Roman" pitchFamily="18" charset="0"/>
                <a:cs typeface="Times New Roman" pitchFamily="18" charset="0"/>
              </a:rPr>
              <a:t>CONCLUSION</a:t>
            </a:r>
          </a:p>
          <a:p>
            <a:pPr lvl="1">
              <a:lnSpc>
                <a:spcPct val="150000"/>
              </a:lnSpc>
              <a:buFont typeface="Wingdings" pitchFamily="2" charset="2"/>
              <a:buChar char="q"/>
            </a:pPr>
            <a:r>
              <a:rPr lang="en-IN" sz="2400" dirty="0">
                <a:latin typeface="Times New Roman" pitchFamily="18" charset="0"/>
                <a:cs typeface="Times New Roman" pitchFamily="18" charset="0"/>
              </a:rPr>
              <a:t>WEB REFERENCES LINK (TILL REVIEW DATE ALL LINKS TO BE INCLUDED DAY WISE)</a:t>
            </a:r>
          </a:p>
          <a:p>
            <a:pPr lvl="1">
              <a:lnSpc>
                <a:spcPct val="150000"/>
              </a:lnSpc>
              <a:buFont typeface="Wingdings" pitchFamily="2" charset="2"/>
              <a:buChar char="q"/>
            </a:pPr>
            <a:r>
              <a:rPr lang="en-IN" sz="2400" dirty="0">
                <a:latin typeface="Times New Roman" pitchFamily="18" charset="0"/>
                <a:cs typeface="Times New Roman" pitchFamily="18" charset="0"/>
              </a:rPr>
              <a:t>PLAGIARISM REPORT OF PPT</a:t>
            </a:r>
          </a:p>
          <a:p>
            <a:pPr lvl="1">
              <a:lnSpc>
                <a:spcPct val="150000"/>
              </a:lnSpc>
              <a:buFont typeface="Wingdings" pitchFamily="2" charset="2"/>
              <a:buChar char="q"/>
            </a:pPr>
            <a:r>
              <a:rPr lang="en-IN" sz="2400" dirty="0">
                <a:latin typeface="Times New Roman" pitchFamily="18" charset="0"/>
                <a:cs typeface="Times New Roman"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8" name="Rectangle 7">
            <a:extLst>
              <a:ext uri="{FF2B5EF4-FFF2-40B4-BE49-F238E27FC236}">
                <a16:creationId xmlns:a16="http://schemas.microsoft.com/office/drawing/2014/main" id="{95166348-3262-ACCF-DAF9-7891D8E4A7B2}"/>
              </a:ext>
            </a:extLst>
          </p:cNvPr>
          <p:cNvSpPr/>
          <p:nvPr/>
        </p:nvSpPr>
        <p:spPr>
          <a:xfrm>
            <a:off x="4572000" y="418069"/>
            <a:ext cx="9144000" cy="646331"/>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Use Case Diagram</a:t>
            </a:r>
          </a:p>
        </p:txBody>
      </p:sp>
      <p:pic>
        <p:nvPicPr>
          <p:cNvPr id="9" name="Picture 8">
            <a:extLst>
              <a:ext uri="{FF2B5EF4-FFF2-40B4-BE49-F238E27FC236}">
                <a16:creationId xmlns:a16="http://schemas.microsoft.com/office/drawing/2014/main" id="{3E1C60A7-2E9B-1B8F-A350-9547CAC9678B}"/>
              </a:ext>
            </a:extLst>
          </p:cNvPr>
          <p:cNvPicPr>
            <a:picLocks noChangeAspect="1"/>
          </p:cNvPicPr>
          <p:nvPr/>
        </p:nvPicPr>
        <p:blipFill>
          <a:blip r:embed="rId2"/>
          <a:stretch>
            <a:fillRect/>
          </a:stretch>
        </p:blipFill>
        <p:spPr>
          <a:xfrm>
            <a:off x="4036905" y="1720907"/>
            <a:ext cx="10988349" cy="73020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8" name="Rectangle 7">
            <a:extLst>
              <a:ext uri="{FF2B5EF4-FFF2-40B4-BE49-F238E27FC236}">
                <a16:creationId xmlns:a16="http://schemas.microsoft.com/office/drawing/2014/main" id="{FBC96DD0-D90C-B8F9-C868-61A17C3A26FE}"/>
              </a:ext>
            </a:extLst>
          </p:cNvPr>
          <p:cNvSpPr/>
          <p:nvPr/>
        </p:nvSpPr>
        <p:spPr>
          <a:xfrm>
            <a:off x="4455643" y="274156"/>
            <a:ext cx="9144000" cy="646331"/>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Class Diagram</a:t>
            </a:r>
          </a:p>
        </p:txBody>
      </p:sp>
      <p:pic>
        <p:nvPicPr>
          <p:cNvPr id="9" name="Picture 8">
            <a:extLst>
              <a:ext uri="{FF2B5EF4-FFF2-40B4-BE49-F238E27FC236}">
                <a16:creationId xmlns:a16="http://schemas.microsoft.com/office/drawing/2014/main" id="{4838D5CF-C339-43A5-C792-2897538C82FD}"/>
              </a:ext>
            </a:extLst>
          </p:cNvPr>
          <p:cNvPicPr>
            <a:picLocks noChangeAspect="1"/>
          </p:cNvPicPr>
          <p:nvPr/>
        </p:nvPicPr>
        <p:blipFill>
          <a:blip r:embed="rId2"/>
          <a:stretch>
            <a:fillRect/>
          </a:stretch>
        </p:blipFill>
        <p:spPr>
          <a:xfrm>
            <a:off x="4455643" y="2261143"/>
            <a:ext cx="9376713" cy="576471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12" name="Rectangle 11">
            <a:extLst>
              <a:ext uri="{FF2B5EF4-FFF2-40B4-BE49-F238E27FC236}">
                <a16:creationId xmlns:a16="http://schemas.microsoft.com/office/drawing/2014/main" id="{CCA1E577-1EA7-1A23-8D71-7F4D25BDC100}"/>
              </a:ext>
            </a:extLst>
          </p:cNvPr>
          <p:cNvSpPr/>
          <p:nvPr/>
        </p:nvSpPr>
        <p:spPr>
          <a:xfrm>
            <a:off x="5049982" y="532445"/>
            <a:ext cx="9144000" cy="646331"/>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Activity Diagram</a:t>
            </a:r>
          </a:p>
        </p:txBody>
      </p:sp>
      <p:pic>
        <p:nvPicPr>
          <p:cNvPr id="13" name="Picture 12">
            <a:extLst>
              <a:ext uri="{FF2B5EF4-FFF2-40B4-BE49-F238E27FC236}">
                <a16:creationId xmlns:a16="http://schemas.microsoft.com/office/drawing/2014/main" id="{79603411-12C1-CC13-A3A8-CB64EFB0D8CF}"/>
              </a:ext>
            </a:extLst>
          </p:cNvPr>
          <p:cNvPicPr>
            <a:picLocks noChangeAspect="1"/>
          </p:cNvPicPr>
          <p:nvPr/>
        </p:nvPicPr>
        <p:blipFill>
          <a:blip r:embed="rId2"/>
          <a:stretch>
            <a:fillRect/>
          </a:stretch>
        </p:blipFill>
        <p:spPr>
          <a:xfrm>
            <a:off x="7404423" y="1651818"/>
            <a:ext cx="4084571" cy="744793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
        <p:nvSpPr>
          <p:cNvPr id="11" name="Rectangle 10">
            <a:extLst>
              <a:ext uri="{FF2B5EF4-FFF2-40B4-BE49-F238E27FC236}">
                <a16:creationId xmlns:a16="http://schemas.microsoft.com/office/drawing/2014/main" id="{EF9F5F9F-2A35-74C7-DE88-A7E8A5997FED}"/>
              </a:ext>
            </a:extLst>
          </p:cNvPr>
          <p:cNvSpPr/>
          <p:nvPr/>
        </p:nvSpPr>
        <p:spPr>
          <a:xfrm>
            <a:off x="4405745" y="525472"/>
            <a:ext cx="9144000" cy="646331"/>
          </a:xfrm>
          <a:prstGeom prst="rect">
            <a:avLst/>
          </a:prstGeom>
        </p:spPr>
        <p:txBody>
          <a:bodyPr>
            <a:spAutoFit/>
          </a:bodyPr>
          <a:lstStyle/>
          <a:p>
            <a:pPr algn="ctr"/>
            <a:r>
              <a:rPr lang="en-US" sz="3600" b="1" dirty="0">
                <a:latin typeface="Times New Roman" panose="02020603050405020304" pitchFamily="18" charset="0"/>
                <a:cs typeface="Times New Roman" panose="02020603050405020304" pitchFamily="18" charset="0"/>
              </a:rPr>
              <a:t>Sequence Diagram</a:t>
            </a:r>
          </a:p>
        </p:txBody>
      </p:sp>
      <p:pic>
        <p:nvPicPr>
          <p:cNvPr id="12" name="Picture 11">
            <a:extLst>
              <a:ext uri="{FF2B5EF4-FFF2-40B4-BE49-F238E27FC236}">
                <a16:creationId xmlns:a16="http://schemas.microsoft.com/office/drawing/2014/main" id="{1FECD5D5-DC45-BF2C-F680-09BF5C20A5CB}"/>
              </a:ext>
            </a:extLst>
          </p:cNvPr>
          <p:cNvPicPr>
            <a:picLocks noChangeAspect="1"/>
          </p:cNvPicPr>
          <p:nvPr/>
        </p:nvPicPr>
        <p:blipFill>
          <a:blip r:embed="rId2"/>
          <a:stretch>
            <a:fillRect/>
          </a:stretch>
        </p:blipFill>
        <p:spPr>
          <a:xfrm>
            <a:off x="2531660" y="2578390"/>
            <a:ext cx="13224679" cy="57467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
        <p:nvSpPr>
          <p:cNvPr id="8" name="Rectangle 7">
            <a:extLst>
              <a:ext uri="{FF2B5EF4-FFF2-40B4-BE49-F238E27FC236}">
                <a16:creationId xmlns:a16="http://schemas.microsoft.com/office/drawing/2014/main" id="{64522F4E-6C64-90F6-0566-4E78FCB5DE76}"/>
              </a:ext>
            </a:extLst>
          </p:cNvPr>
          <p:cNvSpPr/>
          <p:nvPr/>
        </p:nvSpPr>
        <p:spPr>
          <a:xfrm>
            <a:off x="5029200" y="449180"/>
            <a:ext cx="7256206"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E-R Diagram</a:t>
            </a:r>
          </a:p>
        </p:txBody>
      </p:sp>
      <p:pic>
        <p:nvPicPr>
          <p:cNvPr id="9" name="Picture 8">
            <a:extLst>
              <a:ext uri="{FF2B5EF4-FFF2-40B4-BE49-F238E27FC236}">
                <a16:creationId xmlns:a16="http://schemas.microsoft.com/office/drawing/2014/main" id="{67BFD84E-09D1-72CA-3DE7-C6308115ADB3}"/>
              </a:ext>
            </a:extLst>
          </p:cNvPr>
          <p:cNvPicPr>
            <a:picLocks noChangeAspect="1"/>
          </p:cNvPicPr>
          <p:nvPr/>
        </p:nvPicPr>
        <p:blipFill rotWithShape="1">
          <a:blip r:embed="rId2"/>
          <a:srcRect l="5860" r="7594" b="1082"/>
          <a:stretch/>
        </p:blipFill>
        <p:spPr>
          <a:xfrm>
            <a:off x="3134501" y="1575359"/>
            <a:ext cx="12018997" cy="713628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
        <p:nvSpPr>
          <p:cNvPr id="8" name="Rectangle 7">
            <a:extLst>
              <a:ext uri="{FF2B5EF4-FFF2-40B4-BE49-F238E27FC236}">
                <a16:creationId xmlns:a16="http://schemas.microsoft.com/office/drawing/2014/main" id="{792268CB-3E6A-0B23-501E-A772971E2131}"/>
              </a:ext>
            </a:extLst>
          </p:cNvPr>
          <p:cNvSpPr/>
          <p:nvPr/>
        </p:nvSpPr>
        <p:spPr>
          <a:xfrm>
            <a:off x="6470480" y="485492"/>
            <a:ext cx="5040202"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Collaboration Diagram</a:t>
            </a:r>
          </a:p>
        </p:txBody>
      </p:sp>
      <p:pic>
        <p:nvPicPr>
          <p:cNvPr id="9" name="Picture 8">
            <a:extLst>
              <a:ext uri="{FF2B5EF4-FFF2-40B4-BE49-F238E27FC236}">
                <a16:creationId xmlns:a16="http://schemas.microsoft.com/office/drawing/2014/main" id="{B487AA46-E967-D3E1-710C-5E5A72ABEC64}"/>
              </a:ext>
            </a:extLst>
          </p:cNvPr>
          <p:cNvPicPr>
            <a:picLocks noChangeAspect="1"/>
          </p:cNvPicPr>
          <p:nvPr/>
        </p:nvPicPr>
        <p:blipFill>
          <a:blip r:embed="rId2"/>
          <a:stretch>
            <a:fillRect/>
          </a:stretch>
        </p:blipFill>
        <p:spPr>
          <a:xfrm>
            <a:off x="4661690" y="3058264"/>
            <a:ext cx="9539091" cy="417047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itchFamily="2" charset="2"/>
              <a:buChar char="Ø"/>
            </a:pPr>
            <a:r>
              <a:rPr lang="en-US" sz="2400" dirty="0">
                <a:latin typeface="Times New Roman" pitchFamily="18" charset="0"/>
                <a:cs typeface="Times New Roman" pitchFamily="18" charset="0"/>
              </a:rPr>
              <a:t>UNIT TESTING</a:t>
            </a:r>
            <a:endParaRPr lang="en-IN" sz="2400" i="1" dirty="0">
              <a:latin typeface="Times New Roman" pitchFamily="18" charset="0"/>
              <a:cs typeface="Times New Roman" pitchFamily="18" charset="0"/>
            </a:endParaRPr>
          </a:p>
          <a:p>
            <a:pPr lvl="1">
              <a:buFont typeface="Wingdings" pitchFamily="2" charset="2"/>
              <a:buChar char="Ø"/>
            </a:pPr>
            <a:r>
              <a:rPr lang="en-US" sz="2400" dirty="0">
                <a:latin typeface="Times New Roman" pitchFamily="18" charset="0"/>
                <a:cs typeface="Times New Roman" pitchFamily="18" charset="0"/>
              </a:rPr>
              <a:t>INTEGRATION TESTING</a:t>
            </a:r>
          </a:p>
          <a:p>
            <a:pPr lvl="1">
              <a:buFont typeface="Wingdings" pitchFamily="2" charset="2"/>
              <a:buChar char="Ø"/>
            </a:pPr>
            <a:r>
              <a:rPr lang="en-US" sz="2400" dirty="0">
                <a:latin typeface="Times New Roman" pitchFamily="18" charset="0"/>
                <a:cs typeface="Times New Roman" pitchFamily="18" charset="0"/>
              </a:rPr>
              <a:t>FUNCTIONAL TESTING</a:t>
            </a:r>
          </a:p>
          <a:p>
            <a:pPr lvl="1">
              <a:buFont typeface="Wingdings" pitchFamily="2" charset="2"/>
              <a:buChar char="Ø"/>
            </a:pPr>
            <a:r>
              <a:rPr lang="en-US" sz="2400" dirty="0">
                <a:latin typeface="Times New Roman" pitchFamily="18" charset="0"/>
                <a:cs typeface="Times New Roman" pitchFamily="18" charset="0"/>
              </a:rPr>
              <a:t>WHITE BOX TESTING</a:t>
            </a:r>
          </a:p>
          <a:p>
            <a:pPr lvl="1">
              <a:buFont typeface="Wingdings" pitchFamily="2" charset="2"/>
              <a:buChar char="Ø"/>
            </a:pPr>
            <a:r>
              <a:rPr lang="en-US" sz="2400" dirty="0">
                <a:latin typeface="Times New Roman" pitchFamily="18" charset="0"/>
                <a:cs typeface="Times New Roman" pitchFamily="18" charset="0"/>
              </a:rPr>
              <a:t>BLACK BOX TESTING</a:t>
            </a:r>
            <a:endParaRPr lang="en-IN" sz="2400" dirty="0">
              <a:latin typeface="Times New Roman" pitchFamily="18" charset="0"/>
              <a:cs typeface="Times New Roman"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itchFamily="18" charset="0"/>
                <a:cs typeface="Times New Roman" pitchFamily="18" charset="0"/>
              </a:rPr>
              <a:t>TESTING</a:t>
            </a:r>
            <a:endParaRPr lang="en-IN"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itchFamily="18" charset="0"/>
                <a:cs typeface="Times New Roman" pitchFamily="18" charset="0"/>
              </a:rPr>
              <a:t>UNIT TESTING</a:t>
            </a:r>
            <a:endParaRPr lang="en-IN" sz="3600" b="1" i="1" dirty="0">
              <a:latin typeface="Times New Roman" pitchFamily="18" charset="0"/>
              <a:cs typeface="Times New Roman" pitchFamily="18" charset="0"/>
            </a:endParaRPr>
          </a:p>
        </p:txBody>
      </p:sp>
      <p:sp>
        <p:nvSpPr>
          <p:cNvPr id="6" name="Rectangle 5"/>
          <p:cNvSpPr/>
          <p:nvPr/>
        </p:nvSpPr>
        <p:spPr>
          <a:xfrm>
            <a:off x="394853" y="1211271"/>
            <a:ext cx="17560637" cy="2308324"/>
          </a:xfrm>
          <a:prstGeom prst="rect">
            <a:avLst/>
          </a:prstGeom>
        </p:spPr>
        <p:txBody>
          <a:bodyPr wrap="square">
            <a:spAutoFit/>
          </a:bodyPr>
          <a:lstStyle/>
          <a:p>
            <a:r>
              <a:rPr lang="en-IN" sz="2400" dirty="0">
                <a:latin typeface="Times New Roman" panose="02020603050405020304" pitchFamily="18" charset="0"/>
                <a:cs typeface="Times New Roman" pitchFamily="18" charset="0"/>
              </a:rPr>
              <a:t>Unit testing involves testing individual components of the software program or application. The main purpose behind this is to check that all the individual parts are working as intended. A unit is known as the smallest possible component of software that can be tested.</a:t>
            </a:r>
          </a:p>
          <a:p>
            <a:r>
              <a:rPr lang="en-US" sz="2400" dirty="0">
                <a:latin typeface="Times New Roman" panose="02020603050405020304" pitchFamily="18" charset="0"/>
                <a:cs typeface="Times New Roman" panose="02020603050405020304" pitchFamily="18" charset="0"/>
              </a:rPr>
              <a:t>Testing the TF-IDF vectorizer unit.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itchFamily="18" charset="0"/>
            </a:endParaRPr>
          </a:p>
        </p:txBody>
      </p:sp>
      <p:pic>
        <p:nvPicPr>
          <p:cNvPr id="10" name="Picture 9">
            <a:extLst>
              <a:ext uri="{FF2B5EF4-FFF2-40B4-BE49-F238E27FC236}">
                <a16:creationId xmlns:a16="http://schemas.microsoft.com/office/drawing/2014/main" id="{0FD79198-8C23-6DC1-EC52-E185EC0D7C3C}"/>
              </a:ext>
            </a:extLst>
          </p:cNvPr>
          <p:cNvPicPr>
            <a:picLocks noChangeAspect="1"/>
          </p:cNvPicPr>
          <p:nvPr/>
        </p:nvPicPr>
        <p:blipFill>
          <a:blip r:embed="rId2"/>
          <a:stretch>
            <a:fillRect/>
          </a:stretch>
        </p:blipFill>
        <p:spPr>
          <a:xfrm>
            <a:off x="1865596" y="4762467"/>
            <a:ext cx="5380186" cy="762066"/>
          </a:xfrm>
          <a:prstGeom prst="rect">
            <a:avLst/>
          </a:prstGeom>
        </p:spPr>
      </p:pic>
      <p:pic>
        <p:nvPicPr>
          <p:cNvPr id="12" name="Picture 11">
            <a:extLst>
              <a:ext uri="{FF2B5EF4-FFF2-40B4-BE49-F238E27FC236}">
                <a16:creationId xmlns:a16="http://schemas.microsoft.com/office/drawing/2014/main" id="{054AC4C8-8A55-FD3A-2A6A-E8524F3EBC92}"/>
              </a:ext>
            </a:extLst>
          </p:cNvPr>
          <p:cNvPicPr>
            <a:picLocks noChangeAspect="1"/>
          </p:cNvPicPr>
          <p:nvPr/>
        </p:nvPicPr>
        <p:blipFill>
          <a:blip r:embed="rId3"/>
          <a:stretch>
            <a:fillRect/>
          </a:stretch>
        </p:blipFill>
        <p:spPr>
          <a:xfrm>
            <a:off x="11544697" y="2365433"/>
            <a:ext cx="3414056" cy="634038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CEADF-B4AE-D808-48BA-2ADF9B95E5F3}"/>
              </a:ext>
            </a:extLst>
          </p:cNvPr>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a:extLst>
              <a:ext uri="{FF2B5EF4-FFF2-40B4-BE49-F238E27FC236}">
                <a16:creationId xmlns:a16="http://schemas.microsoft.com/office/drawing/2014/main" id="{B698F156-4462-41E9-215F-06E3C9450EC9}"/>
              </a:ext>
            </a:extLst>
          </p:cNvPr>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a:extLst>
              <a:ext uri="{FF2B5EF4-FFF2-40B4-BE49-F238E27FC236}">
                <a16:creationId xmlns:a16="http://schemas.microsoft.com/office/drawing/2014/main" id="{0C1A1DEF-9E3A-A2C5-B382-4DBC77F1E4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
        <p:nvSpPr>
          <p:cNvPr id="5" name="Rectangle 4">
            <a:extLst>
              <a:ext uri="{FF2B5EF4-FFF2-40B4-BE49-F238E27FC236}">
                <a16:creationId xmlns:a16="http://schemas.microsoft.com/office/drawing/2014/main" id="{35A62D7E-80DB-C421-014D-D44361A80D60}"/>
              </a:ext>
            </a:extLst>
          </p:cNvPr>
          <p:cNvSpPr/>
          <p:nvPr/>
        </p:nvSpPr>
        <p:spPr>
          <a:xfrm>
            <a:off x="446809" y="1143176"/>
            <a:ext cx="17394382" cy="1200329"/>
          </a:xfrm>
          <a:prstGeom prst="rect">
            <a:avLst/>
          </a:prstGeom>
        </p:spPr>
        <p:txBody>
          <a:bodyPr wrap="square">
            <a:spAutoFit/>
          </a:bodyPr>
          <a:lstStyle/>
          <a:p>
            <a:r>
              <a:rPr lang="en-IN" sz="2400" dirty="0">
                <a:latin typeface="Times New Roman" panose="02020603050405020304" pitchFamily="18" charset="0"/>
                <a:cs typeface="Times New Roman" pitchFamily="18" charset="0"/>
              </a:rPr>
              <a:t>Software components are gradually merged and then tested as a cohesive group in an approach known as integration testing.</a:t>
            </a:r>
          </a:p>
          <a:p>
            <a:r>
              <a:rPr lang="en-US" sz="2400" dirty="0">
                <a:latin typeface="Times New Roman" panose="02020603050405020304" pitchFamily="18" charset="0"/>
                <a:cs typeface="Times New Roman" panose="02020603050405020304" pitchFamily="18" charset="0"/>
              </a:rPr>
              <a:t>Integration testing for our project includes the testing of the server endpoints to check if the server is up and running and accepting the requests </a:t>
            </a:r>
            <a:r>
              <a:rPr lang="en-US" sz="2400" dirty="0" err="1">
                <a:latin typeface="Times New Roman" panose="02020603050405020304" pitchFamily="18" charset="0"/>
                <a:cs typeface="Times New Roman" panose="02020603050405020304" pitchFamily="18" charset="0"/>
              </a:rPr>
              <a:t>generarted</a:t>
            </a:r>
            <a:r>
              <a:rPr lang="en-US" sz="2400" dirty="0">
                <a:latin typeface="Times New Roman" panose="02020603050405020304" pitchFamily="18" charset="0"/>
                <a:cs typeface="Times New Roman" panose="02020603050405020304" pitchFamily="18" charset="0"/>
              </a:rPr>
              <a:t> from the UI.</a:t>
            </a:r>
            <a:endParaRPr lang="en-IN" sz="2400" dirty="0">
              <a:latin typeface="Times New Roman" panose="02020603050405020304" pitchFamily="18" charset="0"/>
              <a:cs typeface="Times New Roman" pitchFamily="18" charset="0"/>
            </a:endParaRPr>
          </a:p>
        </p:txBody>
      </p:sp>
      <p:sp>
        <p:nvSpPr>
          <p:cNvPr id="6" name="Rectangle 5">
            <a:extLst>
              <a:ext uri="{FF2B5EF4-FFF2-40B4-BE49-F238E27FC236}">
                <a16:creationId xmlns:a16="http://schemas.microsoft.com/office/drawing/2014/main" id="{1E3E14A1-D7A4-E252-B03E-617F9E83EBBE}"/>
              </a:ext>
            </a:extLst>
          </p:cNvPr>
          <p:cNvSpPr/>
          <p:nvPr/>
        </p:nvSpPr>
        <p:spPr>
          <a:xfrm>
            <a:off x="5227145" y="354115"/>
            <a:ext cx="6105261" cy="646331"/>
          </a:xfrm>
          <a:prstGeom prst="rect">
            <a:avLst/>
          </a:prstGeom>
        </p:spPr>
        <p:txBody>
          <a:bodyPr wrap="none">
            <a:spAutoFit/>
          </a:bodyPr>
          <a:lstStyle/>
          <a:p>
            <a:pPr lvl="1"/>
            <a:r>
              <a:rPr lang="en-US" sz="3600" b="1" dirty="0">
                <a:latin typeface="Times New Roman" pitchFamily="18" charset="0"/>
                <a:cs typeface="Times New Roman" pitchFamily="18" charset="0"/>
              </a:rPr>
              <a:t>INTEGRATION TESTING</a:t>
            </a:r>
          </a:p>
        </p:txBody>
      </p:sp>
      <p:pic>
        <p:nvPicPr>
          <p:cNvPr id="8" name="Picture 7">
            <a:extLst>
              <a:ext uri="{FF2B5EF4-FFF2-40B4-BE49-F238E27FC236}">
                <a16:creationId xmlns:a16="http://schemas.microsoft.com/office/drawing/2014/main" id="{81427AD2-ABE4-42FB-0E12-285E6E38D12F}"/>
              </a:ext>
            </a:extLst>
          </p:cNvPr>
          <p:cNvPicPr>
            <a:picLocks noChangeAspect="1"/>
          </p:cNvPicPr>
          <p:nvPr/>
        </p:nvPicPr>
        <p:blipFill>
          <a:blip r:embed="rId2"/>
          <a:stretch>
            <a:fillRect/>
          </a:stretch>
        </p:blipFill>
        <p:spPr>
          <a:xfrm>
            <a:off x="7887423" y="3783738"/>
            <a:ext cx="9182896" cy="2232853"/>
          </a:xfrm>
          <a:prstGeom prst="rect">
            <a:avLst/>
          </a:prstGeom>
        </p:spPr>
      </p:pic>
      <p:pic>
        <p:nvPicPr>
          <p:cNvPr id="10" name="Picture 9">
            <a:extLst>
              <a:ext uri="{FF2B5EF4-FFF2-40B4-BE49-F238E27FC236}">
                <a16:creationId xmlns:a16="http://schemas.microsoft.com/office/drawing/2014/main" id="{1394A841-8F60-18D8-2F21-C503E0D8F6A2}"/>
              </a:ext>
            </a:extLst>
          </p:cNvPr>
          <p:cNvPicPr>
            <a:picLocks noChangeAspect="1"/>
          </p:cNvPicPr>
          <p:nvPr/>
        </p:nvPicPr>
        <p:blipFill>
          <a:blip r:embed="rId3"/>
          <a:stretch>
            <a:fillRect/>
          </a:stretch>
        </p:blipFill>
        <p:spPr>
          <a:xfrm>
            <a:off x="835762" y="3151725"/>
            <a:ext cx="6747066" cy="4876697"/>
          </a:xfrm>
          <a:prstGeom prst="rect">
            <a:avLst/>
          </a:prstGeom>
        </p:spPr>
      </p:pic>
    </p:spTree>
    <p:extLst>
      <p:ext uri="{BB962C8B-B14F-4D97-AF65-F5344CB8AC3E}">
        <p14:creationId xmlns:p14="http://schemas.microsoft.com/office/powerpoint/2010/main" val="1954981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
        <p:nvSpPr>
          <p:cNvPr id="5" name="Rectangle 4"/>
          <p:cNvSpPr/>
          <p:nvPr/>
        </p:nvSpPr>
        <p:spPr>
          <a:xfrm>
            <a:off x="6270215" y="490743"/>
            <a:ext cx="4228722" cy="646331"/>
          </a:xfrm>
          <a:prstGeom prst="rect">
            <a:avLst/>
          </a:prstGeom>
        </p:spPr>
        <p:txBody>
          <a:bodyPr wrap="none">
            <a:spAutoFit/>
          </a:bodyPr>
          <a:lstStyle/>
          <a:p>
            <a:pPr marL="355600" indent="-343535">
              <a:lnSpc>
                <a:spcPct val="100000"/>
              </a:lnSpc>
              <a:spcBef>
                <a:spcPts val="100"/>
              </a:spcBef>
              <a:buSzPct val="83333"/>
              <a:tabLst>
                <a:tab pos="355600" algn="l"/>
                <a:tab pos="356235" algn="l"/>
              </a:tabLst>
            </a:pPr>
            <a:r>
              <a:rPr lang="en-IN" sz="3600" b="1" spc="-5" dirty="0">
                <a:latin typeface="Times New Roman"/>
                <a:cs typeface="Times New Roman"/>
              </a:rPr>
              <a:t>SYSTEM</a:t>
            </a:r>
            <a:r>
              <a:rPr lang="en-IN" sz="3600" b="1" spc="10" dirty="0">
                <a:latin typeface="Times New Roman"/>
                <a:cs typeface="Times New Roman"/>
              </a:rPr>
              <a:t> </a:t>
            </a:r>
            <a:r>
              <a:rPr lang="en-IN" sz="3600" b="1" spc="-25" dirty="0">
                <a:latin typeface="Times New Roman"/>
                <a:cs typeface="Times New Roman"/>
              </a:rPr>
              <a:t>TESTING</a:t>
            </a:r>
            <a:endParaRPr lang="en-IN" sz="3600" dirty="0">
              <a:latin typeface="Times New Roman"/>
              <a:cs typeface="Times New Roman"/>
            </a:endParaRPr>
          </a:p>
        </p:txBody>
      </p:sp>
      <p:sp>
        <p:nvSpPr>
          <p:cNvPr id="6" name="Rectangle 5"/>
          <p:cNvSpPr/>
          <p:nvPr/>
        </p:nvSpPr>
        <p:spPr>
          <a:xfrm>
            <a:off x="935020" y="1675307"/>
            <a:ext cx="16874998" cy="1200329"/>
          </a:xfrm>
          <a:prstGeom prst="rect">
            <a:avLst/>
          </a:prstGeom>
        </p:spPr>
        <p:txBody>
          <a:bodyPr wrap="square">
            <a:spAutoFit/>
          </a:bodyPr>
          <a:lstStyle/>
          <a:p>
            <a:r>
              <a:rPr lang="en-IN" sz="2400" dirty="0">
                <a:latin typeface="Times New Roman" panose="02020603050405020304" pitchFamily="18" charset="0"/>
                <a:cs typeface="Times New Roman" pitchFamily="18" charset="0"/>
              </a:rPr>
              <a:t>Testing an entire, fully integrated software product is known as system testing.</a:t>
            </a:r>
          </a:p>
          <a:p>
            <a:r>
              <a:rPr lang="en-US" sz="2400" dirty="0">
                <a:latin typeface="Times New Roman" panose="02020603050405020304" pitchFamily="18" charset="0"/>
                <a:cs typeface="Times New Roman" panose="02020603050405020304" pitchFamily="18" charset="0"/>
              </a:rPr>
              <a:t>The goal of system testing is to ensure that all components of a software application work together seamlessly to achieve the specified requirements and functionality. All the modules present in this project are tested together.</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4C4DFA3-C8CD-3E5F-3D60-679ECD7BAE69}"/>
              </a:ext>
            </a:extLst>
          </p:cNvPr>
          <p:cNvPicPr>
            <a:picLocks noChangeAspect="1"/>
          </p:cNvPicPr>
          <p:nvPr/>
        </p:nvPicPr>
        <p:blipFill>
          <a:blip r:embed="rId2"/>
          <a:stretch>
            <a:fillRect/>
          </a:stretch>
        </p:blipFill>
        <p:spPr>
          <a:xfrm>
            <a:off x="935020" y="3319086"/>
            <a:ext cx="8200390" cy="5927142"/>
          </a:xfrm>
          <a:prstGeom prst="rect">
            <a:avLst/>
          </a:prstGeom>
        </p:spPr>
      </p:pic>
      <p:pic>
        <p:nvPicPr>
          <p:cNvPr id="12" name="Picture 11">
            <a:extLst>
              <a:ext uri="{FF2B5EF4-FFF2-40B4-BE49-F238E27FC236}">
                <a16:creationId xmlns:a16="http://schemas.microsoft.com/office/drawing/2014/main" id="{1629F25E-7D86-DEEB-A7D3-83384F8F1158}"/>
              </a:ext>
            </a:extLst>
          </p:cNvPr>
          <p:cNvPicPr>
            <a:picLocks noChangeAspect="1"/>
          </p:cNvPicPr>
          <p:nvPr/>
        </p:nvPicPr>
        <p:blipFill>
          <a:blip r:embed="rId3"/>
          <a:stretch>
            <a:fillRect/>
          </a:stretch>
        </p:blipFill>
        <p:spPr>
          <a:xfrm>
            <a:off x="10044954" y="4427724"/>
            <a:ext cx="7592562" cy="42708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5" name="Rectangle 4"/>
          <p:cNvSpPr/>
          <p:nvPr/>
        </p:nvSpPr>
        <p:spPr>
          <a:xfrm>
            <a:off x="885559" y="389205"/>
            <a:ext cx="15469732"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ABSTRACT</a:t>
            </a:r>
          </a:p>
        </p:txBody>
      </p:sp>
      <p:sp>
        <p:nvSpPr>
          <p:cNvPr id="6" name="Rectangle 5">
            <a:extLst>
              <a:ext uri="{FF2B5EF4-FFF2-40B4-BE49-F238E27FC236}">
                <a16:creationId xmlns:a16="http://schemas.microsoft.com/office/drawing/2014/main" id="{56B482E4-42EB-9296-9BF1-2623CCB1D092}"/>
              </a:ext>
            </a:extLst>
          </p:cNvPr>
          <p:cNvSpPr/>
          <p:nvPr/>
        </p:nvSpPr>
        <p:spPr>
          <a:xfrm>
            <a:off x="752167" y="1607574"/>
            <a:ext cx="16429703" cy="6555641"/>
          </a:xfrm>
          <a:prstGeom prst="rect">
            <a:avLst/>
          </a:prstGeom>
        </p:spPr>
        <p:txBody>
          <a:bodyPr wrap="square">
            <a:spAutoFit/>
          </a:bodyPr>
          <a:lstStyle/>
          <a:p>
            <a:pPr marL="342900" indent="-342900">
              <a:buFont typeface="Arial" panose="020B0604020202020204" pitchFamily="34" charset="0"/>
              <a:buChar char="•"/>
            </a:pPr>
            <a:r>
              <a:rPr lang="en-US" sz="3000" dirty="0">
                <a:latin typeface="Times New Roman" panose="02020603050405020304" pitchFamily="18" charset="0"/>
                <a:ea typeface="Tahoma" panose="020B0604030504040204" pitchFamily="34" charset="0"/>
                <a:cs typeface="Times New Roman" panose="02020603050405020304" pitchFamily="18" charset="0"/>
              </a:rPr>
              <a:t>In today's world, there are so many courses available, and picking the right one can be tricky. This project introduces a Course Recommendation System (CRS) to help with that. The CRS uses smart technology to suggest personalized courses based on what people like and what they want to achieve.</a:t>
            </a:r>
          </a:p>
          <a:p>
            <a:pPr marL="342900" indent="-342900">
              <a:buFont typeface="Arial" panose="020B0604020202020204" pitchFamily="34" charset="0"/>
              <a:buChar char="•"/>
            </a:pPr>
            <a:r>
              <a:rPr lang="en-US" sz="3000" dirty="0">
                <a:latin typeface="Times New Roman" panose="02020603050405020304" pitchFamily="18" charset="0"/>
                <a:ea typeface="Tahoma" panose="020B0604030504040204" pitchFamily="34" charset="0"/>
                <a:cs typeface="Times New Roman" panose="02020603050405020304" pitchFamily="18" charset="0"/>
              </a:rPr>
              <a:t>The main goal of the Course Recommendation System is to make it easier for people to choose the right courses. It looks at what people prefer, their school background, and what they want to do in the future. By using special computer programs, the system aims to improve people's satisfaction with their chosen courses and help them succeed.</a:t>
            </a:r>
          </a:p>
          <a:p>
            <a:pPr marL="342900" indent="-342900">
              <a:buFont typeface="Arial" panose="020B0604020202020204" pitchFamily="34" charset="0"/>
              <a:buChar char="•"/>
            </a:pPr>
            <a:r>
              <a:rPr lang="en-US" sz="3000" dirty="0">
                <a:latin typeface="Times New Roman" panose="02020603050405020304" pitchFamily="18" charset="0"/>
                <a:ea typeface="Tahoma" panose="020B0604030504040204" pitchFamily="34" charset="0"/>
                <a:cs typeface="Times New Roman" panose="02020603050405020304" pitchFamily="18" charset="0"/>
              </a:rPr>
              <a:t>To make the Course Recommendation System work, we first ask people about their favorite subjects and how they like to learn. This information helps us create a smart system that understands what courses would be best for each person. We use special math and computer techniques to figure this out.</a:t>
            </a:r>
          </a:p>
          <a:p>
            <a:pPr marL="342900" indent="-342900">
              <a:buFont typeface="Arial" panose="020B0604020202020204" pitchFamily="34" charset="0"/>
              <a:buChar char="•"/>
            </a:pPr>
            <a:r>
              <a:rPr lang="en-US" sz="3000" dirty="0">
                <a:latin typeface="Times New Roman" panose="02020603050405020304" pitchFamily="18" charset="0"/>
                <a:ea typeface="Tahoma" panose="020B0604030504040204" pitchFamily="34" charset="0"/>
                <a:cs typeface="Times New Roman" panose="02020603050405020304" pitchFamily="18" charset="0"/>
              </a:rPr>
              <a:t>The end result is a working Course Recommendation System prototype/application. It takes the information we gathered from people's preferences and turns it into a helpful tool. This tool suggests courses that fit each person well. We keep improving the system by listening to what people say and testing it to make sure it stays useful for everyone in the community.</a:t>
            </a:r>
            <a:endParaRPr lang="en-IN" sz="30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
        <p:nvSpPr>
          <p:cNvPr id="5" name="Rectangle 4"/>
          <p:cNvSpPr/>
          <p:nvPr/>
        </p:nvSpPr>
        <p:spPr>
          <a:xfrm>
            <a:off x="6563807" y="324489"/>
            <a:ext cx="4737387" cy="646331"/>
          </a:xfrm>
          <a:prstGeom prst="rect">
            <a:avLst/>
          </a:prstGeom>
        </p:spPr>
        <p:txBody>
          <a:bodyPr wrap="none">
            <a:spAutoFit/>
          </a:bodyPr>
          <a:lstStyle/>
          <a:p>
            <a:pPr marL="12700">
              <a:lnSpc>
                <a:spcPct val="100000"/>
              </a:lnSpc>
              <a:spcBef>
                <a:spcPts val="105"/>
              </a:spcBef>
            </a:pPr>
            <a:r>
              <a:rPr lang="en-IN" sz="3600" b="1" spc="-25" dirty="0">
                <a:latin typeface="Times New Roman"/>
                <a:cs typeface="Times New Roman"/>
              </a:rPr>
              <a:t>INPUT</a:t>
            </a:r>
            <a:r>
              <a:rPr lang="en-IN" sz="3600" b="1" spc="85" dirty="0">
                <a:latin typeface="Times New Roman"/>
                <a:cs typeface="Times New Roman"/>
              </a:rPr>
              <a:t> </a:t>
            </a:r>
            <a:r>
              <a:rPr lang="en-IN" sz="3600" b="1" spc="-10" dirty="0">
                <a:latin typeface="Times New Roman"/>
                <a:cs typeface="Times New Roman"/>
              </a:rPr>
              <a:t>AND</a:t>
            </a:r>
            <a:r>
              <a:rPr lang="en-IN" sz="3600" b="1" spc="-35" dirty="0">
                <a:latin typeface="Times New Roman"/>
                <a:cs typeface="Times New Roman"/>
              </a:rPr>
              <a:t> </a:t>
            </a:r>
            <a:r>
              <a:rPr lang="en-IN" sz="3600" b="1" spc="-5" dirty="0">
                <a:latin typeface="Times New Roman"/>
                <a:cs typeface="Times New Roman"/>
              </a:rPr>
              <a:t>OUTPUT</a:t>
            </a:r>
            <a:endParaRPr lang="en-IN" sz="3600" dirty="0">
              <a:latin typeface="Times New Roman"/>
              <a:cs typeface="Times New Roman"/>
            </a:endParaRPr>
          </a:p>
        </p:txBody>
      </p:sp>
      <p:pic>
        <p:nvPicPr>
          <p:cNvPr id="28" name="Picture 27">
            <a:extLst>
              <a:ext uri="{FF2B5EF4-FFF2-40B4-BE49-F238E27FC236}">
                <a16:creationId xmlns:a16="http://schemas.microsoft.com/office/drawing/2014/main" id="{75867E25-4A54-80B1-37CE-FF35A094DBB9}"/>
              </a:ext>
            </a:extLst>
          </p:cNvPr>
          <p:cNvPicPr>
            <a:picLocks noChangeAspect="1"/>
          </p:cNvPicPr>
          <p:nvPr/>
        </p:nvPicPr>
        <p:blipFill>
          <a:blip r:embed="rId2"/>
          <a:stretch>
            <a:fillRect/>
          </a:stretch>
        </p:blipFill>
        <p:spPr>
          <a:xfrm>
            <a:off x="745909" y="2312208"/>
            <a:ext cx="7450727" cy="3765863"/>
          </a:xfrm>
          <a:prstGeom prst="rect">
            <a:avLst/>
          </a:prstGeom>
        </p:spPr>
      </p:pic>
      <p:pic>
        <p:nvPicPr>
          <p:cNvPr id="30" name="Picture 29">
            <a:extLst>
              <a:ext uri="{FF2B5EF4-FFF2-40B4-BE49-F238E27FC236}">
                <a16:creationId xmlns:a16="http://schemas.microsoft.com/office/drawing/2014/main" id="{ECA82634-6C81-9A88-4359-0E1A6E755C28}"/>
              </a:ext>
            </a:extLst>
          </p:cNvPr>
          <p:cNvPicPr>
            <a:picLocks noChangeAspect="1"/>
          </p:cNvPicPr>
          <p:nvPr/>
        </p:nvPicPr>
        <p:blipFill>
          <a:blip r:embed="rId3"/>
          <a:stretch>
            <a:fillRect/>
          </a:stretch>
        </p:blipFill>
        <p:spPr>
          <a:xfrm>
            <a:off x="9319816" y="2328338"/>
            <a:ext cx="8222275" cy="376586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a:cs typeface="Times New Roman"/>
              </a:rPr>
              <a:t>SOURCE</a:t>
            </a:r>
            <a:r>
              <a:rPr lang="en-IN" sz="3600" b="1" spc="-65" dirty="0">
                <a:latin typeface="Times New Roman"/>
                <a:cs typeface="Times New Roman"/>
              </a:rPr>
              <a:t> </a:t>
            </a:r>
            <a:r>
              <a:rPr lang="en-IN" sz="3600" b="1" spc="-5" dirty="0">
                <a:latin typeface="Times New Roman"/>
                <a:cs typeface="Times New Roman"/>
              </a:rPr>
              <a:t>CODE</a:t>
            </a:r>
            <a:endParaRPr lang="en-IN" sz="3600" b="1" dirty="0"/>
          </a:p>
        </p:txBody>
      </p:sp>
      <p:pic>
        <p:nvPicPr>
          <p:cNvPr id="10" name="Picture 9">
            <a:extLst>
              <a:ext uri="{FF2B5EF4-FFF2-40B4-BE49-F238E27FC236}">
                <a16:creationId xmlns:a16="http://schemas.microsoft.com/office/drawing/2014/main" id="{93915139-62A4-1AB7-D950-A8575E9CE705}"/>
              </a:ext>
            </a:extLst>
          </p:cNvPr>
          <p:cNvPicPr>
            <a:picLocks noChangeAspect="1"/>
          </p:cNvPicPr>
          <p:nvPr/>
        </p:nvPicPr>
        <p:blipFill>
          <a:blip r:embed="rId2"/>
          <a:stretch>
            <a:fillRect/>
          </a:stretch>
        </p:blipFill>
        <p:spPr>
          <a:xfrm>
            <a:off x="4929542" y="1386514"/>
            <a:ext cx="10905165" cy="751397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
        <p:nvSpPr>
          <p:cNvPr id="6" name="TextBox 5"/>
          <p:cNvSpPr txBox="1"/>
          <p:nvPr/>
        </p:nvSpPr>
        <p:spPr>
          <a:xfrm>
            <a:off x="6317673" y="457200"/>
            <a:ext cx="2930236" cy="646331"/>
          </a:xfrm>
          <a:prstGeom prst="rect">
            <a:avLst/>
          </a:prstGeom>
          <a:noFill/>
        </p:spPr>
        <p:txBody>
          <a:bodyPr wrap="square" rtlCol="0">
            <a:spAutoFit/>
          </a:bodyPr>
          <a:lstStyle/>
          <a:p>
            <a:r>
              <a:rPr lang="en-IN" sz="3600" b="1" dirty="0">
                <a:latin typeface="Times New Roman" pitchFamily="18" charset="0"/>
                <a:cs typeface="Times New Roman" pitchFamily="18" charset="0"/>
              </a:rPr>
              <a:t>OUTPUT</a:t>
            </a:r>
          </a:p>
        </p:txBody>
      </p:sp>
      <p:pic>
        <p:nvPicPr>
          <p:cNvPr id="10" name="Picture 9">
            <a:extLst>
              <a:ext uri="{FF2B5EF4-FFF2-40B4-BE49-F238E27FC236}">
                <a16:creationId xmlns:a16="http://schemas.microsoft.com/office/drawing/2014/main" id="{CA8C0183-B360-3D21-B14A-A14C77E050E3}"/>
              </a:ext>
            </a:extLst>
          </p:cNvPr>
          <p:cNvPicPr>
            <a:picLocks noChangeAspect="1"/>
          </p:cNvPicPr>
          <p:nvPr/>
        </p:nvPicPr>
        <p:blipFill>
          <a:blip r:embed="rId2"/>
          <a:stretch>
            <a:fillRect/>
          </a:stretch>
        </p:blipFill>
        <p:spPr>
          <a:xfrm>
            <a:off x="4209622" y="1554169"/>
            <a:ext cx="9868755" cy="717866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a:cs typeface="Times New Roman"/>
              </a:rPr>
              <a:t>CONCLUSION</a:t>
            </a:r>
            <a:endParaRPr lang="en-IN" sz="3600" b="1" dirty="0"/>
          </a:p>
        </p:txBody>
      </p:sp>
      <p:sp>
        <p:nvSpPr>
          <p:cNvPr id="8" name="TextBox 7">
            <a:extLst>
              <a:ext uri="{FF2B5EF4-FFF2-40B4-BE49-F238E27FC236}">
                <a16:creationId xmlns:a16="http://schemas.microsoft.com/office/drawing/2014/main" id="{A7220738-322D-7271-0A8D-27DF8F42E039}"/>
              </a:ext>
            </a:extLst>
          </p:cNvPr>
          <p:cNvSpPr txBox="1"/>
          <p:nvPr/>
        </p:nvSpPr>
        <p:spPr>
          <a:xfrm>
            <a:off x="726141" y="1452282"/>
            <a:ext cx="16929847" cy="5632311"/>
          </a:xfrm>
          <a:prstGeom prst="rect">
            <a:avLst/>
          </a:prstGeom>
          <a:noFill/>
        </p:spPr>
        <p:txBody>
          <a:bodyPr wrap="square">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Our course recommendation project acts like a knowledgeable assistant guiding users to discover courses aligned with their interests. It’s akin to a savvy companion who comprehends your preferences and offers suggestions based on that understanding. </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Using diverse technologies, we crafted a smart backend responsible for understanding your preferences, while the frontend, the part you see and interact with on your device, presents these recommendations in a user-friendly manner. </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Behind the scenes, the backend employs complex methods to analyze your input and find relevant courses. The frontend, on the other hand, is designed to be intuitive and easy to use, displaying these tailored suggestions seamlessly. </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aim is to simplify the process of discovering courses that resonate with your interests, making the journey of exploring educational opportunities more engaging and personalized, akin to having a knowledgeable guide at your fingertips.</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34</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itchFamily="18" charset="0"/>
                <a:cs typeface="Times New Roman" pitchFamily="18" charset="0"/>
              </a:rPr>
              <a:t>Plagiarism</a:t>
            </a:r>
            <a:r>
              <a:rPr lang="en-IN" sz="3600" b="1" spc="-210" dirty="0">
                <a:latin typeface="Times New Roman" pitchFamily="18" charset="0"/>
                <a:cs typeface="Times New Roman" pitchFamily="18" charset="0"/>
              </a:rPr>
              <a:t> </a:t>
            </a:r>
            <a:r>
              <a:rPr lang="en-IN" sz="3600" b="1" spc="5" dirty="0">
                <a:latin typeface="Times New Roman" pitchFamily="18" charset="0"/>
                <a:cs typeface="Times New Roman" pitchFamily="18" charset="0"/>
              </a:rPr>
              <a:t>Report</a:t>
            </a:r>
            <a:r>
              <a:rPr lang="en-IN" sz="3600" b="1" spc="-35" dirty="0">
                <a:latin typeface="Times New Roman" pitchFamily="18" charset="0"/>
                <a:cs typeface="Times New Roman" pitchFamily="18" charset="0"/>
              </a:rPr>
              <a:t> </a:t>
            </a:r>
            <a:r>
              <a:rPr lang="en-IN" sz="3600" b="1" spc="10" dirty="0">
                <a:latin typeface="Times New Roman" pitchFamily="18" charset="0"/>
                <a:cs typeface="Times New Roman" pitchFamily="18" charset="0"/>
              </a:rPr>
              <a:t>of</a:t>
            </a:r>
            <a:r>
              <a:rPr lang="en-IN" sz="3600" b="1" spc="-55" dirty="0">
                <a:latin typeface="Times New Roman" pitchFamily="18" charset="0"/>
                <a:cs typeface="Times New Roman" pitchFamily="18" charset="0"/>
              </a:rPr>
              <a:t> </a:t>
            </a:r>
            <a:r>
              <a:rPr lang="en-IN" sz="3600" b="1" spc="-15" dirty="0">
                <a:latin typeface="Times New Roman" pitchFamily="18" charset="0"/>
                <a:cs typeface="Times New Roman" pitchFamily="18" charset="0"/>
              </a:rPr>
              <a:t>PPT</a:t>
            </a:r>
            <a:endParaRPr lang="en-IN" sz="3600" b="1"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03109179-3BCA-2615-0A7F-DE941A20868B}"/>
              </a:ext>
            </a:extLst>
          </p:cNvPr>
          <p:cNvPicPr>
            <a:picLocks noChangeAspect="1"/>
          </p:cNvPicPr>
          <p:nvPr/>
        </p:nvPicPr>
        <p:blipFill>
          <a:blip r:embed="rId2"/>
          <a:stretch>
            <a:fillRect/>
          </a:stretch>
        </p:blipFill>
        <p:spPr>
          <a:xfrm>
            <a:off x="5585581" y="1920174"/>
            <a:ext cx="7116838" cy="682014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itchFamily="18" charset="0"/>
                <a:cs typeface="Times New Roman" pitchFamily="18" charset="0"/>
              </a:rPr>
              <a:t>Web</a:t>
            </a:r>
            <a:r>
              <a:rPr lang="en-IN" sz="3600" b="1" spc="-40" dirty="0">
                <a:latin typeface="Times New Roman" pitchFamily="18" charset="0"/>
                <a:cs typeface="Times New Roman" pitchFamily="18" charset="0"/>
              </a:rPr>
              <a:t> </a:t>
            </a:r>
            <a:r>
              <a:rPr lang="en-IN" sz="3600" b="1" spc="5" dirty="0">
                <a:latin typeface="Times New Roman" pitchFamily="18" charset="0"/>
                <a:cs typeface="Times New Roman" pitchFamily="18" charset="0"/>
              </a:rPr>
              <a:t>references/video</a:t>
            </a:r>
            <a:r>
              <a:rPr lang="en-IN" sz="3600" b="1" spc="-114" dirty="0">
                <a:latin typeface="Times New Roman" pitchFamily="18" charset="0"/>
                <a:cs typeface="Times New Roman" pitchFamily="18" charset="0"/>
              </a:rPr>
              <a:t> </a:t>
            </a:r>
            <a:r>
              <a:rPr lang="en-IN" sz="3600" b="1" spc="20" dirty="0">
                <a:latin typeface="Times New Roman" pitchFamily="18" charset="0"/>
                <a:cs typeface="Times New Roman" pitchFamily="18" charset="0"/>
              </a:rPr>
              <a:t>links</a:t>
            </a:r>
            <a:endParaRPr lang="en-IN" sz="3600" b="1" dirty="0">
              <a:latin typeface="Times New Roman" pitchFamily="18" charset="0"/>
              <a:cs typeface="Times New Roman" pitchFamily="18" charset="0"/>
            </a:endParaRPr>
          </a:p>
        </p:txBody>
      </p:sp>
      <p:sp>
        <p:nvSpPr>
          <p:cNvPr id="6" name="TextBox 5"/>
          <p:cNvSpPr txBox="1"/>
          <p:nvPr/>
        </p:nvSpPr>
        <p:spPr>
          <a:xfrm>
            <a:off x="1122219" y="2119745"/>
            <a:ext cx="13467840" cy="4708981"/>
          </a:xfrm>
          <a:prstGeom prst="rect">
            <a:avLst/>
          </a:prstGeom>
          <a:noFill/>
        </p:spPr>
        <p:txBody>
          <a:bodyPr wrap="square" rtlCol="0">
            <a:spAutoFit/>
          </a:bodyPr>
          <a:lstStyle/>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Flutter Documentation: </a:t>
            </a:r>
            <a:r>
              <a:rPr lang="en-IN" sz="3000" dirty="0">
                <a:latin typeface="Times New Roman" panose="02020603050405020304" pitchFamily="18" charset="0"/>
                <a:cs typeface="Times New Roman" panose="02020603050405020304" pitchFamily="18" charset="0"/>
                <a:hlinkClick r:id="rId2"/>
              </a:rPr>
              <a:t>https://docs.flutter.dev/</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TF-IDF Vectorization: </a:t>
            </a:r>
            <a:r>
              <a:rPr lang="en-IN" sz="3000" dirty="0">
                <a:latin typeface="Times New Roman" panose="02020603050405020304" pitchFamily="18" charset="0"/>
                <a:cs typeface="Times New Roman" panose="02020603050405020304" pitchFamily="18" charset="0"/>
                <a:hlinkClick r:id="rId3"/>
              </a:rPr>
              <a:t>https://www.geeksforgeeks.org/understanding-tf-idf-term-frequency-inverse-document-frequency/</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Flask Documentation: </a:t>
            </a:r>
            <a:r>
              <a:rPr lang="en-IN" sz="3000" dirty="0">
                <a:latin typeface="Times New Roman" panose="02020603050405020304" pitchFamily="18" charset="0"/>
                <a:cs typeface="Times New Roman" panose="02020603050405020304" pitchFamily="18" charset="0"/>
                <a:hlinkClick r:id="rId4"/>
              </a:rPr>
              <a:t>https://flask.palletsprojects.com/en/3.0.x/</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Recommender Systems: </a:t>
            </a:r>
            <a:r>
              <a:rPr lang="en-IN" sz="3000" dirty="0">
                <a:latin typeface="Times New Roman" panose="02020603050405020304" pitchFamily="18" charset="0"/>
                <a:cs typeface="Times New Roman" panose="02020603050405020304" pitchFamily="18" charset="0"/>
                <a:hlinkClick r:id="rId5"/>
              </a:rPr>
              <a:t>https://www.youtube.com/watch?v=BthUPVwA59s</a:t>
            </a:r>
            <a:endParaRPr lang="en-IN" sz="3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3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
        <p:nvSpPr>
          <p:cNvPr id="8" name="Rectangle 7">
            <a:extLst>
              <a:ext uri="{FF2B5EF4-FFF2-40B4-BE49-F238E27FC236}">
                <a16:creationId xmlns:a16="http://schemas.microsoft.com/office/drawing/2014/main" id="{CF4BAA5A-AA03-EEF0-57E7-5850A80FF651}"/>
              </a:ext>
            </a:extLst>
          </p:cNvPr>
          <p:cNvSpPr/>
          <p:nvPr/>
        </p:nvSpPr>
        <p:spPr>
          <a:xfrm>
            <a:off x="4763686" y="469961"/>
            <a:ext cx="9575769" cy="646331"/>
          </a:xfrm>
          <a:prstGeom prst="rect">
            <a:avLst/>
          </a:prstGeom>
        </p:spPr>
        <p:txBody>
          <a:bodyPr wrap="square">
            <a:spAutoFit/>
          </a:bodyPr>
          <a:lstStyle/>
          <a:p>
            <a:pPr algn="ctr"/>
            <a:r>
              <a:rPr lang="en-IN" sz="3600" b="1" dirty="0">
                <a:latin typeface="Times New Roman" pitchFamily="18" charset="0"/>
                <a:cs typeface="Times New Roman" pitchFamily="18" charset="0"/>
              </a:rPr>
              <a:t>REFERENCES</a:t>
            </a:r>
            <a:endParaRPr lang="en-IN" sz="3600" b="1" dirty="0"/>
          </a:p>
        </p:txBody>
      </p:sp>
      <p:sp>
        <p:nvSpPr>
          <p:cNvPr id="9" name="TextBox 8">
            <a:extLst>
              <a:ext uri="{FF2B5EF4-FFF2-40B4-BE49-F238E27FC236}">
                <a16:creationId xmlns:a16="http://schemas.microsoft.com/office/drawing/2014/main" id="{E2D704A3-2422-92CC-01DA-6386D2142FC6}"/>
              </a:ext>
            </a:extLst>
          </p:cNvPr>
          <p:cNvSpPr txBox="1"/>
          <p:nvPr/>
        </p:nvSpPr>
        <p:spPr>
          <a:xfrm>
            <a:off x="353291" y="2078182"/>
            <a:ext cx="17373600" cy="6488828"/>
          </a:xfrm>
          <a:prstGeom prst="rect">
            <a:avLst/>
          </a:prstGeom>
          <a:noFill/>
        </p:spPr>
        <p:txBody>
          <a:bodyPr wrap="square" rtlCol="0">
            <a:spAutoFit/>
          </a:bodyPr>
          <a:lstStyle/>
          <a:p>
            <a:pPr>
              <a:lnSpc>
                <a:spcPct val="150000"/>
              </a:lnSpc>
            </a:pPr>
            <a:endParaRPr lang="en-IN" sz="2800" dirty="0"/>
          </a:p>
          <a:p>
            <a:pPr marL="514350" indent="-514350">
              <a:lnSpc>
                <a:spcPct val="150000"/>
              </a:lnSpc>
              <a:buFont typeface="+mj-lt"/>
              <a:buAutoNum type="arabicPeriod"/>
            </a:pPr>
            <a:r>
              <a:rPr lang="en-IN" sz="2800" dirty="0"/>
              <a:t>S. Lazarevic, T. </a:t>
            </a:r>
            <a:r>
              <a:rPr lang="en-IN" sz="2800" dirty="0" err="1"/>
              <a:t>Zuvela</a:t>
            </a:r>
            <a:r>
              <a:rPr lang="en-IN" sz="2800" dirty="0"/>
              <a:t>, S. Djordjevic, S. </a:t>
            </a:r>
            <a:r>
              <a:rPr lang="en-IN" sz="2800" dirty="0" err="1"/>
              <a:t>Sladojevic</a:t>
            </a:r>
            <a:r>
              <a:rPr lang="en-IN" sz="2800" dirty="0"/>
              <a:t> and M. </a:t>
            </a:r>
            <a:r>
              <a:rPr lang="en-IN" sz="2800" dirty="0" err="1"/>
              <a:t>Arsenovic</a:t>
            </a:r>
            <a:r>
              <a:rPr lang="en-IN" sz="2800" dirty="0"/>
              <a:t>, "Machine learning driven course recommendation system," 2022 21st International Symposium INFOTEH-JAHORINA (INFOTEH), East Sarajevo, Bosnia and Herzegovina, 2022, pp. 1-5, </a:t>
            </a:r>
            <a:r>
              <a:rPr lang="en-IN" sz="2800" dirty="0" err="1"/>
              <a:t>doi</a:t>
            </a:r>
            <a:r>
              <a:rPr lang="en-IN" sz="2800" dirty="0"/>
              <a:t>: 10.1109/INFOTEH53737.2022.9751282.</a:t>
            </a:r>
          </a:p>
          <a:p>
            <a:pPr marL="514350" indent="-514350">
              <a:lnSpc>
                <a:spcPct val="150000"/>
              </a:lnSpc>
              <a:buFont typeface="+mj-lt"/>
              <a:buAutoNum type="arabicPeriod"/>
            </a:pPr>
            <a:r>
              <a:rPr lang="en-IN" sz="2800" dirty="0"/>
              <a:t>M. M. Rahman, M. S. Islam, R. R. </a:t>
            </a:r>
            <a:r>
              <a:rPr lang="en-IN" sz="2800" dirty="0" err="1"/>
              <a:t>Richi</a:t>
            </a:r>
            <a:r>
              <a:rPr lang="en-IN" sz="2800" dirty="0"/>
              <a:t> and A. Chakraborty, "Course Recommendation System for Students Using K-Means and Association Rule Mining," 2022 International Symposium on Multidisciplinary Studies and Innovative Technologies (ISMSIT), Ankara, Turkey, 2022, pp. 641-646, </a:t>
            </a:r>
            <a:r>
              <a:rPr lang="en-IN" sz="2800" dirty="0" err="1"/>
              <a:t>doi</a:t>
            </a:r>
            <a:r>
              <a:rPr lang="en-IN" sz="2800" dirty="0"/>
              <a:t>: 10.1109/ISMSIT56059.2022.9932747.</a:t>
            </a:r>
          </a:p>
          <a:p>
            <a:pPr marL="514350" indent="-514350">
              <a:lnSpc>
                <a:spcPct val="150000"/>
              </a:lnSpc>
              <a:buFont typeface="+mj-lt"/>
              <a:buAutoNum type="arabicPeriod"/>
            </a:pPr>
            <a:r>
              <a:rPr lang="en-IN" sz="2800" dirty="0"/>
              <a:t>K. </a:t>
            </a:r>
            <a:r>
              <a:rPr lang="en-IN" sz="2800" dirty="0" err="1"/>
              <a:t>Dahdouh</a:t>
            </a:r>
            <a:r>
              <a:rPr lang="en-IN" sz="2800" dirty="0"/>
              <a:t>, L. </a:t>
            </a:r>
            <a:r>
              <a:rPr lang="en-IN" sz="2800" dirty="0" err="1"/>
              <a:t>Oughdir</a:t>
            </a:r>
            <a:r>
              <a:rPr lang="en-IN" sz="2800" dirty="0"/>
              <a:t>, A. </a:t>
            </a:r>
            <a:r>
              <a:rPr lang="en-IN" sz="2800" dirty="0" err="1"/>
              <a:t>Dakkak</a:t>
            </a:r>
            <a:r>
              <a:rPr lang="en-IN" sz="2800" dirty="0"/>
              <a:t> and A. </a:t>
            </a:r>
            <a:r>
              <a:rPr lang="en-IN" sz="2800" dirty="0" err="1"/>
              <a:t>Ibriz</a:t>
            </a:r>
            <a:r>
              <a:rPr lang="en-IN" sz="2800" dirty="0"/>
              <a:t>, "Smart Courses Recommender System for Online Learning Platform," 2018 IEEE 5th International Congress on Information Science and Technology (</a:t>
            </a:r>
            <a:r>
              <a:rPr lang="en-IN" sz="2800" dirty="0" err="1"/>
              <a:t>CiSt</a:t>
            </a:r>
            <a:r>
              <a:rPr lang="en-IN" sz="2800" dirty="0"/>
              <a:t>), Marrakech, Morocco, 2018, pp. 328-333, </a:t>
            </a:r>
            <a:r>
              <a:rPr lang="en-IN" sz="2800" dirty="0" err="1"/>
              <a:t>doi</a:t>
            </a:r>
            <a:r>
              <a:rPr lang="en-IN" sz="2800" dirty="0"/>
              <a:t>: 10.1109/CIST.2018.8596516.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itchFamily="18" charset="0"/>
                <a:cs typeface="Times New Roman"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345764" y="7090205"/>
            <a:ext cx="4295554" cy="1438275"/>
          </a:xfrm>
          <a:prstGeom prst="rect">
            <a:avLst/>
          </a:prstGeom>
          <a:noFill/>
        </p:spPr>
      </p:pic>
      <p:sp>
        <p:nvSpPr>
          <p:cNvPr id="9" name="Slide Number Placeholder 8">
            <a:extLst>
              <a:ext uri="{FF2B5EF4-FFF2-40B4-BE49-F238E27FC236}">
                <a16:creationId xmlns:a16="http://schemas.microsoft.com/office/drawing/2014/main" id="{DE467E1A-CA3B-20EC-133C-FDE72F8F5F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a:p>
        </p:txBody>
      </p:sp>
      <p:sp>
        <p:nvSpPr>
          <p:cNvPr id="10" name="Footer Placeholder 9">
            <a:extLst>
              <a:ext uri="{FF2B5EF4-FFF2-40B4-BE49-F238E27FC236}">
                <a16:creationId xmlns:a16="http://schemas.microsoft.com/office/drawing/2014/main" id="{C085D79C-5367-5D11-F316-8E41FBE4E674}"/>
              </a:ext>
            </a:extLst>
          </p:cNvPr>
          <p:cNvSpPr>
            <a:spLocks noGrp="1"/>
          </p:cNvSpPr>
          <p:nvPr>
            <p:ph type="ftr" sz="quarter" idx="11"/>
          </p:nvPr>
        </p:nvSpPr>
        <p:spPr/>
        <p:txBody>
          <a:bodyPr/>
          <a:lstStyle/>
          <a:p>
            <a:r>
              <a:rPr lang="en-IN" dirty="0"/>
              <a:t>DEPARTMENT OF COMPUTER SCIENCE &amp; ENGINEERING   / COURSE RECOMMENDADTION SYSTEM</a:t>
            </a:r>
          </a:p>
        </p:txBody>
      </p:sp>
      <p:sp>
        <p:nvSpPr>
          <p:cNvPr id="11" name="Date Placeholder 10">
            <a:extLst>
              <a:ext uri="{FF2B5EF4-FFF2-40B4-BE49-F238E27FC236}">
                <a16:creationId xmlns:a16="http://schemas.microsoft.com/office/drawing/2014/main" id="{245F8EC2-D106-5A27-3961-508236D30CF6}"/>
              </a:ext>
            </a:extLst>
          </p:cNvPr>
          <p:cNvSpPr>
            <a:spLocks noGrp="1"/>
          </p:cNvSpPr>
          <p:nvPr>
            <p:ph type="dt" sz="half" idx="10"/>
          </p:nvPr>
        </p:nvSpPr>
        <p:spPr/>
        <p:txBody>
          <a:bodyPr/>
          <a:lstStyle/>
          <a:p>
            <a:fld id="{FC19F4A3-E32D-4520-B9BC-6787D8D72445}" type="datetime4">
              <a:rPr lang="en-US" smtClean="0"/>
              <a:pPr/>
              <a:t>April 17, 2024</a:t>
            </a:fld>
            <a:endParaRPr lang="en-US"/>
          </a:p>
        </p:txBody>
      </p:sp>
      <p:pic>
        <p:nvPicPr>
          <p:cNvPr id="12"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15834707" y="7197719"/>
            <a:ext cx="1160907" cy="1223246"/>
          </a:xfrm>
          <a:prstGeom prst="rect">
            <a:avLst/>
          </a:prstGeom>
          <a:noFill/>
        </p:spPr>
      </p:pic>
      <p:pic>
        <p:nvPicPr>
          <p:cNvPr id="2" name="Picture 1">
            <a:extLst>
              <a:ext uri="{FF2B5EF4-FFF2-40B4-BE49-F238E27FC236}">
                <a16:creationId xmlns:a16="http://schemas.microsoft.com/office/drawing/2014/main" id="{BB2BB155-55CE-744E-362A-BCB32EBC513A}"/>
              </a:ext>
            </a:extLst>
          </p:cNvPr>
          <p:cNvPicPr>
            <a:picLocks noChangeAspect="1"/>
          </p:cNvPicPr>
          <p:nvPr/>
        </p:nvPicPr>
        <p:blipFill>
          <a:blip r:embed="rId4"/>
          <a:stretch>
            <a:fillRect/>
          </a:stretch>
        </p:blipFill>
        <p:spPr>
          <a:xfrm>
            <a:off x="16971901" y="7197719"/>
            <a:ext cx="1268730" cy="11250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
        <p:nvSpPr>
          <p:cNvPr id="5" name="Rectangle 4"/>
          <p:cNvSpPr/>
          <p:nvPr/>
        </p:nvSpPr>
        <p:spPr>
          <a:xfrm>
            <a:off x="806898" y="451550"/>
            <a:ext cx="16940775"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OBJECTIVE</a:t>
            </a:r>
          </a:p>
        </p:txBody>
      </p:sp>
      <p:sp>
        <p:nvSpPr>
          <p:cNvPr id="7" name="Rectangle 6">
            <a:extLst>
              <a:ext uri="{FF2B5EF4-FFF2-40B4-BE49-F238E27FC236}">
                <a16:creationId xmlns:a16="http://schemas.microsoft.com/office/drawing/2014/main" id="{F5DEF5E7-8F3A-60BD-3653-5A9D39CFE77E}"/>
              </a:ext>
            </a:extLst>
          </p:cNvPr>
          <p:cNvSpPr/>
          <p:nvPr/>
        </p:nvSpPr>
        <p:spPr>
          <a:xfrm>
            <a:off x="806898" y="2241755"/>
            <a:ext cx="16940774" cy="6740307"/>
          </a:xfrm>
          <a:prstGeom prst="rect">
            <a:avLst/>
          </a:prstGeom>
        </p:spPr>
        <p:txBody>
          <a:bodyPr wrap="square">
            <a:spAutoFit/>
          </a:bodyPr>
          <a:lstStyle/>
          <a:p>
            <a:r>
              <a:rPr lang="en-IN" sz="2400" b="1" u="sng" dirty="0">
                <a:latin typeface="Times New Roman" panose="02020603050405020304" pitchFamily="18" charset="0"/>
                <a:cs typeface="Times New Roman" panose="02020603050405020304" pitchFamily="18" charset="0"/>
              </a:rPr>
              <a:t>AIM OF THE PROJECT: </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aim of the Course Recommendation System is to simplify and enhance the process of selecting educational courses for individuals. By utilizing advanced algorithms and personalized data, the system strives to provide tailored course recommendations.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ultimate goal is to empower users to make well-informed decisions that align with their interests, academic background, and future aspirations, thereby optimizing their learning experience and educational outcomes.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SCOPE OF THE PROJECT:</a:t>
            </a:r>
          </a:p>
          <a:p>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scope of the Course Recommendation System encompasses a user-centric approach to guide individuals in choosing courses aligned with their preferences and goals. It involves the development of a user-friendly platform that integrates advanced algorithms to analyze user input, including academic background and career aspirations.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aims to cover a diverse range of courses, considering various disciplines and difficulty levels. Additionally, it provides flexibility to adapt to changing user preferences over time. The scope extends to fostering a continuous feedback loop for system improvement, ensuring relevance and effectiveness.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Ultimately, the Course Recommendation System seeks to be a comprehensive and dynamic tool, catering to the evolving needs of users within the educational landscape.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itchFamily="18" charset="0"/>
                <a:cs typeface="Times New Roman" pitchFamily="18" charset="0"/>
              </a:rPr>
              <a:t>TIMELINE OF THE PROJECT</a:t>
            </a:r>
            <a:endParaRPr lang="en-IN" sz="3600" dirty="0"/>
          </a:p>
        </p:txBody>
      </p:sp>
      <p:pic>
        <p:nvPicPr>
          <p:cNvPr id="6" name="Picture 5">
            <a:extLst>
              <a:ext uri="{FF2B5EF4-FFF2-40B4-BE49-F238E27FC236}">
                <a16:creationId xmlns:a16="http://schemas.microsoft.com/office/drawing/2014/main" id="{278D8D8B-6B1C-C191-CC05-2A07283D2B94}"/>
              </a:ext>
            </a:extLst>
          </p:cNvPr>
          <p:cNvPicPr>
            <a:picLocks noChangeAspect="1"/>
          </p:cNvPicPr>
          <p:nvPr/>
        </p:nvPicPr>
        <p:blipFill>
          <a:blip r:embed="rId3"/>
          <a:stretch>
            <a:fillRect/>
          </a:stretch>
        </p:blipFill>
        <p:spPr>
          <a:xfrm>
            <a:off x="4511540" y="2450833"/>
            <a:ext cx="9264919" cy="6132903"/>
          </a:xfrm>
          <a:prstGeom prst="rect">
            <a:avLst/>
          </a:prstGeom>
        </p:spPr>
      </p:pic>
      <p:sp>
        <p:nvSpPr>
          <p:cNvPr id="9" name="TextBox 8">
            <a:extLst>
              <a:ext uri="{FF2B5EF4-FFF2-40B4-BE49-F238E27FC236}">
                <a16:creationId xmlns:a16="http://schemas.microsoft.com/office/drawing/2014/main" id="{99CB0AAA-B408-4B64-08CE-EBAAB06377DB}"/>
              </a:ext>
            </a:extLst>
          </p:cNvPr>
          <p:cNvSpPr txBox="1"/>
          <p:nvPr/>
        </p:nvSpPr>
        <p:spPr>
          <a:xfrm>
            <a:off x="4423410" y="2081501"/>
            <a:ext cx="9144000"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C</a:t>
            </a:r>
            <a:r>
              <a:rPr lang="en-IN" sz="2400" b="1" u="sng" dirty="0">
                <a:latin typeface="Times New Roman" panose="02020603050405020304" pitchFamily="18" charset="0"/>
                <a:cs typeface="Times New Roman" panose="02020603050405020304" pitchFamily="18" charset="0"/>
              </a:rPr>
              <a:t>OURSE RECOMMENDATION SYSTEM</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INTRODUCTION</a:t>
            </a:r>
          </a:p>
        </p:txBody>
      </p:sp>
      <p:sp>
        <p:nvSpPr>
          <p:cNvPr id="7" name="Rectangle 6">
            <a:extLst>
              <a:ext uri="{FF2B5EF4-FFF2-40B4-BE49-F238E27FC236}">
                <a16:creationId xmlns:a16="http://schemas.microsoft.com/office/drawing/2014/main" id="{53B50D6D-572C-AC18-248C-8EDABEEEAE66}"/>
              </a:ext>
            </a:extLst>
          </p:cNvPr>
          <p:cNvSpPr/>
          <p:nvPr/>
        </p:nvSpPr>
        <p:spPr>
          <a:xfrm>
            <a:off x="1030178" y="1890485"/>
            <a:ext cx="16227644" cy="5170646"/>
          </a:xfrm>
          <a:prstGeom prst="rect">
            <a:avLst/>
          </a:prstGeom>
        </p:spPr>
        <p:txBody>
          <a:bodyPr wrap="square">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"Ever felt overwhelmed by the countless educational courses available? Imagine a world where choosing the perfect course is as easy as a personalized recommendation.“</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This project revolves around the development of a Course Recommendation System (CRS) to revolutionize the course selection process. Harnessing the power of advanced algorithms and user input, the CRS aims to tailor course suggestions based on individual preferences and career aspirations.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project recognizes the challenge of navigating a vast educational landscape and seeks to simplify this journey for users. With a user-centric approach, the CRS endeavors to enhance satisfaction and success by providing a dynamic, personalized, and efficient course recommendation platform.</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following outlines the key aspects of the project, from its purpose to the methodologies employed in creating a system that adapts to the ever-changing educational needs of the community.</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itchFamily="18" charset="0"/>
                <a:cs typeface="Times New Roman" pitchFamily="18" charset="0"/>
              </a:rPr>
              <a:t>LITERATURE REVIEW</a:t>
            </a:r>
          </a:p>
        </p:txBody>
      </p:sp>
      <p:graphicFrame>
        <p:nvGraphicFramePr>
          <p:cNvPr id="6" name="Table 5">
            <a:extLst>
              <a:ext uri="{FF2B5EF4-FFF2-40B4-BE49-F238E27FC236}">
                <a16:creationId xmlns:a16="http://schemas.microsoft.com/office/drawing/2014/main" id="{E1FCD3B9-D7F4-D8AC-BC25-6954C4998712}"/>
              </a:ext>
            </a:extLst>
          </p:cNvPr>
          <p:cNvGraphicFramePr>
            <a:graphicFrameLocks noGrp="1"/>
          </p:cNvGraphicFramePr>
          <p:nvPr>
            <p:extLst>
              <p:ext uri="{D42A27DB-BD31-4B8C-83A1-F6EECF244321}">
                <p14:modId xmlns:p14="http://schemas.microsoft.com/office/powerpoint/2010/main" val="1789871783"/>
              </p:ext>
            </p:extLst>
          </p:nvPr>
        </p:nvGraphicFramePr>
        <p:xfrm>
          <a:off x="834042" y="1999682"/>
          <a:ext cx="16957964" cy="6856631"/>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1735991">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818396">
                <a:tc>
                  <a:txBody>
                    <a:bodyPr/>
                    <a:lstStyle/>
                    <a:p>
                      <a:r>
                        <a:rPr lang="en-IN" dirty="0"/>
                        <a:t>P. Mishra and V. Jain</a:t>
                      </a:r>
                    </a:p>
                  </a:txBody>
                  <a:tcPr/>
                </a:tc>
                <a:tc>
                  <a:txBody>
                    <a:bodyPr/>
                    <a:lstStyle/>
                    <a:p>
                      <a:r>
                        <a:rPr lang="en-IN" dirty="0"/>
                        <a:t>“Course recommendation system using Content-based filtering” 2023 7</a:t>
                      </a:r>
                      <a:r>
                        <a:rPr lang="en-IN" baseline="30000" dirty="0"/>
                        <a:t>th</a:t>
                      </a:r>
                      <a:r>
                        <a:rPr lang="en-IN" dirty="0"/>
                        <a:t> International Conference on trends in Electronics and Informatics(ICOEI)</a:t>
                      </a:r>
                    </a:p>
                  </a:txBody>
                  <a:tcPr/>
                </a:tc>
                <a:tc>
                  <a:txBody>
                    <a:bodyPr/>
                    <a:lstStyle/>
                    <a:p>
                      <a:r>
                        <a:rPr lang="en-IN" dirty="0"/>
                        <a:t>2023</a:t>
                      </a:r>
                    </a:p>
                  </a:txBody>
                  <a:tcPr/>
                </a:tc>
                <a:tc>
                  <a:txBody>
                    <a:bodyPr/>
                    <a:lstStyle/>
                    <a:p>
                      <a:r>
                        <a:rPr lang="en-US" sz="2700" b="0" i="0" kern="1200" dirty="0">
                          <a:solidFill>
                            <a:schemeClr val="dk1"/>
                          </a:solidFill>
                          <a:effectLst/>
                          <a:latin typeface="+mn-lt"/>
                          <a:ea typeface="+mn-ea"/>
                          <a:cs typeface="+mn-cs"/>
                        </a:rPr>
                        <a:t>This study has attempted to implement a recommender system based on content based filtering and Machine Learning algorithm to filter skills and courses available digitally based on user's input information.</a:t>
                      </a:r>
                      <a:endParaRPr lang="en-IN" dirty="0"/>
                    </a:p>
                  </a:txBody>
                  <a:tcPr/>
                </a:tc>
                <a:extLst>
                  <a:ext uri="{0D108BD9-81ED-4DB2-BD59-A6C34878D82A}">
                    <a16:rowId xmlns:a16="http://schemas.microsoft.com/office/drawing/2014/main" val="10001"/>
                  </a:ext>
                </a:extLst>
              </a:tr>
              <a:tr h="818396">
                <a:tc>
                  <a:txBody>
                    <a:bodyPr/>
                    <a:lstStyle/>
                    <a:p>
                      <a:r>
                        <a:rPr lang="en-US" sz="2700" b="0" i="0" kern="1200" dirty="0">
                          <a:solidFill>
                            <a:schemeClr val="dk1"/>
                          </a:solidFill>
                          <a:effectLst/>
                          <a:latin typeface="+mn-lt"/>
                          <a:ea typeface="+mn-ea"/>
                          <a:cs typeface="+mn-cs"/>
                        </a:rPr>
                        <a:t>M. M. Rahman, M. S. Islam, R. R. </a:t>
                      </a:r>
                      <a:r>
                        <a:rPr lang="en-US" sz="2700" b="0" i="0" kern="1200" dirty="0" err="1">
                          <a:solidFill>
                            <a:schemeClr val="dk1"/>
                          </a:solidFill>
                          <a:effectLst/>
                          <a:latin typeface="+mn-lt"/>
                          <a:ea typeface="+mn-ea"/>
                          <a:cs typeface="+mn-cs"/>
                        </a:rPr>
                        <a:t>Richi</a:t>
                      </a:r>
                      <a:r>
                        <a:rPr lang="en-US" sz="2700" b="0" i="0" kern="1200" dirty="0">
                          <a:solidFill>
                            <a:schemeClr val="dk1"/>
                          </a:solidFill>
                          <a:effectLst/>
                          <a:latin typeface="+mn-lt"/>
                          <a:ea typeface="+mn-ea"/>
                          <a:cs typeface="+mn-cs"/>
                        </a:rPr>
                        <a:t> and A. Chakraborty</a:t>
                      </a:r>
                      <a:endParaRPr lang="en-IN" dirty="0"/>
                    </a:p>
                  </a:txBody>
                  <a:tcPr/>
                </a:tc>
                <a:tc>
                  <a:txBody>
                    <a:bodyPr/>
                    <a:lstStyle/>
                    <a:p>
                      <a:r>
                        <a:rPr lang="en-IN" dirty="0"/>
                        <a:t>“Course Recommendation System for Students using K-Means and Association Rule Mining”</a:t>
                      </a:r>
                    </a:p>
                  </a:txBody>
                  <a:tcPr/>
                </a:tc>
                <a:tc>
                  <a:txBody>
                    <a:bodyPr/>
                    <a:lstStyle/>
                    <a:p>
                      <a:r>
                        <a:rPr lang="en-IN" dirty="0"/>
                        <a:t>2022</a:t>
                      </a:r>
                    </a:p>
                  </a:txBody>
                  <a:tcPr/>
                </a:tc>
                <a:tc>
                  <a:txBody>
                    <a:bodyPr/>
                    <a:lstStyle/>
                    <a:p>
                      <a:r>
                        <a:rPr lang="en-US" sz="2700" b="0" i="0" kern="1200" dirty="0">
                          <a:solidFill>
                            <a:schemeClr val="dk1"/>
                          </a:solidFill>
                          <a:effectLst/>
                          <a:latin typeface="+mn-lt"/>
                          <a:ea typeface="+mn-ea"/>
                          <a:cs typeface="+mn-cs"/>
                        </a:rPr>
                        <a:t>The K-Means clustering method has been used to find students' most and least demand courses. </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graphicFrame>
        <p:nvGraphicFramePr>
          <p:cNvPr id="6" name="Table 5">
            <a:extLst>
              <a:ext uri="{FF2B5EF4-FFF2-40B4-BE49-F238E27FC236}">
                <a16:creationId xmlns:a16="http://schemas.microsoft.com/office/drawing/2014/main" id="{A7099A45-B7D5-D43B-5B0D-1765B07AEFBE}"/>
              </a:ext>
            </a:extLst>
          </p:cNvPr>
          <p:cNvGraphicFramePr>
            <a:graphicFrameLocks noGrp="1"/>
          </p:cNvGraphicFramePr>
          <p:nvPr>
            <p:extLst>
              <p:ext uri="{D42A27DB-BD31-4B8C-83A1-F6EECF244321}">
                <p14:modId xmlns:p14="http://schemas.microsoft.com/office/powerpoint/2010/main" val="373153678"/>
              </p:ext>
            </p:extLst>
          </p:nvPr>
        </p:nvGraphicFramePr>
        <p:xfrm>
          <a:off x="838200" y="783013"/>
          <a:ext cx="16957964" cy="5969516"/>
        </p:xfrm>
        <a:graphic>
          <a:graphicData uri="http://schemas.openxmlformats.org/drawingml/2006/table">
            <a:tbl>
              <a:tblPr firstRow="1" bandRow="1">
                <a:tableStyleId>{5C22544A-7EE6-4342-B048-85BDC9FD1C3A}</a:tableStyleId>
              </a:tblPr>
              <a:tblGrid>
                <a:gridCol w="4239491">
                  <a:extLst>
                    <a:ext uri="{9D8B030D-6E8A-4147-A177-3AD203B41FA5}">
                      <a16:colId xmlns:a16="http://schemas.microsoft.com/office/drawing/2014/main" val="20000"/>
                    </a:ext>
                  </a:extLst>
                </a:gridCol>
                <a:gridCol w="4239491">
                  <a:extLst>
                    <a:ext uri="{9D8B030D-6E8A-4147-A177-3AD203B41FA5}">
                      <a16:colId xmlns:a16="http://schemas.microsoft.com/office/drawing/2014/main" val="20001"/>
                    </a:ext>
                  </a:extLst>
                </a:gridCol>
                <a:gridCol w="4239491">
                  <a:extLst>
                    <a:ext uri="{9D8B030D-6E8A-4147-A177-3AD203B41FA5}">
                      <a16:colId xmlns:a16="http://schemas.microsoft.com/office/drawing/2014/main" val="20002"/>
                    </a:ext>
                  </a:extLst>
                </a:gridCol>
                <a:gridCol w="4239491">
                  <a:extLst>
                    <a:ext uri="{9D8B030D-6E8A-4147-A177-3AD203B41FA5}">
                      <a16:colId xmlns:a16="http://schemas.microsoft.com/office/drawing/2014/main" val="20003"/>
                    </a:ext>
                  </a:extLst>
                </a:gridCol>
              </a:tblGrid>
              <a:tr h="818396">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Author’s Name</a:t>
                      </a:r>
                    </a:p>
                    <a:p>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Paper name and</a:t>
                      </a:r>
                      <a:r>
                        <a:rPr lang="en-IN" sz="2800" baseline="0" dirty="0"/>
                        <a:t> publication details</a:t>
                      </a:r>
                      <a:endParaRPr lang="en-IN" sz="2800" dirty="0"/>
                    </a:p>
                    <a:p>
                      <a:pPr algn="ctr"/>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Year </a:t>
                      </a:r>
                      <a:r>
                        <a:rPr lang="en-IN" sz="2800" baseline="0" dirty="0"/>
                        <a:t> of publication</a:t>
                      </a:r>
                      <a:endParaRPr lang="en-IN" sz="2800" dirty="0"/>
                    </a:p>
                    <a:p>
                      <a:pPr algn="ctr"/>
                      <a:endParaRPr lang="en-IN"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r>
                        <a:rPr lang="en-IN" sz="2800" dirty="0"/>
                        <a:t>Main content of the paper</a:t>
                      </a:r>
                    </a:p>
                    <a:p>
                      <a:pPr algn="ctr"/>
                      <a:endParaRPr lang="en-IN" dirty="0"/>
                    </a:p>
                  </a:txBody>
                  <a:tcPr/>
                </a:tc>
                <a:extLst>
                  <a:ext uri="{0D108BD9-81ED-4DB2-BD59-A6C34878D82A}">
                    <a16:rowId xmlns:a16="http://schemas.microsoft.com/office/drawing/2014/main" val="10000"/>
                  </a:ext>
                </a:extLst>
              </a:tr>
              <a:tr h="818396">
                <a:tc>
                  <a:txBody>
                    <a:bodyPr/>
                    <a:lstStyle/>
                    <a:p>
                      <a:r>
                        <a:rPr lang="en-IN" sz="2700" b="0" i="0" kern="1200" dirty="0">
                          <a:solidFill>
                            <a:schemeClr val="dk1"/>
                          </a:solidFill>
                          <a:effectLst/>
                          <a:latin typeface="+mn-lt"/>
                          <a:ea typeface="+mn-ea"/>
                          <a:cs typeface="+mn-cs"/>
                        </a:rPr>
                        <a:t>S. Lazarevic, T. </a:t>
                      </a:r>
                      <a:r>
                        <a:rPr lang="en-IN" sz="2700" b="0" i="0" kern="1200" dirty="0" err="1">
                          <a:solidFill>
                            <a:schemeClr val="dk1"/>
                          </a:solidFill>
                          <a:effectLst/>
                          <a:latin typeface="+mn-lt"/>
                          <a:ea typeface="+mn-ea"/>
                          <a:cs typeface="+mn-cs"/>
                        </a:rPr>
                        <a:t>Zuvela</a:t>
                      </a:r>
                      <a:r>
                        <a:rPr lang="en-IN" sz="2700" b="0" i="0" kern="1200" dirty="0">
                          <a:solidFill>
                            <a:schemeClr val="dk1"/>
                          </a:solidFill>
                          <a:effectLst/>
                          <a:latin typeface="+mn-lt"/>
                          <a:ea typeface="+mn-ea"/>
                          <a:cs typeface="+mn-cs"/>
                        </a:rPr>
                        <a:t>, S. Djordjevic, S. </a:t>
                      </a:r>
                      <a:r>
                        <a:rPr lang="en-IN" sz="2700" b="0" i="0" kern="1200" dirty="0" err="1">
                          <a:solidFill>
                            <a:schemeClr val="dk1"/>
                          </a:solidFill>
                          <a:effectLst/>
                          <a:latin typeface="+mn-lt"/>
                          <a:ea typeface="+mn-ea"/>
                          <a:cs typeface="+mn-cs"/>
                        </a:rPr>
                        <a:t>Sladojevic</a:t>
                      </a:r>
                      <a:r>
                        <a:rPr lang="en-IN" sz="2700" b="0" i="0" kern="1200" dirty="0">
                          <a:solidFill>
                            <a:schemeClr val="dk1"/>
                          </a:solidFill>
                          <a:effectLst/>
                          <a:latin typeface="+mn-lt"/>
                          <a:ea typeface="+mn-ea"/>
                          <a:cs typeface="+mn-cs"/>
                        </a:rPr>
                        <a:t> and M. </a:t>
                      </a:r>
                      <a:r>
                        <a:rPr lang="en-IN" sz="2700" b="0" i="0" kern="1200" dirty="0" err="1">
                          <a:solidFill>
                            <a:schemeClr val="dk1"/>
                          </a:solidFill>
                          <a:effectLst/>
                          <a:latin typeface="+mn-lt"/>
                          <a:ea typeface="+mn-ea"/>
                          <a:cs typeface="+mn-cs"/>
                        </a:rPr>
                        <a:t>Arsenovic</a:t>
                      </a:r>
                      <a:endParaRPr lang="en-IN" dirty="0"/>
                    </a:p>
                  </a:txBody>
                  <a:tcPr/>
                </a:tc>
                <a:tc>
                  <a:txBody>
                    <a:bodyPr/>
                    <a:lstStyle/>
                    <a:p>
                      <a:r>
                        <a:rPr lang="en-US" sz="2700" b="0" i="0" kern="1200" dirty="0">
                          <a:solidFill>
                            <a:schemeClr val="dk1"/>
                          </a:solidFill>
                          <a:effectLst/>
                          <a:latin typeface="+mn-lt"/>
                          <a:ea typeface="+mn-ea"/>
                          <a:cs typeface="+mn-cs"/>
                        </a:rPr>
                        <a:t>“Machine learning driven course recommendation system”</a:t>
                      </a:r>
                      <a:endParaRPr lang="en-IN" dirty="0"/>
                    </a:p>
                  </a:txBody>
                  <a:tcPr/>
                </a:tc>
                <a:tc>
                  <a:txBody>
                    <a:bodyPr/>
                    <a:lstStyle/>
                    <a:p>
                      <a:r>
                        <a:rPr lang="en-IN" dirty="0"/>
                        <a:t>2022</a:t>
                      </a:r>
                    </a:p>
                  </a:txBody>
                  <a:tcPr/>
                </a:tc>
                <a:tc>
                  <a:txBody>
                    <a:bodyPr/>
                    <a:lstStyle/>
                    <a:p>
                      <a:r>
                        <a:rPr lang="en-US" sz="2700" b="0" i="0" kern="1200" dirty="0">
                          <a:solidFill>
                            <a:schemeClr val="dk1"/>
                          </a:solidFill>
                          <a:effectLst/>
                          <a:latin typeface="+mn-lt"/>
                          <a:ea typeface="+mn-ea"/>
                          <a:cs typeface="+mn-cs"/>
                        </a:rPr>
                        <a:t>This paper presents a machine learning-driven course recommendation system based on similarities between courses. The proposed system employs various data mining techniques to mentioned similarities between courses.</a:t>
                      </a:r>
                      <a:endParaRPr lang="en-IN" dirty="0"/>
                    </a:p>
                  </a:txBody>
                  <a:tcPr/>
                </a:tc>
                <a:extLst>
                  <a:ext uri="{0D108BD9-81ED-4DB2-BD59-A6C34878D82A}">
                    <a16:rowId xmlns:a16="http://schemas.microsoft.com/office/drawing/2014/main" val="10001"/>
                  </a:ext>
                </a:extLst>
              </a:tr>
              <a:tr h="81839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5618621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pPr/>
              <a:t>April 17, 2024</a:t>
            </a:fld>
            <a:endParaRPr lang="en-US"/>
          </a:p>
        </p:txBody>
      </p:sp>
      <p:sp>
        <p:nvSpPr>
          <p:cNvPr id="3" name="Footer Placeholder 2"/>
          <p:cNvSpPr>
            <a:spLocks noGrp="1"/>
          </p:cNvSpPr>
          <p:nvPr>
            <p:ph type="ftr" sz="quarter" idx="11"/>
          </p:nvPr>
        </p:nvSpPr>
        <p:spPr/>
        <p:txBody>
          <a:bodyPr/>
          <a:lstStyle/>
          <a:p>
            <a:r>
              <a:rPr lang="en-IN" dirty="0"/>
              <a:t>DEPARTMENT OF COMPUTER SCIENCE &amp; ENGINEERING   / COURSE RECOMMENDADTION SYSTEM</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itchFamily="18" charset="0"/>
                <a:cs typeface="Times New Roman" pitchFamily="18" charset="0"/>
              </a:rPr>
              <a:t>DESIGN AND METHODOLOGIES</a:t>
            </a:r>
          </a:p>
        </p:txBody>
      </p:sp>
      <p:sp>
        <p:nvSpPr>
          <p:cNvPr id="8" name="Rectangle 7">
            <a:extLst>
              <a:ext uri="{FF2B5EF4-FFF2-40B4-BE49-F238E27FC236}">
                <a16:creationId xmlns:a16="http://schemas.microsoft.com/office/drawing/2014/main" id="{C9FD4D6D-A0EF-10E7-95A4-984956313781}"/>
              </a:ext>
            </a:extLst>
          </p:cNvPr>
          <p:cNvSpPr/>
          <p:nvPr/>
        </p:nvSpPr>
        <p:spPr>
          <a:xfrm>
            <a:off x="2327564" y="2451207"/>
            <a:ext cx="13487400" cy="1200329"/>
          </a:xfrm>
          <a:prstGeom prst="rect">
            <a:avLst/>
          </a:prstGeom>
        </p:spPr>
        <p:txBody>
          <a:bodyPr wrap="square">
            <a:sp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DATA COLLECTION AND MANIPULATION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a:t>
            </a:r>
            <a:r>
              <a:rPr lang="en-IN" sz="2400" dirty="0">
                <a:latin typeface="Times New Roman" panose="02020603050405020304" pitchFamily="18" charset="0"/>
                <a:cs typeface="Times New Roman" panose="02020603050405020304" pitchFamily="18" charset="0"/>
              </a:rPr>
              <a:t> VECTORIZATION (</a:t>
            </a:r>
            <a:r>
              <a:rPr lang="en-IN" sz="2400" dirty="0" err="1">
                <a:latin typeface="Times New Roman" panose="02020603050405020304" pitchFamily="18" charset="0"/>
                <a:cs typeface="Times New Roman" panose="02020603050405020304" pitchFamily="18" charset="0"/>
              </a:rPr>
              <a:t>CountVectorizer</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3: KNN Algorithm</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660</TotalTime>
  <Words>2610</Words>
  <Application>Microsoft Office PowerPoint</Application>
  <PresentationFormat>Custom</PresentationFormat>
  <Paragraphs>275</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Wingdings</vt:lpstr>
      <vt:lpstr>Times New Roman</vt:lpstr>
      <vt:lpstr>Calibri Light</vt:lpstr>
      <vt:lpstr>Arial</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Rajasekhar Reddy Penugonda</cp:lastModifiedBy>
  <cp:revision>36</cp:revision>
  <dcterms:modified xsi:type="dcterms:W3CDTF">2024-04-17T03:24:22Z</dcterms:modified>
</cp:coreProperties>
</file>