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4" d="100"/>
          <a:sy n="24" d="100"/>
        </p:scale>
        <p:origin x="172" y="260"/>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6600" b="1" dirty="0">
                <a:solidFill>
                  <a:schemeClr val="bg1"/>
                </a:solidFill>
                <a:latin typeface="Verdana" panose="020B0604030504040204" pitchFamily="34" charset="0"/>
                <a:ea typeface="Verdana" panose="020B0604030504040204" pitchFamily="34" charset="0"/>
              </a:rPr>
              <a:t>     COURSE RECOMMENDATION SYSTEM</a:t>
            </a:r>
          </a:p>
        </p:txBody>
      </p:sp>
      <p:sp>
        <p:nvSpPr>
          <p:cNvPr id="2171" name="Text Box 123"/>
          <p:cNvSpPr txBox="1">
            <a:spLocks noChangeArrowheads="1"/>
          </p:cNvSpPr>
          <p:nvPr/>
        </p:nvSpPr>
        <p:spPr bwMode="auto">
          <a:xfrm>
            <a:off x="7239000" y="151179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10214CS602 – MINOR PROJECT</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2023-2024</a:t>
            </a: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8091748" y="14139656"/>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1995034" y="11020268"/>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2141853" y="17559747"/>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a:solidFill>
                  <a:schemeClr val="accent1">
                    <a:lumMod val="50000"/>
                  </a:schemeClr>
                </a:solidFill>
                <a:latin typeface="Calibri" pitchFamily="34" charset="0"/>
              </a:rPr>
              <a:t>ACKNOWLEDGEMENT</a:t>
            </a:r>
            <a:endParaRPr lang="en-US" sz="4000" b="1" dirty="0">
              <a:solidFill>
                <a:schemeClr val="accent1">
                  <a:lumMod val="50000"/>
                </a:schemeClr>
              </a:solidFill>
              <a:latin typeface="Calibri" pitchFamily="34" charset="0"/>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388938" y="14279258"/>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396674" y="15338822"/>
            <a:ext cx="5943600" cy="6370975"/>
          </a:xfrm>
          <a:prstGeom prst="rect">
            <a:avLst/>
          </a:prstGeom>
          <a:solidFill>
            <a:schemeClr val="accent1">
              <a:lumMod val="75000"/>
            </a:schemeClr>
          </a:solidFill>
          <a:ln>
            <a:noFill/>
          </a:ln>
          <a:effectLst/>
        </p:spPr>
        <p:txBody>
          <a:bodyPr lIns="228600" tIns="228600" rIns="228600" bIns="228600">
            <a:spAutoFit/>
          </a:bodyPr>
          <a:lstStyle/>
          <a:p>
            <a:r>
              <a:rPr lang="en-US" sz="3200" dirty="0">
                <a:solidFill>
                  <a:schemeClr val="bg1"/>
                </a:solidFill>
                <a:latin typeface="Times New Roman" panose="02020603050405020304" pitchFamily="18" charset="0"/>
                <a:cs typeface="Times New Roman" panose="02020603050405020304" pitchFamily="18" charset="0"/>
              </a:rPr>
              <a:t>1. Vtu19381/P.RAJASEKHAR REDDY</a:t>
            </a:r>
          </a:p>
          <a:p>
            <a:r>
              <a:rPr lang="en-US" sz="3200" dirty="0">
                <a:solidFill>
                  <a:schemeClr val="bg1"/>
                </a:solidFill>
                <a:latin typeface="Times New Roman" panose="02020603050405020304" pitchFamily="18" charset="0"/>
                <a:cs typeface="Times New Roman" panose="02020603050405020304" pitchFamily="18" charset="0"/>
              </a:rPr>
              <a:t>2. Vtu19934/P.DEVENDAR REDDY</a:t>
            </a:r>
          </a:p>
          <a:p>
            <a:r>
              <a:rPr lang="en-US" sz="3200" dirty="0">
                <a:solidFill>
                  <a:schemeClr val="bg1"/>
                </a:solidFill>
                <a:latin typeface="Times New Roman" panose="02020603050405020304" pitchFamily="18" charset="0"/>
                <a:cs typeface="Times New Roman" panose="02020603050405020304" pitchFamily="18" charset="0"/>
              </a:rPr>
              <a:t>3. Vtu20580/S.HARSHA VARDHAN REDDY</a:t>
            </a:r>
          </a:p>
          <a:p>
            <a:r>
              <a:rPr lang="en-US" sz="3200" dirty="0">
                <a:solidFill>
                  <a:schemeClr val="bg1"/>
                </a:solidFill>
                <a:latin typeface="Times New Roman" panose="02020603050405020304" pitchFamily="18" charset="0"/>
                <a:cs typeface="Times New Roman" panose="02020603050405020304" pitchFamily="18" charset="0"/>
              </a:rPr>
              <a:t>1. 6301805230</a:t>
            </a:r>
          </a:p>
          <a:p>
            <a:r>
              <a:rPr lang="en-US" sz="3200" dirty="0">
                <a:solidFill>
                  <a:schemeClr val="bg1"/>
                </a:solidFill>
                <a:latin typeface="Times New Roman" panose="02020603050405020304" pitchFamily="18" charset="0"/>
                <a:cs typeface="Times New Roman" panose="02020603050405020304" pitchFamily="18" charset="0"/>
              </a:rPr>
              <a:t>2. 8008023714</a:t>
            </a:r>
          </a:p>
          <a:p>
            <a:r>
              <a:rPr lang="en-US" sz="3200" dirty="0">
                <a:solidFill>
                  <a:schemeClr val="bg1"/>
                </a:solidFill>
                <a:latin typeface="Times New Roman" panose="02020603050405020304" pitchFamily="18" charset="0"/>
                <a:cs typeface="Times New Roman" panose="02020603050405020304" pitchFamily="18" charset="0"/>
              </a:rPr>
              <a:t>3. 6301199381</a:t>
            </a:r>
          </a:p>
          <a:p>
            <a:r>
              <a:rPr lang="en-US" sz="3200" dirty="0">
                <a:solidFill>
                  <a:schemeClr val="bg1"/>
                </a:solidFill>
                <a:latin typeface="Times New Roman" panose="02020603050405020304" pitchFamily="18" charset="0"/>
                <a:cs typeface="Times New Roman" panose="02020603050405020304" pitchFamily="18" charset="0"/>
              </a:rPr>
              <a:t>1. vtu19381@veltech.edu.in</a:t>
            </a:r>
          </a:p>
          <a:p>
            <a:r>
              <a:rPr lang="en-US" sz="3200" dirty="0">
                <a:solidFill>
                  <a:schemeClr val="bg1"/>
                </a:solidFill>
                <a:latin typeface="Times New Roman" panose="02020603050405020304" pitchFamily="18" charset="0"/>
                <a:cs typeface="Times New Roman" panose="02020603050405020304" pitchFamily="18" charset="0"/>
              </a:rPr>
              <a:t>2. vtu19934@veltech.edu.in</a:t>
            </a:r>
          </a:p>
          <a:p>
            <a:r>
              <a:rPr lang="en-US" sz="3200" dirty="0">
                <a:solidFill>
                  <a:schemeClr val="bg1"/>
                </a:solidFill>
                <a:latin typeface="Times New Roman" panose="02020603050405020304" pitchFamily="18" charset="0"/>
                <a:cs typeface="Times New Roman" panose="02020603050405020304" pitchFamily="18" charset="0"/>
              </a:rPr>
              <a:t>3. vtu20580@veltech.edu.in</a:t>
            </a:r>
          </a:p>
        </p:txBody>
      </p:sp>
      <p:sp>
        <p:nvSpPr>
          <p:cNvPr id="2242" name="Text Box 194"/>
          <p:cNvSpPr txBox="1">
            <a:spLocks noChangeArrowheads="1"/>
          </p:cNvSpPr>
          <p:nvPr/>
        </p:nvSpPr>
        <p:spPr bwMode="auto">
          <a:xfrm>
            <a:off x="432533" y="4570413"/>
            <a:ext cx="6553200" cy="8648521"/>
          </a:xfrm>
          <a:prstGeom prst="rect">
            <a:avLst/>
          </a:prstGeom>
          <a:solidFill>
            <a:schemeClr val="accent1">
              <a:lumMod val="75000"/>
            </a:schemeClr>
          </a:solidFill>
          <a:ln>
            <a:noFill/>
          </a:ln>
          <a:effectLst/>
        </p:spPr>
        <p:txBody>
          <a:bodyPr wrap="square" lIns="228600" tIns="228600" rIns="228600" bIns="228600">
            <a:spAutoFit/>
          </a:bodyPr>
          <a:lstStyle/>
          <a:p>
            <a:r>
              <a:rPr lang="en-US" sz="2800" dirty="0">
                <a:solidFill>
                  <a:schemeClr val="bg1"/>
                </a:solidFill>
                <a:latin typeface="Times New Roman" panose="02020603050405020304" pitchFamily="18" charset="0"/>
                <a:cs typeface="Times New Roman" panose="02020603050405020304" pitchFamily="18" charset="0"/>
              </a:rPr>
              <a:t>The Course Recommendation System (CRS) aids users in selecting online courses aligned with their interests through two distinct approaches: quick identification of similar courses for smaller datasets and comprehensive understanding of course content for larger datasets. Utilizing k-NN algorithm and TF-IDF vectorizer, the system combines linguistic and numerical analyses to enhance recommendation accuracy. Initial user input on favorite subjects and learning methods informs the system's intelligent design, transforming preferences into a functional prototype. Continuous improvements are made via user feedback and rigorous testing to ensure ongoing usefulness and user satisfaction.</a:t>
            </a:r>
          </a:p>
        </p:txBody>
      </p:sp>
      <p:sp>
        <p:nvSpPr>
          <p:cNvPr id="2243" name="Text Box 195"/>
          <p:cNvSpPr txBox="1">
            <a:spLocks noChangeArrowheads="1"/>
          </p:cNvSpPr>
          <p:nvPr/>
        </p:nvSpPr>
        <p:spPr bwMode="auto">
          <a:xfrm>
            <a:off x="20116800" y="4570413"/>
            <a:ext cx="10969625" cy="4247317"/>
          </a:xfrm>
          <a:prstGeom prst="rect">
            <a:avLst/>
          </a:prstGeom>
          <a:solidFill>
            <a:schemeClr val="bg1"/>
          </a:solidFill>
          <a:ln>
            <a:noFill/>
          </a:ln>
          <a:effectLst/>
        </p:spPr>
        <p:txBody>
          <a:bodyPr lIns="182880" tIns="182880" rIns="182880" bIns="182880">
            <a:spAutoFit/>
          </a:bodyPr>
          <a:lstStyle/>
          <a:p>
            <a:pPr marL="342900" indent="-342900" algn="just">
              <a:buFont typeface="Wingdings" panose="05000000000000000000" pitchFamily="2" charset="2"/>
              <a:buChar char="Ø"/>
            </a:pPr>
            <a:r>
              <a:rPr lang="en-US" sz="2800" dirty="0">
                <a:latin typeface="Times New Roman" pitchFamily="18" charset="0"/>
                <a:cs typeface="Times New Roman" pitchFamily="18" charset="0"/>
              </a:rPr>
              <a:t>The proposed system combines TF-IDF vectorization and k-NN algorithm for course recommendations, efficiently capturing course details and offering effectiveness. While effective for popular courses, its accuracy may decline for newer or less-known ones due to reliance on existing data. In contrast, the existing k-NN system works well for smaller datasets but struggles with larger collections, potentially missing matches and slowing down. By comprehensively understanding courses, the proposed system provides precise recommendations akin to a knowledgeable friend, ideal for vast libraries of courses.</a:t>
            </a:r>
          </a:p>
        </p:txBody>
      </p:sp>
      <p:sp>
        <p:nvSpPr>
          <p:cNvPr id="2244" name="Text Box 196"/>
          <p:cNvSpPr txBox="1">
            <a:spLocks noChangeArrowheads="1"/>
          </p:cNvSpPr>
          <p:nvPr/>
        </p:nvSpPr>
        <p:spPr bwMode="auto">
          <a:xfrm>
            <a:off x="31995035" y="4823606"/>
            <a:ext cx="10969625" cy="5970865"/>
          </a:xfrm>
          <a:prstGeom prst="rect">
            <a:avLst/>
          </a:prstGeom>
          <a:solidFill>
            <a:schemeClr val="bg1"/>
          </a:solidFill>
          <a:ln>
            <a:noFill/>
          </a:ln>
          <a:effectLst/>
        </p:spPr>
        <p:txBody>
          <a:bodyPr lIns="182880" tIns="182880" rIns="182880" bIns="182880">
            <a:spAutoFit/>
          </a:bodyPr>
          <a:lstStyle/>
          <a:p>
            <a:pPr eaLnBrk="1" hangingPunct="1"/>
            <a:r>
              <a:rPr lang="en-US" sz="2800" b="1" dirty="0">
                <a:solidFill>
                  <a:prstClr val="black"/>
                </a:solidFill>
                <a:latin typeface="Times New Roman" panose="02020603050405020304" pitchFamily="18" charset="0"/>
                <a:cs typeface="Times New Roman" panose="02020603050405020304" pitchFamily="18" charset="0"/>
              </a:rPr>
              <a:t>Flutter: </a:t>
            </a:r>
          </a:p>
          <a:p>
            <a:pPr eaLnBrk="1" hangingPunct="1"/>
            <a:r>
              <a:rPr lang="en-US" sz="2800" dirty="0">
                <a:solidFill>
                  <a:prstClr val="black"/>
                </a:solidFill>
                <a:latin typeface="Times New Roman" panose="02020603050405020304" pitchFamily="18" charset="0"/>
                <a:cs typeface="Times New Roman" panose="02020603050405020304" pitchFamily="18" charset="0"/>
              </a:rPr>
              <a:t>Flutter is an open-source UI (User Interface) toolkit developed by Google for building natively compiled applications for mobile, web, and desktop from a single codebase. It uses the Dart programming language and follows a reactive programming paradigm. </a:t>
            </a:r>
          </a:p>
          <a:p>
            <a:pPr eaLnBrk="1" hangingPunct="1"/>
            <a:r>
              <a:rPr lang="en-US" sz="2800" dirty="0">
                <a:solidFill>
                  <a:prstClr val="black"/>
                </a:solidFill>
                <a:latin typeface="Times New Roman" panose="02020603050405020304" pitchFamily="18" charset="0"/>
                <a:cs typeface="Times New Roman" panose="02020603050405020304" pitchFamily="18" charset="0"/>
              </a:rPr>
              <a:t>Standard Used: ISO 25010. </a:t>
            </a:r>
          </a:p>
          <a:p>
            <a:pPr eaLnBrk="1" hangingPunct="1"/>
            <a:r>
              <a:rPr lang="en-US" sz="2800" b="1" dirty="0">
                <a:solidFill>
                  <a:prstClr val="black"/>
                </a:solidFill>
                <a:latin typeface="Times New Roman" panose="02020603050405020304" pitchFamily="18" charset="0"/>
                <a:cs typeface="Times New Roman" panose="02020603050405020304" pitchFamily="18" charset="0"/>
              </a:rPr>
              <a:t>Python: </a:t>
            </a:r>
          </a:p>
          <a:p>
            <a:pPr eaLnBrk="1" hangingPunct="1"/>
            <a:r>
              <a:rPr lang="en-US" sz="2800" dirty="0">
                <a:solidFill>
                  <a:prstClr val="black"/>
                </a:solidFill>
                <a:latin typeface="Times New Roman" panose="02020603050405020304" pitchFamily="18" charset="0"/>
                <a:cs typeface="Times New Roman" panose="02020603050405020304" pitchFamily="18" charset="0"/>
              </a:rPr>
              <a:t>Python stands out in the realm of machine learning due to its simplicity, readability, and expansive library ecosystem tailored for ML tasks. With frameworks like TensorFlow, </a:t>
            </a:r>
            <a:r>
              <a:rPr lang="en-US" sz="2800" dirty="0" err="1">
                <a:solidFill>
                  <a:prstClr val="black"/>
                </a:solidFill>
                <a:latin typeface="Times New Roman" panose="02020603050405020304" pitchFamily="18" charset="0"/>
                <a:cs typeface="Times New Roman" panose="02020603050405020304" pitchFamily="18" charset="0"/>
              </a:rPr>
              <a:t>PyTorch</a:t>
            </a:r>
            <a:r>
              <a:rPr lang="en-US" sz="2800" dirty="0">
                <a:solidFill>
                  <a:prstClr val="black"/>
                </a:solidFill>
                <a:latin typeface="Times New Roman" panose="02020603050405020304" pitchFamily="18" charset="0"/>
                <a:cs typeface="Times New Roman" panose="02020603050405020304" pitchFamily="18" charset="0"/>
              </a:rPr>
              <a:t>, Scikit-learn, and </a:t>
            </a:r>
            <a:r>
              <a:rPr lang="en-US" sz="2800" dirty="0" err="1">
                <a:solidFill>
                  <a:prstClr val="black"/>
                </a:solidFill>
                <a:latin typeface="Times New Roman" panose="02020603050405020304" pitchFamily="18" charset="0"/>
                <a:cs typeface="Times New Roman" panose="02020603050405020304" pitchFamily="18" charset="0"/>
              </a:rPr>
              <a:t>Keras</a:t>
            </a:r>
            <a:r>
              <a:rPr lang="en-US" sz="2800" dirty="0">
                <a:solidFill>
                  <a:prstClr val="black"/>
                </a:solidFill>
                <a:latin typeface="Times New Roman" panose="02020603050405020304" pitchFamily="18" charset="0"/>
                <a:cs typeface="Times New Roman" panose="02020603050405020304" pitchFamily="18" charset="0"/>
              </a:rPr>
              <a:t>, Python offers a robust toolkit for data manipulation, model building, and evaluation, streamlining the entire ML workflow. </a:t>
            </a:r>
          </a:p>
          <a:p>
            <a:pPr eaLnBrk="1" hangingPunct="1"/>
            <a:r>
              <a:rPr lang="en-US" sz="2800" dirty="0">
                <a:solidFill>
                  <a:prstClr val="black"/>
                </a:solidFill>
                <a:latin typeface="Times New Roman" panose="02020603050405020304" pitchFamily="18" charset="0"/>
                <a:cs typeface="Times New Roman" panose="02020603050405020304" pitchFamily="18" charset="0"/>
              </a:rPr>
              <a:t>Standard Used: PEP 257</a:t>
            </a:r>
          </a:p>
        </p:txBody>
      </p:sp>
      <p:sp>
        <p:nvSpPr>
          <p:cNvPr id="2245" name="Text Box 197"/>
          <p:cNvSpPr txBox="1">
            <a:spLocks noChangeArrowheads="1"/>
          </p:cNvSpPr>
          <p:nvPr/>
        </p:nvSpPr>
        <p:spPr bwMode="auto">
          <a:xfrm>
            <a:off x="8229600" y="15338822"/>
            <a:ext cx="10969625" cy="2870016"/>
          </a:xfrm>
          <a:prstGeom prst="rect">
            <a:avLst/>
          </a:prstGeom>
          <a:solidFill>
            <a:schemeClr val="bg1"/>
          </a:solidFill>
          <a:ln>
            <a:noFill/>
          </a:ln>
          <a:effectLst/>
        </p:spPr>
        <p:txBody>
          <a:bodyPr lIns="182880" tIns="182880" rIns="182880" bIns="182880">
            <a:spAutoFit/>
          </a:bodyPr>
          <a:lstStyle/>
          <a:p>
            <a:pPr marL="469900" marR="48895" lvl="1" algn="just">
              <a:lnSpc>
                <a:spcPts val="2690"/>
              </a:lnSpc>
              <a:spcBef>
                <a:spcPts val="1495"/>
              </a:spcBef>
            </a:pPr>
            <a:r>
              <a:rPr lang="en-US" sz="2800" spc="-5" dirty="0">
                <a:latin typeface="Times New Roman"/>
                <a:cs typeface="Times New Roman"/>
              </a:rPr>
              <a:t>Step 1: </a:t>
            </a:r>
            <a:r>
              <a:rPr lang="en-US" sz="2800" dirty="0">
                <a:latin typeface="Times New Roman" panose="02020603050405020304" pitchFamily="18" charset="0"/>
                <a:cs typeface="Times New Roman" panose="02020603050405020304" pitchFamily="18" charset="0"/>
              </a:rPr>
              <a:t>Collection of data</a:t>
            </a:r>
            <a:endParaRPr lang="en-US" sz="2800" spc="-5" dirty="0">
              <a:latin typeface="Times New Roman"/>
              <a:cs typeface="Times New Roman"/>
            </a:endParaRPr>
          </a:p>
          <a:p>
            <a:pPr marL="469900" marR="48895" lvl="1" algn="just">
              <a:lnSpc>
                <a:spcPts val="2690"/>
              </a:lnSpc>
              <a:spcBef>
                <a:spcPts val="1495"/>
              </a:spcBef>
            </a:pPr>
            <a:r>
              <a:rPr lang="en-US" sz="2800" spc="-5" dirty="0">
                <a:latin typeface="Times New Roman"/>
                <a:cs typeface="Times New Roman"/>
              </a:rPr>
              <a:t>Step 2: </a:t>
            </a:r>
            <a:r>
              <a:rPr lang="en-US" sz="2800" dirty="0">
                <a:latin typeface="Times New Roman" panose="02020603050405020304" pitchFamily="18" charset="0"/>
                <a:cs typeface="Times New Roman" panose="02020603050405020304" pitchFamily="18" charset="0"/>
              </a:rPr>
              <a:t>Processing the data</a:t>
            </a:r>
            <a:endParaRPr lang="en-US" sz="2800" spc="-5" dirty="0">
              <a:latin typeface="Times New Roman"/>
              <a:cs typeface="Times New Roman"/>
            </a:endParaRPr>
          </a:p>
          <a:p>
            <a:pPr marL="469900" marR="48895" lvl="1" algn="just">
              <a:lnSpc>
                <a:spcPts val="2690"/>
              </a:lnSpc>
              <a:spcBef>
                <a:spcPts val="1495"/>
              </a:spcBef>
            </a:pPr>
            <a:r>
              <a:rPr lang="en-US" sz="2800" spc="-5" dirty="0">
                <a:latin typeface="Times New Roman"/>
                <a:cs typeface="Times New Roman"/>
              </a:rPr>
              <a:t>Step 3: </a:t>
            </a:r>
            <a:r>
              <a:rPr lang="en-US" sz="2800" dirty="0">
                <a:latin typeface="Times New Roman" panose="02020603050405020304" pitchFamily="18" charset="0"/>
                <a:cs typeface="Times New Roman" panose="02020603050405020304" pitchFamily="18" charset="0"/>
              </a:rPr>
              <a:t>Using Vectorization</a:t>
            </a:r>
            <a:endParaRPr lang="en-US" sz="2800" spc="-5" dirty="0">
              <a:latin typeface="Times New Roman"/>
              <a:cs typeface="Times New Roman"/>
            </a:endParaRPr>
          </a:p>
          <a:p>
            <a:pPr marL="469900" marR="48895" lvl="1" algn="just">
              <a:lnSpc>
                <a:spcPts val="2690"/>
              </a:lnSpc>
              <a:spcBef>
                <a:spcPts val="1495"/>
              </a:spcBef>
            </a:pPr>
            <a:r>
              <a:rPr lang="en-US" sz="2800" spc="-5" dirty="0">
                <a:latin typeface="Times New Roman"/>
                <a:cs typeface="Times New Roman"/>
              </a:rPr>
              <a:t>Step 4: </a:t>
            </a:r>
            <a:r>
              <a:rPr lang="en-US" sz="2800" dirty="0">
                <a:latin typeface="Times New Roman" panose="02020603050405020304" pitchFamily="18" charset="0"/>
                <a:cs typeface="Times New Roman" panose="02020603050405020304" pitchFamily="18" charset="0"/>
              </a:rPr>
              <a:t>Using KNN Algorithm</a:t>
            </a:r>
            <a:endParaRPr lang="en-US" sz="2800" spc="-5" dirty="0">
              <a:latin typeface="Times New Roman" panose="02020603050405020304" pitchFamily="18" charset="0"/>
              <a:cs typeface="Times New Roman" panose="02020603050405020304" pitchFamily="18" charset="0"/>
            </a:endParaRPr>
          </a:p>
          <a:p>
            <a:pPr marL="469900" marR="48895" lvl="1" algn="just">
              <a:lnSpc>
                <a:spcPts val="2690"/>
              </a:lnSpc>
              <a:spcBef>
                <a:spcPts val="1495"/>
              </a:spcBef>
            </a:pPr>
            <a:r>
              <a:rPr lang="en-US" sz="2800" spc="-5" dirty="0">
                <a:latin typeface="Times New Roman"/>
                <a:cs typeface="Times New Roman"/>
              </a:rPr>
              <a:t>Step 5:</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output</a:t>
            </a:r>
            <a:endParaRPr lang="en-IN" sz="2800" spc="-5" dirty="0">
              <a:latin typeface="Times New Roman"/>
              <a:cs typeface="Times New Roman"/>
            </a:endParaRPr>
          </a:p>
        </p:txBody>
      </p:sp>
      <p:sp>
        <p:nvSpPr>
          <p:cNvPr id="2246" name="Text Box 198"/>
          <p:cNvSpPr txBox="1">
            <a:spLocks noChangeArrowheads="1"/>
          </p:cNvSpPr>
          <p:nvPr/>
        </p:nvSpPr>
        <p:spPr bwMode="auto">
          <a:xfrm>
            <a:off x="32145234" y="11826173"/>
            <a:ext cx="10969625" cy="3385542"/>
          </a:xfrm>
          <a:prstGeom prst="rect">
            <a:avLst/>
          </a:prstGeom>
          <a:solidFill>
            <a:schemeClr val="bg1"/>
          </a:solidFill>
          <a:ln>
            <a:noFill/>
          </a:ln>
          <a:effectLst/>
        </p:spPr>
        <p:txBody>
          <a:bodyPr lIns="182880" tIns="182880" rIns="182880" bIns="182880">
            <a:spAutoFit/>
          </a:bodyPr>
          <a:lstStyle/>
          <a:p>
            <a:pPr algn="just"/>
            <a:r>
              <a:rPr lang="en-US" sz="2800" dirty="0">
                <a:latin typeface="Times New Roman" pitchFamily="18" charset="0"/>
                <a:cs typeface="Times New Roman" pitchFamily="18" charset="0"/>
              </a:rPr>
              <a:t>Our course recommendation project acts like a knowledgeable assistant guiding users to discover courses aligned with their interests. It's akin to a savvy companion who comprehends your preferences and offers suggestions based on that understanding. Using diverse technologies, we crafted a smart backend responsible for understanding your preferences, while the frontend, the part you see and interact with on your device, presents these recommendations in a user-friendly manner.</a:t>
            </a:r>
          </a:p>
        </p:txBody>
      </p:sp>
      <p:sp>
        <p:nvSpPr>
          <p:cNvPr id="2247" name="Text Box 199"/>
          <p:cNvSpPr txBox="1">
            <a:spLocks noChangeArrowheads="1"/>
          </p:cNvSpPr>
          <p:nvPr/>
        </p:nvSpPr>
        <p:spPr bwMode="auto">
          <a:xfrm>
            <a:off x="8229600" y="4852384"/>
            <a:ext cx="10969625" cy="5970865"/>
          </a:xfrm>
          <a:prstGeom prst="rect">
            <a:avLst/>
          </a:prstGeom>
          <a:solidFill>
            <a:schemeClr val="bg1"/>
          </a:solidFill>
          <a:ln>
            <a:noFill/>
          </a:ln>
          <a:effectLst/>
        </p:spPr>
        <p:txBody>
          <a:bodyPr lIns="182880" tIns="182880" rIns="182880" bIns="182880">
            <a:spAutoFit/>
          </a:bodyPr>
          <a:lstStyle/>
          <a:p>
            <a:pPr algn="just" eaLnBrk="1" hangingPunct="1"/>
            <a:r>
              <a:rPr lang="en-US" sz="2800" dirty="0">
                <a:solidFill>
                  <a:schemeClr val="tx1"/>
                </a:solidFill>
                <a:latin typeface="Times New Roman" panose="02020603050405020304" pitchFamily="18" charset="0"/>
                <a:cs typeface="Times New Roman" panose="02020603050405020304" pitchFamily="18" charset="0"/>
              </a:rPr>
              <a:t>The Course Recommendation System (CRS) aims to simplify course selection by providing personalized recommendations based on user preferences, utilizing advanced algorithms and user input. It recognizes the challenge of navigating a vast educational landscape and seeks to enhance satisfaction by providing a dynamic, personalized platform. With continuous refinement based on user feedback, the system ensures adaptability to evolving learning preferences. By harnessing machine learning techniques such as TFIDF vectorization and the k-Nearest Neighbors algorithm, the CRS analyzes course descriptions to suggest relevant learning opportunities aligned with individual interests. This innovative application not only streamlines course discovery but also enhances the overall learning experience by aligning educational content with individual needs</a:t>
            </a:r>
          </a:p>
        </p:txBody>
      </p:sp>
      <p:sp>
        <p:nvSpPr>
          <p:cNvPr id="2248" name="Text Box 200"/>
          <p:cNvSpPr txBox="1">
            <a:spLocks noChangeArrowheads="1"/>
          </p:cNvSpPr>
          <p:nvPr/>
        </p:nvSpPr>
        <p:spPr bwMode="auto">
          <a:xfrm>
            <a:off x="32004000" y="18478143"/>
            <a:ext cx="10969625" cy="2339102"/>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marL="0" indent="0">
              <a:spcAft>
                <a:spcPct val="50000"/>
              </a:spcAft>
            </a:pPr>
            <a:r>
              <a:rPr lang="en-US" sz="3200" dirty="0">
                <a:latin typeface="Times New Roman" panose="02020603050405020304" pitchFamily="18" charset="0"/>
                <a:cs typeface="Times New Roman" panose="02020603050405020304" pitchFamily="18" charset="0"/>
              </a:rPr>
              <a:t>Supervisor Name : Mr. Sankar Ganesh K /Assistant Professor</a:t>
            </a:r>
          </a:p>
          <a:p>
            <a:pPr marL="0" indent="0">
              <a:spcAft>
                <a:spcPct val="50000"/>
              </a:spcAft>
            </a:pPr>
            <a:r>
              <a:rPr lang="en-US" sz="3200" dirty="0">
                <a:latin typeface="Times New Roman" panose="02020603050405020304" pitchFamily="18" charset="0"/>
                <a:cs typeface="Times New Roman" panose="02020603050405020304" pitchFamily="18" charset="0"/>
              </a:rPr>
              <a:t>Phone Number:  99622 40165</a:t>
            </a:r>
          </a:p>
          <a:p>
            <a:pPr marL="0" indent="0">
              <a:spcAft>
                <a:spcPct val="50000"/>
              </a:spcAft>
            </a:pPr>
            <a:r>
              <a:rPr lang="en-US" sz="3200" dirty="0">
                <a:latin typeface="Times New Roman" panose="02020603050405020304" pitchFamily="18" charset="0"/>
                <a:cs typeface="Times New Roman" panose="02020603050405020304" pitchFamily="18" charset="0"/>
              </a:rPr>
              <a:t>Email: ksankarganesh@veltech.edu.in</a:t>
            </a:r>
          </a:p>
        </p:txBody>
      </p:sp>
      <p:sp>
        <p:nvSpPr>
          <p:cNvPr id="67" name="Text Box 241"/>
          <p:cNvSpPr txBox="1">
            <a:spLocks noChangeArrowheads="1"/>
          </p:cNvSpPr>
          <p:nvPr/>
        </p:nvSpPr>
        <p:spPr bwMode="auto">
          <a:xfrm>
            <a:off x="23829628" y="13560175"/>
            <a:ext cx="3920292"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Fig : Data Collection and Processing</a:t>
            </a:r>
            <a:endParaRPr lang="en-US" sz="2000" dirty="0">
              <a:solidFill>
                <a:schemeClr val="accent1">
                  <a:lumMod val="50000"/>
                </a:schemeClr>
              </a:solidFill>
              <a:latin typeface="Calibri" pitchFamily="34" charset="0"/>
            </a:endParaRPr>
          </a:p>
        </p:txBody>
      </p:sp>
      <p:pic>
        <p:nvPicPr>
          <p:cNvPr id="30" name="image1.jpeg">
            <a:extLst>
              <a:ext uri="{FF2B5EF4-FFF2-40B4-BE49-F238E27FC236}">
                <a16:creationId xmlns:a16="http://schemas.microsoft.com/office/drawing/2014/main" id="{CF9C150D-A562-4D95-8D95-ECA9A6CA5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38" y="627266"/>
            <a:ext cx="3886200" cy="1769052"/>
          </a:xfrm>
          <a:prstGeom prst="rect">
            <a:avLst/>
          </a:prstGeom>
        </p:spPr>
      </p:pic>
      <p:sp>
        <p:nvSpPr>
          <p:cNvPr id="6" name="Text Box 241">
            <a:extLst>
              <a:ext uri="{FF2B5EF4-FFF2-40B4-BE49-F238E27FC236}">
                <a16:creationId xmlns:a16="http://schemas.microsoft.com/office/drawing/2014/main" id="{FB0FFD3E-BF2F-C58E-267A-2168C374EB82}"/>
              </a:ext>
            </a:extLst>
          </p:cNvPr>
          <p:cNvSpPr txBox="1">
            <a:spLocks noChangeArrowheads="1"/>
          </p:cNvSpPr>
          <p:nvPr/>
        </p:nvSpPr>
        <p:spPr bwMode="auto">
          <a:xfrm>
            <a:off x="23469600" y="21082467"/>
            <a:ext cx="5251362"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Fig : Output of Course Recommendation System</a:t>
            </a:r>
            <a:endParaRPr lang="en-US" sz="2000" dirty="0">
              <a:solidFill>
                <a:schemeClr val="accent1">
                  <a:lumMod val="50000"/>
                </a:schemeClr>
              </a:solidFill>
              <a:latin typeface="Calibri" pitchFamily="34" charset="0"/>
            </a:endParaRPr>
          </a:p>
        </p:txBody>
      </p:sp>
      <p:sp>
        <p:nvSpPr>
          <p:cNvPr id="2" name="AutoShape 2">
            <a:extLst>
              <a:ext uri="{FF2B5EF4-FFF2-40B4-BE49-F238E27FC236}">
                <a16:creationId xmlns:a16="http://schemas.microsoft.com/office/drawing/2014/main" id="{A368130B-DCD5-7B87-70A2-2B2ED989083D}"/>
              </a:ext>
            </a:extLst>
          </p:cNvPr>
          <p:cNvSpPr>
            <a:spLocks noChangeAspect="1" noChangeArrowheads="1"/>
          </p:cNvSpPr>
          <p:nvPr/>
        </p:nvSpPr>
        <p:spPr bwMode="auto">
          <a:xfrm>
            <a:off x="21793199" y="10820399"/>
            <a:ext cx="3916059" cy="39160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7147D747-187B-592F-EB52-8A0461615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631" y="389714"/>
            <a:ext cx="1946278" cy="160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203A6B1-887D-AC21-7889-31016FFD9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48" y="2075039"/>
            <a:ext cx="2076952" cy="132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3A0AB887-6244-87CF-7AE3-5D16FB0F2CCF}"/>
              </a:ext>
            </a:extLst>
          </p:cNvPr>
          <p:cNvPicPr>
            <a:picLocks noChangeAspect="1"/>
          </p:cNvPicPr>
          <p:nvPr/>
        </p:nvPicPr>
        <p:blipFill>
          <a:blip r:embed="rId5"/>
          <a:stretch>
            <a:fillRect/>
          </a:stretch>
        </p:blipFill>
        <p:spPr>
          <a:xfrm>
            <a:off x="20116801" y="14414011"/>
            <a:ext cx="10969624" cy="6403234"/>
          </a:xfrm>
          <a:prstGeom prst="rect">
            <a:avLst/>
          </a:prstGeom>
        </p:spPr>
      </p:pic>
      <p:pic>
        <p:nvPicPr>
          <p:cNvPr id="8" name="Picture 7">
            <a:extLst>
              <a:ext uri="{FF2B5EF4-FFF2-40B4-BE49-F238E27FC236}">
                <a16:creationId xmlns:a16="http://schemas.microsoft.com/office/drawing/2014/main" id="{1B76A317-0206-387D-0158-E44529C46F54}"/>
              </a:ext>
            </a:extLst>
          </p:cNvPr>
          <p:cNvPicPr>
            <a:picLocks noChangeAspect="1"/>
          </p:cNvPicPr>
          <p:nvPr/>
        </p:nvPicPr>
        <p:blipFill>
          <a:blip r:embed="rId6"/>
          <a:stretch>
            <a:fillRect/>
          </a:stretch>
        </p:blipFill>
        <p:spPr>
          <a:xfrm>
            <a:off x="20116800" y="9143907"/>
            <a:ext cx="10969625" cy="4286296"/>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2022</TotalTime>
  <Words>665</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Times New Roman</vt:lpstr>
      <vt:lpstr>Verdana</vt:lpstr>
      <vt:lpstr>Wingdings</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Rajasekhar Reddy Penugonda</cp:lastModifiedBy>
  <cp:revision>65</cp:revision>
  <dcterms:created xsi:type="dcterms:W3CDTF">2008-05-03T03:01:56Z</dcterms:created>
  <dcterms:modified xsi:type="dcterms:W3CDTF">2024-04-28T18:20:05Z</dcterms:modified>
</cp:coreProperties>
</file>